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4"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p:cViewPr varScale="1">
        <p:scale>
          <a:sx n="90" d="100"/>
          <a:sy n="90" d="100"/>
        </p:scale>
        <p:origin x="23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002C-E8ED-CBD8-741C-C3B7126AB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A8F3E9-BF51-CB21-1CBC-5190332AC1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AE24C1-E94D-D4A6-1A2E-2BD94E6D764E}"/>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5" name="Footer Placeholder 4">
            <a:extLst>
              <a:ext uri="{FF2B5EF4-FFF2-40B4-BE49-F238E27FC236}">
                <a16:creationId xmlns:a16="http://schemas.microsoft.com/office/drawing/2014/main" id="{E23B1EA8-1458-D62A-11A0-0F3800A4E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7464D-A7BD-A124-1242-F7968B02A7EC}"/>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156998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945A-115C-2A87-096D-28E8C9A299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EB5FD4-2D13-9DF9-C25B-B345909EF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E77CD-6095-ED68-02B4-EB3B5952D661}"/>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5" name="Footer Placeholder 4">
            <a:extLst>
              <a:ext uri="{FF2B5EF4-FFF2-40B4-BE49-F238E27FC236}">
                <a16:creationId xmlns:a16="http://schemas.microsoft.com/office/drawing/2014/main" id="{0692EEDC-2884-E82E-9629-A4634879F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F6206-DC30-3284-828A-E1407DDEC61A}"/>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23565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B43E5-B6B1-B511-32C4-0DF978FC56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574926-483D-7D78-E74E-77203A8D7A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F7597-FE7C-055C-2CA7-9F90FB319530}"/>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5" name="Footer Placeholder 4">
            <a:extLst>
              <a:ext uri="{FF2B5EF4-FFF2-40B4-BE49-F238E27FC236}">
                <a16:creationId xmlns:a16="http://schemas.microsoft.com/office/drawing/2014/main" id="{A125ADB1-FF93-22DE-104A-5532D2207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5909C-77EA-C9AC-DA36-48E68792716D}"/>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374883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8CE2-E85C-68E9-D1A4-56C2D96D9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18543-8BE8-E5B2-4C8D-EE61A6438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DFAED-A51F-3D48-7254-B163E1CDA434}"/>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5" name="Footer Placeholder 4">
            <a:extLst>
              <a:ext uri="{FF2B5EF4-FFF2-40B4-BE49-F238E27FC236}">
                <a16:creationId xmlns:a16="http://schemas.microsoft.com/office/drawing/2014/main" id="{AC258E8E-5E78-6888-C73F-CD2965937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6395-620F-566F-C7F3-D00372AB365A}"/>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358216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F225-514E-3BBA-3C80-56F4D656B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DF66C-BEF1-5CE6-4CB9-F971D232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0A8A8-2431-957E-06D6-EFE2BFF59BC1}"/>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5" name="Footer Placeholder 4">
            <a:extLst>
              <a:ext uri="{FF2B5EF4-FFF2-40B4-BE49-F238E27FC236}">
                <a16:creationId xmlns:a16="http://schemas.microsoft.com/office/drawing/2014/main" id="{2EC41E5B-3250-D567-9F1E-E53F00316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D3867-7548-CCDA-C47F-FFB550E5AF2D}"/>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241352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978F-4C97-0B87-C472-EFC92F10A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4D721-C584-A5AB-18F9-2BE7CAFFB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8F15C1-8DD2-2A42-1A57-E86839481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83B0E-D8F6-37E9-D285-9ECC77CEA4CF}"/>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6" name="Footer Placeholder 5">
            <a:extLst>
              <a:ext uri="{FF2B5EF4-FFF2-40B4-BE49-F238E27FC236}">
                <a16:creationId xmlns:a16="http://schemas.microsoft.com/office/drawing/2014/main" id="{9B305632-A929-CA21-D8E1-5171E9F6C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B6153-2A81-ACFB-3106-5700D4BA7F29}"/>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110380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FD4D-B534-F88D-C44B-47D2001361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6DE94-A19B-E0B5-655A-F7FD507E2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0F8479-2F9F-36B0-F764-19F21B127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3C8447-AD61-C95C-47A0-635969C9C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D7663-5F3E-DC30-D5A5-AA1B83D7C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19366D-1765-D91F-D2D5-4FC84B25AB76}"/>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8" name="Footer Placeholder 7">
            <a:extLst>
              <a:ext uri="{FF2B5EF4-FFF2-40B4-BE49-F238E27FC236}">
                <a16:creationId xmlns:a16="http://schemas.microsoft.com/office/drawing/2014/main" id="{96795687-6DE7-349E-71E9-140D84CEB5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85685-DE5C-DBC2-515F-1062E3701050}"/>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397809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271D-0492-8536-DE92-C64D2D71F6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C41AF-8884-2C44-6421-19CC46FFCAB8}"/>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4" name="Footer Placeholder 3">
            <a:extLst>
              <a:ext uri="{FF2B5EF4-FFF2-40B4-BE49-F238E27FC236}">
                <a16:creationId xmlns:a16="http://schemas.microsoft.com/office/drawing/2014/main" id="{3D658DB4-7195-BE76-78A6-AD6DB3ECE8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239C3-38DC-EFE8-7F0A-76233B3F35B0}"/>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33393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9A478-B068-D7B3-193D-ADCC15673546}"/>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3" name="Footer Placeholder 2">
            <a:extLst>
              <a:ext uri="{FF2B5EF4-FFF2-40B4-BE49-F238E27FC236}">
                <a16:creationId xmlns:a16="http://schemas.microsoft.com/office/drawing/2014/main" id="{D1AB2B2F-72C7-A6E4-694B-3F035EB4EB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09DDC-03BD-6DB8-4D8B-BC9ABD93C11C}"/>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404072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4038-883F-C1AE-9F7A-D2713D2F3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508A3-D533-5044-6EDD-BCF269F9F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204A7-50B7-A5F5-AC1A-48DBB1DCA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FDD88-07DC-7841-E56F-C9BD891ACC1B}"/>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6" name="Footer Placeholder 5">
            <a:extLst>
              <a:ext uri="{FF2B5EF4-FFF2-40B4-BE49-F238E27FC236}">
                <a16:creationId xmlns:a16="http://schemas.microsoft.com/office/drawing/2014/main" id="{EF06A32E-8D5E-108D-F8DE-DC0D762F1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4BF00-C935-FCBC-5F00-D7B84BDC5A9A}"/>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28156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4533-42D4-3D51-912E-BBE4585FC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9F2652-502A-9F6F-6C14-F570D3C9B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260DBF-2F6F-3F7B-F681-1BB1AE6F5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4A59D-037D-2463-B23F-BF603E20D29F}"/>
              </a:ext>
            </a:extLst>
          </p:cNvPr>
          <p:cNvSpPr>
            <a:spLocks noGrp="1"/>
          </p:cNvSpPr>
          <p:nvPr>
            <p:ph type="dt" sz="half" idx="10"/>
          </p:nvPr>
        </p:nvSpPr>
        <p:spPr/>
        <p:txBody>
          <a:bodyPr/>
          <a:lstStyle/>
          <a:p>
            <a:fld id="{D5D5A7DD-5D53-B042-B288-87A977B07C19}" type="datetimeFigureOut">
              <a:rPr lang="en-US" smtClean="0"/>
              <a:t>7/19/23</a:t>
            </a:fld>
            <a:endParaRPr lang="en-US"/>
          </a:p>
        </p:txBody>
      </p:sp>
      <p:sp>
        <p:nvSpPr>
          <p:cNvPr id="6" name="Footer Placeholder 5">
            <a:extLst>
              <a:ext uri="{FF2B5EF4-FFF2-40B4-BE49-F238E27FC236}">
                <a16:creationId xmlns:a16="http://schemas.microsoft.com/office/drawing/2014/main" id="{D028CFD8-57C3-FB5F-157E-C034A077E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248F9-B2E6-276D-2201-8EDF5BB2C724}"/>
              </a:ext>
            </a:extLst>
          </p:cNvPr>
          <p:cNvSpPr>
            <a:spLocks noGrp="1"/>
          </p:cNvSpPr>
          <p:nvPr>
            <p:ph type="sldNum" sz="quarter" idx="12"/>
          </p:nvPr>
        </p:nvSpPr>
        <p:spPr/>
        <p:txBody>
          <a:bodyPr/>
          <a:lstStyle/>
          <a:p>
            <a:fld id="{F23762A8-53E6-5D4C-ACB9-87784703C843}" type="slidenum">
              <a:rPr lang="en-US" smtClean="0"/>
              <a:t>‹#›</a:t>
            </a:fld>
            <a:endParaRPr lang="en-US"/>
          </a:p>
        </p:txBody>
      </p:sp>
    </p:spTree>
    <p:extLst>
      <p:ext uri="{BB962C8B-B14F-4D97-AF65-F5344CB8AC3E}">
        <p14:creationId xmlns:p14="http://schemas.microsoft.com/office/powerpoint/2010/main" val="291246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EBBAC-0A07-5D87-D7C4-2D14264597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5CA0C7-A6E3-D31C-A741-B54B0D895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2A43-E695-7559-63CB-9B625012D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5A7DD-5D53-B042-B288-87A977B07C19}" type="datetimeFigureOut">
              <a:rPr lang="en-US" smtClean="0"/>
              <a:t>7/19/23</a:t>
            </a:fld>
            <a:endParaRPr lang="en-US"/>
          </a:p>
        </p:txBody>
      </p:sp>
      <p:sp>
        <p:nvSpPr>
          <p:cNvPr id="5" name="Footer Placeholder 4">
            <a:extLst>
              <a:ext uri="{FF2B5EF4-FFF2-40B4-BE49-F238E27FC236}">
                <a16:creationId xmlns:a16="http://schemas.microsoft.com/office/drawing/2014/main" id="{814167A9-FF9A-D478-7D57-7739A63646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BD7C71-7743-C468-5A3F-BBC86052A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762A8-53E6-5D4C-ACB9-87784703C843}" type="slidenum">
              <a:rPr lang="en-US" smtClean="0"/>
              <a:t>‹#›</a:t>
            </a:fld>
            <a:endParaRPr lang="en-US"/>
          </a:p>
        </p:txBody>
      </p:sp>
    </p:spTree>
    <p:extLst>
      <p:ext uri="{BB962C8B-B14F-4D97-AF65-F5344CB8AC3E}">
        <p14:creationId xmlns:p14="http://schemas.microsoft.com/office/powerpoint/2010/main" val="2754246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9D8A-0C33-FF5A-1796-851359AA0B19}"/>
              </a:ext>
            </a:extLst>
          </p:cNvPr>
          <p:cNvSpPr>
            <a:spLocks noGrp="1"/>
          </p:cNvSpPr>
          <p:nvPr>
            <p:ph type="ctrTitle"/>
          </p:nvPr>
        </p:nvSpPr>
        <p:spPr/>
        <p:txBody>
          <a:bodyPr>
            <a:normAutofit/>
          </a:bodyPr>
          <a:lstStyle/>
          <a:p>
            <a:r>
              <a:rPr lang="en-US" sz="2400" dirty="0"/>
              <a:t>“Enhancing Underwater Propulsion through Biomimetic Swimming Foils”</a:t>
            </a:r>
            <a:br>
              <a:rPr lang="en-US" sz="2400" dirty="0"/>
            </a:br>
            <a:br>
              <a:rPr lang="en-US" sz="2400" dirty="0"/>
            </a:br>
            <a:endParaRPr lang="en-US" sz="2400" dirty="0"/>
          </a:p>
        </p:txBody>
      </p:sp>
      <p:sp>
        <p:nvSpPr>
          <p:cNvPr id="3" name="Subtitle 2">
            <a:extLst>
              <a:ext uri="{FF2B5EF4-FFF2-40B4-BE49-F238E27FC236}">
                <a16:creationId xmlns:a16="http://schemas.microsoft.com/office/drawing/2014/main" id="{41237F21-C60F-BC14-CD50-D4CFECF5CAD0}"/>
              </a:ext>
            </a:extLst>
          </p:cNvPr>
          <p:cNvSpPr>
            <a:spLocks noGrp="1"/>
          </p:cNvSpPr>
          <p:nvPr>
            <p:ph type="subTitle" idx="1"/>
          </p:nvPr>
        </p:nvSpPr>
        <p:spPr/>
        <p:txBody>
          <a:bodyPr/>
          <a:lstStyle/>
          <a:p>
            <a:r>
              <a:rPr lang="en-US" dirty="0"/>
              <a:t>By Emad Hassan</a:t>
            </a:r>
          </a:p>
          <a:p>
            <a:r>
              <a:rPr lang="en-US" dirty="0" err="1"/>
              <a:t>Shitttty</a:t>
            </a:r>
            <a:r>
              <a:rPr lang="en-US" dirty="0"/>
              <a:t> presentation!!!</a:t>
            </a:r>
          </a:p>
        </p:txBody>
      </p:sp>
    </p:spTree>
    <p:extLst>
      <p:ext uri="{BB962C8B-B14F-4D97-AF65-F5344CB8AC3E}">
        <p14:creationId xmlns:p14="http://schemas.microsoft.com/office/powerpoint/2010/main" val="25006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4905FB-5A0F-DCA9-C230-13A741EE214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917700" y="643466"/>
            <a:ext cx="8356600" cy="5571067"/>
          </a:xfrm>
          <a:prstGeom prst="rect">
            <a:avLst/>
          </a:prstGeom>
        </p:spPr>
      </p:pic>
    </p:spTree>
    <p:extLst>
      <p:ext uri="{BB962C8B-B14F-4D97-AF65-F5344CB8AC3E}">
        <p14:creationId xmlns:p14="http://schemas.microsoft.com/office/powerpoint/2010/main" val="377910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2F66-95F0-2C34-7C5D-4EC768A0E2A0}"/>
              </a:ext>
            </a:extLst>
          </p:cNvPr>
          <p:cNvSpPr>
            <a:spLocks noGrp="1"/>
          </p:cNvSpPr>
          <p:nvPr>
            <p:ph type="title"/>
          </p:nvPr>
        </p:nvSpPr>
        <p:spPr/>
        <p:txBody>
          <a:bodyPr/>
          <a:lstStyle/>
          <a:p>
            <a:r>
              <a:rPr lang="en-US" b="1" i="0" dirty="0">
                <a:effectLst/>
                <a:latin typeface="Söhne"/>
              </a:rPr>
              <a:t>Introduction:</a:t>
            </a:r>
            <a:endParaRPr lang="en-US" dirty="0"/>
          </a:p>
        </p:txBody>
      </p:sp>
      <p:sp>
        <p:nvSpPr>
          <p:cNvPr id="3" name="Content Placeholder 2">
            <a:extLst>
              <a:ext uri="{FF2B5EF4-FFF2-40B4-BE49-F238E27FC236}">
                <a16:creationId xmlns:a16="http://schemas.microsoft.com/office/drawing/2014/main" id="{D522222C-9BAA-DC55-80A1-B2F0330F5F37}"/>
              </a:ext>
            </a:extLst>
          </p:cNvPr>
          <p:cNvSpPr>
            <a:spLocks noGrp="1"/>
          </p:cNvSpPr>
          <p:nvPr>
            <p:ph idx="1"/>
          </p:nvPr>
        </p:nvSpPr>
        <p:spPr/>
        <p:txBody>
          <a:bodyPr/>
          <a:lstStyle/>
          <a:p>
            <a:r>
              <a:rPr lang="en-US" dirty="0"/>
              <a:t>The problem of achieving efficient underwater propulsion has been a long-standing challenge in marine engineering. Conventional propulsion systems often suffer from limitations in performance and energy efficiency. To address this issue, biomimetic swimming foils inspired by nature's hydrodynamic designs have emerged as a promising solution. In this study, we compare the performance of biomimetic swimming foils with traditional propulsion systems to showcase their potential in enhancing underwater locomotion.</a:t>
            </a:r>
          </a:p>
        </p:txBody>
      </p:sp>
    </p:spTree>
    <p:extLst>
      <p:ext uri="{BB962C8B-B14F-4D97-AF65-F5344CB8AC3E}">
        <p14:creationId xmlns:p14="http://schemas.microsoft.com/office/powerpoint/2010/main" val="365208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029E-8276-3EB3-7E2A-D860615485BA}"/>
              </a:ext>
            </a:extLst>
          </p:cNvPr>
          <p:cNvSpPr>
            <a:spLocks noGrp="1"/>
          </p:cNvSpPr>
          <p:nvPr>
            <p:ph type="title"/>
          </p:nvPr>
        </p:nvSpPr>
        <p:spPr/>
        <p:txBody>
          <a:bodyPr/>
          <a:lstStyle/>
          <a:p>
            <a:r>
              <a:rPr lang="en-US" b="1" i="0" dirty="0">
                <a:effectLst/>
                <a:latin typeface="Söhne"/>
              </a:rPr>
              <a:t>Comparison:</a:t>
            </a:r>
            <a:endParaRPr lang="en-US" dirty="0"/>
          </a:p>
        </p:txBody>
      </p:sp>
      <p:sp>
        <p:nvSpPr>
          <p:cNvPr id="3" name="Content Placeholder 2">
            <a:extLst>
              <a:ext uri="{FF2B5EF4-FFF2-40B4-BE49-F238E27FC236}">
                <a16:creationId xmlns:a16="http://schemas.microsoft.com/office/drawing/2014/main" id="{5601E44D-00B8-4860-79DB-23A8A32C273A}"/>
              </a:ext>
            </a:extLst>
          </p:cNvPr>
          <p:cNvSpPr>
            <a:spLocks noGrp="1"/>
          </p:cNvSpPr>
          <p:nvPr>
            <p:ph idx="1"/>
          </p:nvPr>
        </p:nvSpPr>
        <p:spPr>
          <a:xfrm>
            <a:off x="210064" y="1408670"/>
            <a:ext cx="11143735" cy="4768293"/>
          </a:xfrm>
        </p:spPr>
        <p:txBody>
          <a:bodyPr/>
          <a:lstStyle/>
          <a:p>
            <a:pPr marL="0" indent="0">
              <a:buNone/>
            </a:pPr>
            <a:r>
              <a:rPr lang="en-US" sz="2000" dirty="0"/>
              <a:t>1. Traditional Propulsion:</a:t>
            </a:r>
          </a:p>
          <a:p>
            <a:r>
              <a:rPr lang="en-US" sz="2000" dirty="0"/>
              <a:t>High energy consumption</a:t>
            </a:r>
          </a:p>
          <a:p>
            <a:r>
              <a:rPr lang="en-US" sz="2000" dirty="0"/>
              <a:t>Limited thrust and lift forces</a:t>
            </a:r>
          </a:p>
          <a:p>
            <a:r>
              <a:rPr lang="en-US" sz="2000" dirty="0"/>
              <a:t>Inefficient maneuverability.</a:t>
            </a:r>
          </a:p>
          <a:p>
            <a:pPr marL="0" indent="0">
              <a:buNone/>
            </a:pPr>
            <a:r>
              <a:rPr lang="en-US" sz="2000" dirty="0"/>
              <a:t>2. Biomimetic Swimming Foils:</a:t>
            </a:r>
          </a:p>
          <a:p>
            <a:r>
              <a:rPr lang="en-US" sz="2000" dirty="0"/>
              <a:t>Inspired by aquatic organisms with</a:t>
            </a:r>
          </a:p>
          <a:p>
            <a:pPr marL="0" indent="0">
              <a:buNone/>
            </a:pPr>
            <a:r>
              <a:rPr lang="en-US" sz="2000" dirty="0"/>
              <a:t> efficient swimming abilities</a:t>
            </a:r>
          </a:p>
          <a:p>
            <a:r>
              <a:rPr lang="en-US" sz="2000" dirty="0"/>
              <a:t>Flexible kinematic patterns</a:t>
            </a:r>
          </a:p>
          <a:p>
            <a:r>
              <a:rPr lang="en-US" sz="2000" dirty="0"/>
              <a:t>Potential for improved hydrodynamic performance</a:t>
            </a:r>
          </a:p>
          <a:p>
            <a:pPr marL="0" indent="0">
              <a:buNone/>
            </a:pPr>
            <a:endParaRPr lang="en-US" dirty="0"/>
          </a:p>
        </p:txBody>
      </p:sp>
    </p:spTree>
    <p:extLst>
      <p:ext uri="{BB962C8B-B14F-4D97-AF65-F5344CB8AC3E}">
        <p14:creationId xmlns:p14="http://schemas.microsoft.com/office/powerpoint/2010/main" val="395158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omparison of a graph&#10;&#10;Description automatically generated">
            <a:extLst>
              <a:ext uri="{FF2B5EF4-FFF2-40B4-BE49-F238E27FC236}">
                <a16:creationId xmlns:a16="http://schemas.microsoft.com/office/drawing/2014/main" id="{5419766B-CB3F-392D-8DE2-749ED44E3D4E}"/>
              </a:ext>
            </a:extLst>
          </p:cNvPr>
          <p:cNvPicPr>
            <a:picLocks noGrp="1" noChangeAspect="1"/>
          </p:cNvPicPr>
          <p:nvPr>
            <p:ph idx="1"/>
          </p:nvPr>
        </p:nvPicPr>
        <p:blipFill>
          <a:blip r:embed="rId2"/>
          <a:stretch>
            <a:fillRect/>
          </a:stretch>
        </p:blipFill>
        <p:spPr>
          <a:xfrm>
            <a:off x="643467" y="702733"/>
            <a:ext cx="10905066" cy="5452533"/>
          </a:xfrm>
          <a:prstGeom prst="rect">
            <a:avLst/>
          </a:prstGeom>
        </p:spPr>
      </p:pic>
    </p:spTree>
    <p:extLst>
      <p:ext uri="{BB962C8B-B14F-4D97-AF65-F5344CB8AC3E}">
        <p14:creationId xmlns:p14="http://schemas.microsoft.com/office/powerpoint/2010/main" val="409262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C78-4D23-B8EE-4297-0A72897E963A}"/>
              </a:ext>
            </a:extLst>
          </p:cNvPr>
          <p:cNvSpPr>
            <a:spLocks noGrp="1"/>
          </p:cNvSpPr>
          <p:nvPr>
            <p:ph type="title"/>
          </p:nvPr>
        </p:nvSpPr>
        <p:spPr/>
        <p:txBody>
          <a:bodyPr/>
          <a:lstStyle/>
          <a:p>
            <a:r>
              <a:rPr lang="en-US" dirty="0"/>
              <a:t>Approach and Methods:</a:t>
            </a:r>
            <a:br>
              <a:rPr lang="en-US" dirty="0"/>
            </a:br>
            <a:endParaRPr lang="en-US" dirty="0"/>
          </a:p>
        </p:txBody>
      </p:sp>
      <p:sp>
        <p:nvSpPr>
          <p:cNvPr id="3" name="Content Placeholder 2">
            <a:extLst>
              <a:ext uri="{FF2B5EF4-FFF2-40B4-BE49-F238E27FC236}">
                <a16:creationId xmlns:a16="http://schemas.microsoft.com/office/drawing/2014/main" id="{6C5FF56E-3524-0D7A-D485-C8D800B0D27E}"/>
              </a:ext>
            </a:extLst>
          </p:cNvPr>
          <p:cNvSpPr>
            <a:spLocks noGrp="1"/>
          </p:cNvSpPr>
          <p:nvPr>
            <p:ph idx="1"/>
          </p:nvPr>
        </p:nvSpPr>
        <p:spPr>
          <a:xfrm>
            <a:off x="790575" y="1690688"/>
            <a:ext cx="10515600" cy="4351338"/>
          </a:xfrm>
        </p:spPr>
        <p:txBody>
          <a:bodyPr>
            <a:normAutofit fontScale="85000" lnSpcReduction="10000"/>
          </a:bodyPr>
          <a:lstStyle/>
          <a:p>
            <a:pPr marL="0" indent="0">
              <a:buNone/>
            </a:pPr>
            <a:r>
              <a:rPr lang="en-US" dirty="0"/>
              <a:t>1- Numerical Simulation: Computational Fluid Dynamics (CFD) methods are employed to model fluid-structure interactions of swimming foils. CFD allows for the accurate analysis of hydrodynamic forces and their effects on the foils' motion.</a:t>
            </a:r>
          </a:p>
          <a:p>
            <a:pPr marL="0" indent="0">
              <a:buNone/>
            </a:pPr>
            <a:r>
              <a:rPr lang="en-US" dirty="0"/>
              <a:t>2- Foil Discretization: To accurately represent the hydrodynamic forces acting on the swimming foils, they are discretized into panels. This panel-based approach enables precise calculation of the forces experienced by each element of the foil.</a:t>
            </a:r>
          </a:p>
          <a:p>
            <a:pPr marL="0" indent="0">
              <a:buNone/>
            </a:pPr>
            <a:r>
              <a:rPr lang="en-US" dirty="0"/>
              <a:t>3- Kinematic Parameters: The study considers a wide range of kinematic parameters for the swimming foils. This flexibility in exploring different swimming patterns allows for a comprehensive understanding of the foils' performance under various flow conditions.</a:t>
            </a:r>
          </a:p>
          <a:p>
            <a:pPr marL="0" indent="0">
              <a:buNone/>
            </a:pPr>
            <a:br>
              <a:rPr lang="en-US" dirty="0"/>
            </a:br>
            <a:endParaRPr lang="en-US" dirty="0"/>
          </a:p>
        </p:txBody>
      </p:sp>
    </p:spTree>
    <p:extLst>
      <p:ext uri="{BB962C8B-B14F-4D97-AF65-F5344CB8AC3E}">
        <p14:creationId xmlns:p14="http://schemas.microsoft.com/office/powerpoint/2010/main" val="137643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9ED41E-85BA-E8D8-8BE3-F7E1E2A3BAF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817687" y="643466"/>
            <a:ext cx="8356600" cy="5571067"/>
          </a:xfrm>
          <a:prstGeom prst="rect">
            <a:avLst/>
          </a:prstGeom>
        </p:spPr>
      </p:pic>
    </p:spTree>
    <p:extLst>
      <p:ext uri="{BB962C8B-B14F-4D97-AF65-F5344CB8AC3E}">
        <p14:creationId xmlns:p14="http://schemas.microsoft.com/office/powerpoint/2010/main" val="307527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B30066-CF97-E0BE-17C2-7A77EA1DBA3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917700" y="643466"/>
            <a:ext cx="8356600" cy="5571067"/>
          </a:xfrm>
          <a:prstGeom prst="rect">
            <a:avLst/>
          </a:prstGeom>
        </p:spPr>
      </p:pic>
    </p:spTree>
    <p:extLst>
      <p:ext uri="{BB962C8B-B14F-4D97-AF65-F5344CB8AC3E}">
        <p14:creationId xmlns:p14="http://schemas.microsoft.com/office/powerpoint/2010/main" val="63019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C04575-1506-F449-BBCB-7B2FDA4DD4E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917700" y="643466"/>
            <a:ext cx="8356600" cy="5571067"/>
          </a:xfrm>
          <a:prstGeom prst="rect">
            <a:avLst/>
          </a:prstGeom>
        </p:spPr>
      </p:pic>
    </p:spTree>
    <p:extLst>
      <p:ext uri="{BB962C8B-B14F-4D97-AF65-F5344CB8AC3E}">
        <p14:creationId xmlns:p14="http://schemas.microsoft.com/office/powerpoint/2010/main" val="20152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1387-3354-1DBC-26C9-BCA1C9AC752F}"/>
              </a:ext>
            </a:extLst>
          </p:cNvPr>
          <p:cNvSpPr>
            <a:spLocks noGrp="1"/>
          </p:cNvSpPr>
          <p:nvPr>
            <p:ph type="title"/>
          </p:nvPr>
        </p:nvSpPr>
        <p:spPr/>
        <p:txBody>
          <a:bodyPr>
            <a:normAutofit/>
          </a:bodyPr>
          <a:lstStyle/>
          <a:p>
            <a:r>
              <a:rPr lang="en-US" sz="2800" b="1" dirty="0"/>
              <a:t>Results:</a:t>
            </a:r>
            <a:br>
              <a:rPr lang="en-US" sz="2400" dirty="0"/>
            </a:br>
            <a:endParaRPr lang="en-US" sz="2400" dirty="0"/>
          </a:p>
        </p:txBody>
      </p:sp>
      <p:sp>
        <p:nvSpPr>
          <p:cNvPr id="3" name="Content Placeholder 2">
            <a:extLst>
              <a:ext uri="{FF2B5EF4-FFF2-40B4-BE49-F238E27FC236}">
                <a16:creationId xmlns:a16="http://schemas.microsoft.com/office/drawing/2014/main" id="{F6946727-72D7-B465-D5FD-2946A999FA52}"/>
              </a:ext>
            </a:extLst>
          </p:cNvPr>
          <p:cNvSpPr>
            <a:spLocks noGrp="1"/>
          </p:cNvSpPr>
          <p:nvPr>
            <p:ph idx="1"/>
          </p:nvPr>
        </p:nvSpPr>
        <p:spPr>
          <a:xfrm>
            <a:off x="838200" y="1136822"/>
            <a:ext cx="10515600" cy="5040141"/>
          </a:xfrm>
        </p:spPr>
        <p:txBody>
          <a:bodyPr>
            <a:normAutofit/>
          </a:bodyPr>
          <a:lstStyle/>
          <a:p>
            <a:r>
              <a:rPr lang="en-US" dirty="0"/>
              <a:t>Comparison of Thrust and Lift Forces: The results show that biomimetic swimming foils exhibit significantly higher thrust and lift forces compared to traditional propulsion systems. This suggests that the design inspired by aquatic organisms with efficient swimming abilities enhances the overall propulsion performance.</a:t>
            </a:r>
          </a:p>
          <a:p>
            <a:r>
              <a:rPr lang="en-US" dirty="0"/>
              <a:t>Efficiency Metrics: The evaluation of energy efficiency metrics demonstrates that biomimetic foils offer improved energy efficiency. This results in reduced overall power consumption during propulsion, making biomimetic foils a promising alternative for more sustainable propulsion systems.</a:t>
            </a:r>
          </a:p>
          <a:p>
            <a:endParaRPr lang="en-US" dirty="0"/>
          </a:p>
        </p:txBody>
      </p:sp>
    </p:spTree>
    <p:extLst>
      <p:ext uri="{BB962C8B-B14F-4D97-AF65-F5344CB8AC3E}">
        <p14:creationId xmlns:p14="http://schemas.microsoft.com/office/powerpoint/2010/main" val="2736963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347</Words>
  <Application>Microsoft Macintosh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“Enhancing Underwater Propulsion through Biomimetic Swimming Foils”  </vt:lpstr>
      <vt:lpstr>Introduction:</vt:lpstr>
      <vt:lpstr>Comparison:</vt:lpstr>
      <vt:lpstr>PowerPoint Presentation</vt:lpstr>
      <vt:lpstr>Approach and Methods: </vt:lpstr>
      <vt:lpstr>PowerPoint Presentation</vt:lpstr>
      <vt:lpstr>PowerPoint Presentation</vt:lpstr>
      <vt:lpstr>PowerPoint Presentation</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Underwater Propulsion through Biomimetic Swimming Foils”  </dc:title>
  <dc:creator>Hassan, Emad</dc:creator>
  <cp:lastModifiedBy>Hassan, Emad</cp:lastModifiedBy>
  <cp:revision>1</cp:revision>
  <dcterms:created xsi:type="dcterms:W3CDTF">2023-07-19T14:50:03Z</dcterms:created>
  <dcterms:modified xsi:type="dcterms:W3CDTF">2023-07-19T16:00:04Z</dcterms:modified>
</cp:coreProperties>
</file>