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  <p:sldMasterId id="214748369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  <p:embeddedFont>
      <p:font typeface="Ubuntu Light"/>
      <p:regular r:id="rId31"/>
      <p:bold r:id="rId32"/>
      <p:italic r:id="rId33"/>
      <p:boldItalic r:id="rId34"/>
    </p:embeddedFont>
    <p:embeddedFont>
      <p:font typeface="Arvo"/>
      <p:regular r:id="rId35"/>
      <p:bold r:id="rId36"/>
      <p:italic r:id="rId37"/>
      <p:boldItalic r:id="rId38"/>
    </p:embeddedFont>
    <p:embeddedFont>
      <p:font typeface="Bodoni"/>
      <p:regular r:id="rId39"/>
      <p:bold r:id="rId40"/>
      <p:italic r:id="rId41"/>
      <p:boldItalic r:id="rId42"/>
    </p:embeddedFont>
    <p:embeddedFont>
      <p:font typeface="Quicksand Light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2CD397-A7C4-4166-A913-5A11F472644B}">
  <a:tblStyle styleId="{012CD397-A7C4-4166-A913-5A11F4726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doni-bold.fntdata"/><Relationship Id="rId20" Type="http://schemas.openxmlformats.org/officeDocument/2006/relationships/slide" Target="slides/slide13.xml"/><Relationship Id="rId42" Type="http://schemas.openxmlformats.org/officeDocument/2006/relationships/font" Target="fonts/Bodoni-boldItalic.fntdata"/><Relationship Id="rId41" Type="http://schemas.openxmlformats.org/officeDocument/2006/relationships/font" Target="fonts/Bodoni-italic.fntdata"/><Relationship Id="rId22" Type="http://schemas.openxmlformats.org/officeDocument/2006/relationships/slide" Target="slides/slide15.xml"/><Relationship Id="rId44" Type="http://schemas.openxmlformats.org/officeDocument/2006/relationships/font" Target="fonts/QuicksandLight-bold.fntdata"/><Relationship Id="rId21" Type="http://schemas.openxmlformats.org/officeDocument/2006/relationships/slide" Target="slides/slide14.xml"/><Relationship Id="rId43" Type="http://schemas.openxmlformats.org/officeDocument/2006/relationships/font" Target="fonts/QuicksandLight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Ubuntu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buntuLight-regular.fntdata"/><Relationship Id="rId30" Type="http://schemas.openxmlformats.org/officeDocument/2006/relationships/font" Target="fonts/Ubuntu-boldItalic.fntdata"/><Relationship Id="rId11" Type="http://schemas.openxmlformats.org/officeDocument/2006/relationships/slide" Target="slides/slide4.xml"/><Relationship Id="rId33" Type="http://schemas.openxmlformats.org/officeDocument/2006/relationships/font" Target="fonts/UbuntuLight-italic.fntdata"/><Relationship Id="rId10" Type="http://schemas.openxmlformats.org/officeDocument/2006/relationships/slide" Target="slides/slide3.xml"/><Relationship Id="rId32" Type="http://schemas.openxmlformats.org/officeDocument/2006/relationships/font" Target="fonts/UbuntuLight-bold.fntdata"/><Relationship Id="rId13" Type="http://schemas.openxmlformats.org/officeDocument/2006/relationships/slide" Target="slides/slide6.xml"/><Relationship Id="rId35" Type="http://schemas.openxmlformats.org/officeDocument/2006/relationships/font" Target="fonts/Arvo-regular.fntdata"/><Relationship Id="rId12" Type="http://schemas.openxmlformats.org/officeDocument/2006/relationships/slide" Target="slides/slide5.xml"/><Relationship Id="rId34" Type="http://schemas.openxmlformats.org/officeDocument/2006/relationships/font" Target="fonts/UbuntuLight-boldItalic.fntdata"/><Relationship Id="rId15" Type="http://schemas.openxmlformats.org/officeDocument/2006/relationships/slide" Target="slides/slide8.xml"/><Relationship Id="rId37" Type="http://schemas.openxmlformats.org/officeDocument/2006/relationships/font" Target="fonts/Arvo-italic.fntdata"/><Relationship Id="rId14" Type="http://schemas.openxmlformats.org/officeDocument/2006/relationships/slide" Target="slides/slide7.xml"/><Relationship Id="rId36" Type="http://schemas.openxmlformats.org/officeDocument/2006/relationships/font" Target="fonts/Arvo-bold.fntdata"/><Relationship Id="rId17" Type="http://schemas.openxmlformats.org/officeDocument/2006/relationships/slide" Target="slides/slide10.xml"/><Relationship Id="rId39" Type="http://schemas.openxmlformats.org/officeDocument/2006/relationships/font" Target="fonts/Bodoni-regular.fntdata"/><Relationship Id="rId16" Type="http://schemas.openxmlformats.org/officeDocument/2006/relationships/slide" Target="slides/slide9.xml"/><Relationship Id="rId38" Type="http://schemas.openxmlformats.org/officeDocument/2006/relationships/font" Target="fonts/Arv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4cef22d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4cef22d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4cef22d18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4cef22d18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4cef22d18_0_2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4cef22d18_0_2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5de704857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5de704857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4cef22d18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4cef22d18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5de704857_0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5de704857_0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5de704857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5de704857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5de70485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5de70485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5de704857_0_2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5de704857_0_2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4cef22d18_0_2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4cef22d18_0_2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4cef22d18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4cef22d18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4cef22d1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4cef22d1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4cef22d18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4cef22d18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4cef22d18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4cef22d18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4cef22d18_0_1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4cef22d18_0_1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4cef22d18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4cef22d18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4cef22d18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4cef22d18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5de7048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5de7048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5de70485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5de70485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>
  <p:cSld name="TITLE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>
  <p:cSld name="SECTION_HEADER_1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62" name="Google Shape;62;p14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 1">
  <p:cSld name="TITLE_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16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rgbClr val="81ECE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86" name="Google Shape;86;p17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3" name="Google Shape;93;p19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9" name="Google Shape;99;p20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1" name="Google Shape;101;p20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3" name="Google Shape;103;p20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20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22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6" name="Google Shape;126;p23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25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26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8" name="Google Shape;148;p27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8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5" name="Google Shape;155;p28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8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9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9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4" name="Google Shape;164;p29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6" name="Google Shape;166;p29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0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30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4" name="Google Shape;174;p30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p30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177" name="Google Shape;177;p30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0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3" name="Google Shape;183;p31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84" name="Google Shape;184;p31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5" name="Google Shape;185;p31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9" name="Google Shape;189;p31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1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1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1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1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5" name="Google Shape;195;p31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7" name="Google Shape;197;p31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4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5" name="Google Shape;215;p34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34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7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25" name="Google Shape;225;p37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26" name="Google Shape;226;p37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30" name="Google Shape;230;p38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31" name="Google Shape;231;p38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32" name="Google Shape;232;p38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8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0" name="Google Shape;240;p40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5" name="Google Shape;245;p41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46" name="Google Shape;246;p41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2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2" name="Google Shape;252;p42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rgbClr val="81ECE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257" name="Google Shape;257;p43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rgbClr val="81ECEC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44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41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Review Analysis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Google Play App Store: </a:t>
            </a:r>
            <a:endParaRPr sz="18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100" y="4255150"/>
            <a:ext cx="658501" cy="6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idx="1" type="subTitle"/>
          </p:nvPr>
        </p:nvSpPr>
        <p:spPr>
          <a:xfrm>
            <a:off x="2577600" y="2011525"/>
            <a:ext cx="45030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 your category, how many genres are represented? What are their counts?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4"/>
          <p:cNvSpPr txBox="1"/>
          <p:nvPr>
            <p:ph type="title"/>
          </p:nvPr>
        </p:nvSpPr>
        <p:spPr>
          <a:xfrm>
            <a:off x="2675900" y="1220000"/>
            <a:ext cx="39261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66666"/>
                </a:solidFill>
              </a:rPr>
              <a:t>Question 3: </a:t>
            </a:r>
            <a:endParaRPr b="1" sz="3600">
              <a:solidFill>
                <a:srgbClr val="666666"/>
              </a:solidFill>
            </a:endParaRPr>
          </a:p>
        </p:txBody>
      </p:sp>
      <p:sp>
        <p:nvSpPr>
          <p:cNvPr id="342" name="Google Shape;342;p54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200" y="3622325"/>
            <a:ext cx="798875" cy="7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55"/>
          <p:cNvGraphicFramePr/>
          <p:nvPr/>
        </p:nvGraphicFramePr>
        <p:xfrm>
          <a:off x="667288" y="1377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{012CD397-A7C4-4166-A913-5A11F472644B}</a:tableStyleId>
              </a:tblPr>
              <a:tblGrid>
                <a:gridCol w="3000450"/>
                <a:gridCol w="4645825"/>
              </a:tblGrid>
              <a:tr h="34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Value Count</a:t>
                      </a:r>
                      <a:endParaRPr b="1" sz="9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</a:tr>
              <a:tr h="43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General Education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107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  <a:tr h="43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Creativity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  <a:tr h="43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Music &amp; Video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  <a:tr h="43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Action &amp; Adventure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  <a:tr h="43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Pretend Play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  <a:tr h="43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Brain Games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55"/>
          <p:cNvSpPr txBox="1"/>
          <p:nvPr>
            <p:ph type="title"/>
          </p:nvPr>
        </p:nvSpPr>
        <p:spPr>
          <a:xfrm>
            <a:off x="1175275" y="569975"/>
            <a:ext cx="6630300" cy="5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Apps Per Educational Genre 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0" name="Google Shape;350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idx="4" type="title"/>
          </p:nvPr>
        </p:nvSpPr>
        <p:spPr>
          <a:xfrm>
            <a:off x="-38850" y="653500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Breakdown of Educational Category by Sub Genres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6" name="Google Shape;356;p56"/>
          <p:cNvSpPr txBox="1"/>
          <p:nvPr>
            <p:ph idx="12" type="sldNum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6"/>
          <p:cNvSpPr txBox="1"/>
          <p:nvPr>
            <p:ph idx="2" type="ctrTitle"/>
          </p:nvPr>
        </p:nvSpPr>
        <p:spPr>
          <a:xfrm>
            <a:off x="4818378" y="23329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POINT</a:t>
            </a:r>
            <a:endParaRPr/>
          </a:p>
        </p:txBody>
      </p:sp>
      <p:sp>
        <p:nvSpPr>
          <p:cNvPr id="358" name="Google Shape;358;p56"/>
          <p:cNvSpPr txBox="1"/>
          <p:nvPr>
            <p:ph idx="3" type="subTitle"/>
          </p:nvPr>
        </p:nvSpPr>
        <p:spPr>
          <a:xfrm>
            <a:off x="4852428" y="297767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</a:t>
            </a:r>
            <a:r>
              <a:rPr lang="en"/>
              <a:t> should </a:t>
            </a:r>
            <a:r>
              <a:rPr lang="en"/>
              <a:t>subgenre</a:t>
            </a:r>
            <a:r>
              <a:rPr lang="en"/>
              <a:t> within the “Education” genre to further </a:t>
            </a:r>
            <a:r>
              <a:rPr lang="en"/>
              <a:t>differentiate</a:t>
            </a:r>
            <a:r>
              <a:rPr lang="en"/>
              <a:t> their product </a:t>
            </a:r>
            <a:endParaRPr/>
          </a:p>
        </p:txBody>
      </p:sp>
      <p:grpSp>
        <p:nvGrpSpPr>
          <p:cNvPr id="359" name="Google Shape;359;p56"/>
          <p:cNvGrpSpPr/>
          <p:nvPr/>
        </p:nvGrpSpPr>
        <p:grpSpPr>
          <a:xfrm>
            <a:off x="2253223" y="1667575"/>
            <a:ext cx="4559847" cy="819916"/>
            <a:chOff x="2253223" y="1471563"/>
            <a:chExt cx="4559847" cy="819916"/>
          </a:xfrm>
        </p:grpSpPr>
        <p:grpSp>
          <p:nvGrpSpPr>
            <p:cNvPr id="360" name="Google Shape;360;p56"/>
            <p:cNvGrpSpPr/>
            <p:nvPr/>
          </p:nvGrpSpPr>
          <p:grpSpPr>
            <a:xfrm>
              <a:off x="5993170" y="1471563"/>
              <a:ext cx="819900" cy="819900"/>
              <a:chOff x="6034070" y="1612738"/>
              <a:chExt cx="819900" cy="819900"/>
            </a:xfrm>
          </p:grpSpPr>
          <p:sp>
            <p:nvSpPr>
              <p:cNvPr id="361" name="Google Shape;361;p56"/>
              <p:cNvSpPr/>
              <p:nvPr/>
            </p:nvSpPr>
            <p:spPr>
              <a:xfrm>
                <a:off x="6034070" y="1612738"/>
                <a:ext cx="819900" cy="819900"/>
              </a:xfrm>
              <a:prstGeom prst="ellipse">
                <a:avLst/>
              </a:prstGeom>
              <a:solidFill>
                <a:srgbClr val="81ECEC"/>
              </a:solidFill>
              <a:ln cap="flat" cmpd="sng" w="38100">
                <a:solidFill>
                  <a:srgbClr val="81ECE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p56"/>
              <p:cNvGrpSpPr/>
              <p:nvPr/>
            </p:nvGrpSpPr>
            <p:grpSpPr>
              <a:xfrm>
                <a:off x="6192102" y="1775130"/>
                <a:ext cx="498945" cy="495441"/>
                <a:chOff x="-63250675" y="3744075"/>
                <a:chExt cx="320350" cy="318100"/>
              </a:xfrm>
            </p:grpSpPr>
            <p:sp>
              <p:nvSpPr>
                <p:cNvPr id="363" name="Google Shape;363;p56"/>
                <p:cNvSpPr/>
                <p:nvPr/>
              </p:nvSpPr>
              <p:spPr>
                <a:xfrm>
                  <a:off x="-63126250" y="3744075"/>
                  <a:ext cx="195925" cy="192875"/>
                </a:xfrm>
                <a:custGeom>
                  <a:rect b="b" l="l" r="r" t="t"/>
                  <a:pathLst>
                    <a:path extrusionOk="0" h="7715" w="7837">
                      <a:moveTo>
                        <a:pt x="6020" y="0"/>
                      </a:moveTo>
                      <a:cubicBezTo>
                        <a:pt x="5921" y="0"/>
                        <a:pt x="5820" y="37"/>
                        <a:pt x="5735" y="122"/>
                      </a:cubicBezTo>
                      <a:lnTo>
                        <a:pt x="4097" y="1760"/>
                      </a:lnTo>
                      <a:cubicBezTo>
                        <a:pt x="4034" y="1854"/>
                        <a:pt x="3971" y="1917"/>
                        <a:pt x="3971" y="2012"/>
                      </a:cubicBezTo>
                      <a:lnTo>
                        <a:pt x="3782" y="3304"/>
                      </a:lnTo>
                      <a:lnTo>
                        <a:pt x="1734" y="5351"/>
                      </a:lnTo>
                      <a:cubicBezTo>
                        <a:pt x="1576" y="5288"/>
                        <a:pt x="1387" y="5225"/>
                        <a:pt x="1230" y="5225"/>
                      </a:cubicBezTo>
                      <a:cubicBezTo>
                        <a:pt x="537" y="5225"/>
                        <a:pt x="1" y="5793"/>
                        <a:pt x="1" y="6486"/>
                      </a:cubicBezTo>
                      <a:cubicBezTo>
                        <a:pt x="1" y="7210"/>
                        <a:pt x="537" y="7714"/>
                        <a:pt x="1230" y="7714"/>
                      </a:cubicBezTo>
                      <a:cubicBezTo>
                        <a:pt x="1891" y="7714"/>
                        <a:pt x="2458" y="7179"/>
                        <a:pt x="2458" y="6486"/>
                      </a:cubicBezTo>
                      <a:cubicBezTo>
                        <a:pt x="2458" y="6297"/>
                        <a:pt x="2395" y="6139"/>
                        <a:pt x="2332" y="5982"/>
                      </a:cubicBezTo>
                      <a:lnTo>
                        <a:pt x="4380" y="3934"/>
                      </a:lnTo>
                      <a:lnTo>
                        <a:pt x="5672" y="3745"/>
                      </a:lnTo>
                      <a:cubicBezTo>
                        <a:pt x="5735" y="3745"/>
                        <a:pt x="5829" y="3713"/>
                        <a:pt x="5924" y="3619"/>
                      </a:cubicBezTo>
                      <a:lnTo>
                        <a:pt x="7562" y="1980"/>
                      </a:lnTo>
                      <a:cubicBezTo>
                        <a:pt x="7837" y="1706"/>
                        <a:pt x="7609" y="1254"/>
                        <a:pt x="7251" y="1254"/>
                      </a:cubicBezTo>
                      <a:cubicBezTo>
                        <a:pt x="7240" y="1254"/>
                        <a:pt x="7228" y="1255"/>
                        <a:pt x="7216" y="1256"/>
                      </a:cubicBezTo>
                      <a:lnTo>
                        <a:pt x="6302" y="1382"/>
                      </a:lnTo>
                      <a:lnTo>
                        <a:pt x="6428" y="468"/>
                      </a:lnTo>
                      <a:cubicBezTo>
                        <a:pt x="6472" y="203"/>
                        <a:pt x="6253" y="0"/>
                        <a:pt x="60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56"/>
                <p:cNvSpPr/>
                <p:nvPr/>
              </p:nvSpPr>
              <p:spPr>
                <a:xfrm>
                  <a:off x="-63190025" y="3814050"/>
                  <a:ext cx="186675" cy="185900"/>
                </a:xfrm>
                <a:custGeom>
                  <a:rect b="b" l="l" r="r" t="t"/>
                  <a:pathLst>
                    <a:path extrusionOk="0" h="7436" w="7467">
                      <a:moveTo>
                        <a:pt x="3718" y="1"/>
                      </a:moveTo>
                      <a:cubicBezTo>
                        <a:pt x="1670" y="1"/>
                        <a:pt x="0" y="1670"/>
                        <a:pt x="0" y="3750"/>
                      </a:cubicBezTo>
                      <a:cubicBezTo>
                        <a:pt x="0" y="5797"/>
                        <a:pt x="1638" y="7436"/>
                        <a:pt x="3718" y="7436"/>
                      </a:cubicBezTo>
                      <a:cubicBezTo>
                        <a:pt x="5765" y="7436"/>
                        <a:pt x="7467" y="5797"/>
                        <a:pt x="7467" y="3750"/>
                      </a:cubicBezTo>
                      <a:cubicBezTo>
                        <a:pt x="7467" y="3151"/>
                        <a:pt x="7341" y="2647"/>
                        <a:pt x="7120" y="2143"/>
                      </a:cubicBezTo>
                      <a:lnTo>
                        <a:pt x="5828" y="3435"/>
                      </a:lnTo>
                      <a:cubicBezTo>
                        <a:pt x="5828" y="3498"/>
                        <a:pt x="5860" y="3624"/>
                        <a:pt x="5860" y="3718"/>
                      </a:cubicBezTo>
                      <a:cubicBezTo>
                        <a:pt x="5860" y="4852"/>
                        <a:pt x="4915" y="5797"/>
                        <a:pt x="3781" y="5797"/>
                      </a:cubicBezTo>
                      <a:cubicBezTo>
                        <a:pt x="2615" y="5797"/>
                        <a:pt x="1670" y="4852"/>
                        <a:pt x="1670" y="3718"/>
                      </a:cubicBezTo>
                      <a:cubicBezTo>
                        <a:pt x="1733" y="2552"/>
                        <a:pt x="2615" y="1607"/>
                        <a:pt x="3781" y="1607"/>
                      </a:cubicBezTo>
                      <a:cubicBezTo>
                        <a:pt x="3875" y="1607"/>
                        <a:pt x="3970" y="1607"/>
                        <a:pt x="4033" y="1670"/>
                      </a:cubicBezTo>
                      <a:lnTo>
                        <a:pt x="5356" y="347"/>
                      </a:lnTo>
                      <a:cubicBezTo>
                        <a:pt x="4883" y="127"/>
                        <a:pt x="4316" y="1"/>
                        <a:pt x="37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56"/>
                <p:cNvSpPr/>
                <p:nvPr/>
              </p:nvSpPr>
              <p:spPr>
                <a:xfrm>
                  <a:off x="-63250675" y="3751050"/>
                  <a:ext cx="311125" cy="311125"/>
                </a:xfrm>
                <a:custGeom>
                  <a:rect b="b" l="l" r="r" t="t"/>
                  <a:pathLst>
                    <a:path extrusionOk="0" h="12445" w="12445">
                      <a:moveTo>
                        <a:pt x="6270" y="0"/>
                      </a:moveTo>
                      <a:cubicBezTo>
                        <a:pt x="2773" y="0"/>
                        <a:pt x="0" y="2804"/>
                        <a:pt x="0" y="6238"/>
                      </a:cubicBezTo>
                      <a:cubicBezTo>
                        <a:pt x="0" y="9641"/>
                        <a:pt x="2804" y="12445"/>
                        <a:pt x="6238" y="12445"/>
                      </a:cubicBezTo>
                      <a:cubicBezTo>
                        <a:pt x="9672" y="12445"/>
                        <a:pt x="12445" y="9641"/>
                        <a:pt x="12445" y="6238"/>
                      </a:cubicBezTo>
                      <a:cubicBezTo>
                        <a:pt x="12445" y="5325"/>
                        <a:pt x="12256" y="4411"/>
                        <a:pt x="11878" y="3592"/>
                      </a:cubicBezTo>
                      <a:lnTo>
                        <a:pt x="11563" y="3907"/>
                      </a:lnTo>
                      <a:cubicBezTo>
                        <a:pt x="11342" y="4096"/>
                        <a:pt x="11121" y="4222"/>
                        <a:pt x="10838" y="4253"/>
                      </a:cubicBezTo>
                      <a:lnTo>
                        <a:pt x="10397" y="4348"/>
                      </a:lnTo>
                      <a:cubicBezTo>
                        <a:pt x="10680" y="4915"/>
                        <a:pt x="10806" y="5545"/>
                        <a:pt x="10806" y="6238"/>
                      </a:cubicBezTo>
                      <a:cubicBezTo>
                        <a:pt x="10806" y="8759"/>
                        <a:pt x="8759" y="10743"/>
                        <a:pt x="6270" y="10743"/>
                      </a:cubicBezTo>
                      <a:cubicBezTo>
                        <a:pt x="3781" y="10743"/>
                        <a:pt x="1733" y="8696"/>
                        <a:pt x="1733" y="6238"/>
                      </a:cubicBezTo>
                      <a:cubicBezTo>
                        <a:pt x="1733" y="3718"/>
                        <a:pt x="3781" y="1670"/>
                        <a:pt x="6270" y="1670"/>
                      </a:cubicBezTo>
                      <a:cubicBezTo>
                        <a:pt x="6931" y="1670"/>
                        <a:pt x="7561" y="1796"/>
                        <a:pt x="8160" y="2048"/>
                      </a:cubicBezTo>
                      <a:lnTo>
                        <a:pt x="8254" y="1607"/>
                      </a:lnTo>
                      <a:cubicBezTo>
                        <a:pt x="8286" y="1355"/>
                        <a:pt x="8412" y="1103"/>
                        <a:pt x="8601" y="914"/>
                      </a:cubicBezTo>
                      <a:lnTo>
                        <a:pt x="8916" y="599"/>
                      </a:lnTo>
                      <a:cubicBezTo>
                        <a:pt x="8097" y="189"/>
                        <a:pt x="7215" y="0"/>
                        <a:pt x="62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6" name="Google Shape;366;p56"/>
            <p:cNvGrpSpPr/>
            <p:nvPr/>
          </p:nvGrpSpPr>
          <p:grpSpPr>
            <a:xfrm>
              <a:off x="2253223" y="1471579"/>
              <a:ext cx="819900" cy="819900"/>
              <a:chOff x="2253223" y="1471579"/>
              <a:chExt cx="819900" cy="819900"/>
            </a:xfrm>
          </p:grpSpPr>
          <p:sp>
            <p:nvSpPr>
              <p:cNvPr id="367" name="Google Shape;367;p56"/>
              <p:cNvSpPr/>
              <p:nvPr/>
            </p:nvSpPr>
            <p:spPr>
              <a:xfrm>
                <a:off x="2253223" y="1471579"/>
                <a:ext cx="819900" cy="819900"/>
              </a:xfrm>
              <a:prstGeom prst="ellipse">
                <a:avLst/>
              </a:prstGeom>
              <a:solidFill>
                <a:srgbClr val="81ECEC"/>
              </a:solidFill>
              <a:ln cap="flat" cmpd="sng" w="38100">
                <a:solidFill>
                  <a:srgbClr val="81ECE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8" name="Google Shape;368;p56"/>
              <p:cNvGrpSpPr/>
              <p:nvPr/>
            </p:nvGrpSpPr>
            <p:grpSpPr>
              <a:xfrm>
                <a:off x="2413676" y="1633760"/>
                <a:ext cx="499000" cy="495503"/>
                <a:chOff x="2450476" y="1774935"/>
                <a:chExt cx="499000" cy="495503"/>
              </a:xfrm>
            </p:grpSpPr>
            <p:sp>
              <p:nvSpPr>
                <p:cNvPr id="369" name="Google Shape;369;p56"/>
                <p:cNvSpPr/>
                <p:nvPr/>
              </p:nvSpPr>
              <p:spPr>
                <a:xfrm>
                  <a:off x="2476454" y="1818441"/>
                  <a:ext cx="428449" cy="428449"/>
                </a:xfrm>
                <a:custGeom>
                  <a:rect b="b" l="l" r="r" t="t"/>
                  <a:pathLst>
                    <a:path extrusionOk="0" h="10902" w="10902">
                      <a:moveTo>
                        <a:pt x="6554" y="2647"/>
                      </a:moveTo>
                      <a:cubicBezTo>
                        <a:pt x="6979" y="2647"/>
                        <a:pt x="7404" y="2805"/>
                        <a:pt x="7719" y="3120"/>
                      </a:cubicBezTo>
                      <a:cubicBezTo>
                        <a:pt x="8381" y="3782"/>
                        <a:pt x="8381" y="4821"/>
                        <a:pt x="7751" y="5483"/>
                      </a:cubicBezTo>
                      <a:cubicBezTo>
                        <a:pt x="7436" y="5798"/>
                        <a:pt x="7058" y="5955"/>
                        <a:pt x="6585" y="5955"/>
                      </a:cubicBezTo>
                      <a:cubicBezTo>
                        <a:pt x="6144" y="5955"/>
                        <a:pt x="5703" y="5798"/>
                        <a:pt x="5388" y="5483"/>
                      </a:cubicBezTo>
                      <a:cubicBezTo>
                        <a:pt x="5073" y="5168"/>
                        <a:pt x="4915" y="4758"/>
                        <a:pt x="4915" y="4286"/>
                      </a:cubicBezTo>
                      <a:cubicBezTo>
                        <a:pt x="4915" y="3813"/>
                        <a:pt x="5073" y="3435"/>
                        <a:pt x="5388" y="3120"/>
                      </a:cubicBezTo>
                      <a:cubicBezTo>
                        <a:pt x="5703" y="2805"/>
                        <a:pt x="6128" y="2647"/>
                        <a:pt x="6554" y="2647"/>
                      </a:cubicBezTo>
                      <a:close/>
                      <a:moveTo>
                        <a:pt x="2175" y="6901"/>
                      </a:moveTo>
                      <a:lnTo>
                        <a:pt x="4065" y="8791"/>
                      </a:lnTo>
                      <a:lnTo>
                        <a:pt x="3592" y="9484"/>
                      </a:lnTo>
                      <a:lnTo>
                        <a:pt x="1418" y="7342"/>
                      </a:lnTo>
                      <a:lnTo>
                        <a:pt x="2175" y="6901"/>
                      </a:lnTo>
                      <a:close/>
                      <a:moveTo>
                        <a:pt x="6907" y="1"/>
                      </a:moveTo>
                      <a:cubicBezTo>
                        <a:pt x="6851" y="1"/>
                        <a:pt x="6795" y="11"/>
                        <a:pt x="6743" y="33"/>
                      </a:cubicBezTo>
                      <a:cubicBezTo>
                        <a:pt x="5546" y="663"/>
                        <a:pt x="4474" y="1576"/>
                        <a:pt x="3655" y="2616"/>
                      </a:cubicBezTo>
                      <a:cubicBezTo>
                        <a:pt x="3025" y="3341"/>
                        <a:pt x="2553" y="4223"/>
                        <a:pt x="2175" y="5136"/>
                      </a:cubicBezTo>
                      <a:cubicBezTo>
                        <a:pt x="2048" y="5451"/>
                        <a:pt x="1922" y="5766"/>
                        <a:pt x="1859" y="6050"/>
                      </a:cubicBezTo>
                      <a:lnTo>
                        <a:pt x="505" y="6838"/>
                      </a:lnTo>
                      <a:cubicBezTo>
                        <a:pt x="379" y="6932"/>
                        <a:pt x="316" y="7058"/>
                        <a:pt x="316" y="7184"/>
                      </a:cubicBezTo>
                      <a:cubicBezTo>
                        <a:pt x="316" y="7279"/>
                        <a:pt x="347" y="7405"/>
                        <a:pt x="442" y="7531"/>
                      </a:cubicBezTo>
                      <a:lnTo>
                        <a:pt x="1072" y="8161"/>
                      </a:lnTo>
                      <a:cubicBezTo>
                        <a:pt x="631" y="8696"/>
                        <a:pt x="1" y="9673"/>
                        <a:pt x="1" y="10272"/>
                      </a:cubicBezTo>
                      <a:cubicBezTo>
                        <a:pt x="1" y="10524"/>
                        <a:pt x="64" y="10681"/>
                        <a:pt x="158" y="10744"/>
                      </a:cubicBezTo>
                      <a:cubicBezTo>
                        <a:pt x="221" y="10839"/>
                        <a:pt x="379" y="10902"/>
                        <a:pt x="631" y="10902"/>
                      </a:cubicBezTo>
                      <a:cubicBezTo>
                        <a:pt x="1229" y="10902"/>
                        <a:pt x="2238" y="10240"/>
                        <a:pt x="2742" y="9830"/>
                      </a:cubicBezTo>
                      <a:lnTo>
                        <a:pt x="3372" y="10461"/>
                      </a:lnTo>
                      <a:cubicBezTo>
                        <a:pt x="3466" y="10555"/>
                        <a:pt x="3592" y="10587"/>
                        <a:pt x="3655" y="10587"/>
                      </a:cubicBezTo>
                      <a:lnTo>
                        <a:pt x="3687" y="10587"/>
                      </a:lnTo>
                      <a:cubicBezTo>
                        <a:pt x="3813" y="10587"/>
                        <a:pt x="3939" y="10524"/>
                        <a:pt x="4002" y="10398"/>
                      </a:cubicBezTo>
                      <a:lnTo>
                        <a:pt x="4789" y="9074"/>
                      </a:lnTo>
                      <a:cubicBezTo>
                        <a:pt x="5104" y="8980"/>
                        <a:pt x="5420" y="8854"/>
                        <a:pt x="5735" y="8759"/>
                      </a:cubicBezTo>
                      <a:cubicBezTo>
                        <a:pt x="6648" y="8381"/>
                        <a:pt x="7530" y="7877"/>
                        <a:pt x="8255" y="7279"/>
                      </a:cubicBezTo>
                      <a:cubicBezTo>
                        <a:pt x="9295" y="6459"/>
                        <a:pt x="10208" y="5388"/>
                        <a:pt x="10838" y="4223"/>
                      </a:cubicBezTo>
                      <a:cubicBezTo>
                        <a:pt x="10901" y="4065"/>
                        <a:pt x="10870" y="3876"/>
                        <a:pt x="10744" y="3750"/>
                      </a:cubicBezTo>
                      <a:lnTo>
                        <a:pt x="7215" y="127"/>
                      </a:lnTo>
                      <a:cubicBezTo>
                        <a:pt x="7131" y="43"/>
                        <a:pt x="7019" y="1"/>
                        <a:pt x="69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56"/>
                <p:cNvSpPr/>
                <p:nvPr/>
              </p:nvSpPr>
              <p:spPr>
                <a:xfrm>
                  <a:off x="2784770" y="1774935"/>
                  <a:ext cx="164706" cy="166121"/>
                </a:xfrm>
                <a:custGeom>
                  <a:rect b="b" l="l" r="r" t="t"/>
                  <a:pathLst>
                    <a:path extrusionOk="0" h="4227" w="4191">
                      <a:moveTo>
                        <a:pt x="2941" y="1"/>
                      </a:moveTo>
                      <a:cubicBezTo>
                        <a:pt x="2906" y="1"/>
                        <a:pt x="2871" y="2"/>
                        <a:pt x="2836" y="5"/>
                      </a:cubicBezTo>
                      <a:cubicBezTo>
                        <a:pt x="1828" y="100"/>
                        <a:pt x="883" y="320"/>
                        <a:pt x="0" y="667"/>
                      </a:cubicBezTo>
                      <a:lnTo>
                        <a:pt x="3529" y="4227"/>
                      </a:lnTo>
                      <a:cubicBezTo>
                        <a:pt x="3876" y="3313"/>
                        <a:pt x="4128" y="2368"/>
                        <a:pt x="4191" y="1392"/>
                      </a:cubicBezTo>
                      <a:cubicBezTo>
                        <a:pt x="4191" y="982"/>
                        <a:pt x="4033" y="635"/>
                        <a:pt x="3812" y="352"/>
                      </a:cubicBezTo>
                      <a:cubicBezTo>
                        <a:pt x="3558" y="125"/>
                        <a:pt x="3252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6"/>
                <p:cNvSpPr/>
                <p:nvPr/>
              </p:nvSpPr>
              <p:spPr>
                <a:xfrm>
                  <a:off x="2663409" y="2145346"/>
                  <a:ext cx="133777" cy="125092"/>
                </a:xfrm>
                <a:custGeom>
                  <a:rect b="b" l="l" r="r" t="t"/>
                  <a:pathLst>
                    <a:path extrusionOk="0" h="3183" w="3404">
                      <a:moveTo>
                        <a:pt x="3403" y="0"/>
                      </a:moveTo>
                      <a:lnTo>
                        <a:pt x="3403" y="0"/>
                      </a:lnTo>
                      <a:cubicBezTo>
                        <a:pt x="2710" y="473"/>
                        <a:pt x="2017" y="819"/>
                        <a:pt x="1261" y="1134"/>
                      </a:cubicBezTo>
                      <a:cubicBezTo>
                        <a:pt x="1041" y="1292"/>
                        <a:pt x="726" y="1386"/>
                        <a:pt x="442" y="1449"/>
                      </a:cubicBezTo>
                      <a:cubicBezTo>
                        <a:pt x="347" y="1859"/>
                        <a:pt x="253" y="2237"/>
                        <a:pt x="95" y="2584"/>
                      </a:cubicBezTo>
                      <a:cubicBezTo>
                        <a:pt x="1" y="2741"/>
                        <a:pt x="32" y="2930"/>
                        <a:pt x="158" y="3056"/>
                      </a:cubicBezTo>
                      <a:cubicBezTo>
                        <a:pt x="253" y="3151"/>
                        <a:pt x="347" y="3182"/>
                        <a:pt x="442" y="3182"/>
                      </a:cubicBezTo>
                      <a:cubicBezTo>
                        <a:pt x="505" y="3182"/>
                        <a:pt x="568" y="3182"/>
                        <a:pt x="600" y="3151"/>
                      </a:cubicBezTo>
                      <a:cubicBezTo>
                        <a:pt x="1135" y="2867"/>
                        <a:pt x="1671" y="2521"/>
                        <a:pt x="2080" y="2080"/>
                      </a:cubicBezTo>
                      <a:cubicBezTo>
                        <a:pt x="2679" y="1481"/>
                        <a:pt x="3151" y="756"/>
                        <a:pt x="34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6"/>
                <p:cNvSpPr/>
                <p:nvPr/>
              </p:nvSpPr>
              <p:spPr>
                <a:xfrm>
                  <a:off x="2450476" y="1924947"/>
                  <a:ext cx="126310" cy="133738"/>
                </a:xfrm>
                <a:custGeom>
                  <a:rect b="b" l="l" r="r" t="t"/>
                  <a:pathLst>
                    <a:path extrusionOk="0" h="3403" w="3214">
                      <a:moveTo>
                        <a:pt x="3214" y="0"/>
                      </a:moveTo>
                      <a:cubicBezTo>
                        <a:pt x="2426" y="252"/>
                        <a:pt x="1733" y="725"/>
                        <a:pt x="1134" y="1324"/>
                      </a:cubicBezTo>
                      <a:cubicBezTo>
                        <a:pt x="693" y="1733"/>
                        <a:pt x="347" y="2269"/>
                        <a:pt x="63" y="2804"/>
                      </a:cubicBezTo>
                      <a:cubicBezTo>
                        <a:pt x="0" y="2962"/>
                        <a:pt x="32" y="3151"/>
                        <a:pt x="158" y="3277"/>
                      </a:cubicBezTo>
                      <a:cubicBezTo>
                        <a:pt x="221" y="3371"/>
                        <a:pt x="347" y="3403"/>
                        <a:pt x="410" y="3403"/>
                      </a:cubicBezTo>
                      <a:cubicBezTo>
                        <a:pt x="504" y="3403"/>
                        <a:pt x="536" y="3403"/>
                        <a:pt x="630" y="3371"/>
                      </a:cubicBezTo>
                      <a:cubicBezTo>
                        <a:pt x="977" y="3214"/>
                        <a:pt x="1355" y="3088"/>
                        <a:pt x="1764" y="2993"/>
                      </a:cubicBezTo>
                      <a:cubicBezTo>
                        <a:pt x="1827" y="2678"/>
                        <a:pt x="1953" y="2426"/>
                        <a:pt x="2079" y="2143"/>
                      </a:cubicBezTo>
                      <a:cubicBezTo>
                        <a:pt x="2394" y="1387"/>
                        <a:pt x="2741" y="694"/>
                        <a:pt x="32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3" name="Google Shape;373;p56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74" name="Google Shape;374;p56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/>
          </a:p>
        </p:txBody>
      </p:sp>
      <p:pic>
        <p:nvPicPr>
          <p:cNvPr id="375" name="Google Shape;3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25" y="1321925"/>
            <a:ext cx="3607140" cy="30598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idx="1" type="subTitle"/>
          </p:nvPr>
        </p:nvSpPr>
        <p:spPr>
          <a:xfrm>
            <a:off x="2320500" y="1912150"/>
            <a:ext cx="45030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How does sentiment affect our data?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7"/>
          <p:cNvSpPr txBox="1"/>
          <p:nvPr>
            <p:ph type="title"/>
          </p:nvPr>
        </p:nvSpPr>
        <p:spPr>
          <a:xfrm>
            <a:off x="2550325" y="1249750"/>
            <a:ext cx="6122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66666"/>
                </a:solidFill>
              </a:rPr>
              <a:t>Question 4:</a:t>
            </a:r>
            <a:endParaRPr sz="3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382" name="Google Shape;382;p57"/>
          <p:cNvSpPr/>
          <p:nvPr/>
        </p:nvSpPr>
        <p:spPr>
          <a:xfrm>
            <a:off x="1382150" y="1381450"/>
            <a:ext cx="7989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925" y="3677050"/>
            <a:ext cx="744150" cy="7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0" y="120062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Calculating Polarity and Subjectivity</a:t>
            </a:r>
            <a:endParaRPr sz="2400">
              <a:solidFill>
                <a:srgbClr val="434343"/>
              </a:solidFill>
            </a:endParaRPr>
          </a:p>
        </p:txBody>
      </p:sp>
      <p:cxnSp>
        <p:nvCxnSpPr>
          <p:cNvPr id="389" name="Google Shape;389;p58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58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8"/>
          <p:cNvSpPr txBox="1"/>
          <p:nvPr>
            <p:ph idx="2" type="ctrTitle"/>
          </p:nvPr>
        </p:nvSpPr>
        <p:spPr>
          <a:xfrm>
            <a:off x="1105201" y="18531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endParaRPr/>
          </a:p>
        </p:txBody>
      </p:sp>
      <p:sp>
        <p:nvSpPr>
          <p:cNvPr id="393" name="Google Shape;393;p58"/>
          <p:cNvSpPr txBox="1"/>
          <p:nvPr>
            <p:ph idx="1" type="subTitle"/>
          </p:nvPr>
        </p:nvSpPr>
        <p:spPr>
          <a:xfrm>
            <a:off x="1026725" y="2571750"/>
            <a:ext cx="22710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function of textblob that returns two properties: polarity and subjectivity</a:t>
            </a:r>
            <a:endParaRPr/>
          </a:p>
        </p:txBody>
      </p:sp>
      <p:sp>
        <p:nvSpPr>
          <p:cNvPr id="394" name="Google Shape;394;p58"/>
          <p:cNvSpPr txBox="1"/>
          <p:nvPr>
            <p:ph idx="3" type="ctrTitle"/>
          </p:nvPr>
        </p:nvSpPr>
        <p:spPr>
          <a:xfrm>
            <a:off x="3515163" y="18531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</a:t>
            </a:r>
            <a:endParaRPr/>
          </a:p>
        </p:txBody>
      </p:sp>
      <p:sp>
        <p:nvSpPr>
          <p:cNvPr id="395" name="Google Shape;395;p58"/>
          <p:cNvSpPr txBox="1"/>
          <p:nvPr>
            <p:ph idx="4" type="subTitle"/>
          </p:nvPr>
        </p:nvSpPr>
        <p:spPr>
          <a:xfrm>
            <a:off x="3515165" y="2571750"/>
            <a:ext cx="21135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float which lies in the range of [-1, 1] where 1 means positive statement and -1 means a negative statement </a:t>
            </a:r>
            <a:endParaRPr/>
          </a:p>
        </p:txBody>
      </p:sp>
      <p:sp>
        <p:nvSpPr>
          <p:cNvPr id="396" name="Google Shape;396;p58"/>
          <p:cNvSpPr txBox="1"/>
          <p:nvPr>
            <p:ph idx="5" type="ctrTitle"/>
          </p:nvPr>
        </p:nvSpPr>
        <p:spPr>
          <a:xfrm>
            <a:off x="5846001" y="18531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SUBJECTIVE</a:t>
            </a:r>
            <a:endParaRPr/>
          </a:p>
        </p:txBody>
      </p:sp>
      <p:sp>
        <p:nvSpPr>
          <p:cNvPr id="397" name="Google Shape;397;p58"/>
          <p:cNvSpPr txBox="1"/>
          <p:nvPr>
            <p:ph idx="6" type="subTitle"/>
          </p:nvPr>
        </p:nvSpPr>
        <p:spPr>
          <a:xfrm>
            <a:off x="5925151" y="2497800"/>
            <a:ext cx="21135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float which lies in the range of [0,1] Personal opinion, emotion or judgment whereas objective refers to factual information.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Review EDA: Type of Content (Free/Paid) v Rating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403" name="Google Shape;403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63" y="1365975"/>
            <a:ext cx="8136875" cy="316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Positive and Negative Review Effects</a:t>
            </a:r>
            <a:endParaRPr/>
          </a:p>
        </p:txBody>
      </p:sp>
      <p:pic>
        <p:nvPicPr>
          <p:cNvPr id="410" name="Google Shape;4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50" y="1760725"/>
            <a:ext cx="3867150" cy="2759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1" name="Google Shape;41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425" y="1760725"/>
            <a:ext cx="3895725" cy="2759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2" name="Google Shape;412;p60"/>
          <p:cNvSpPr txBox="1"/>
          <p:nvPr/>
        </p:nvSpPr>
        <p:spPr>
          <a:xfrm>
            <a:off x="1158100" y="1452375"/>
            <a:ext cx="3049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Ratings based on Polarity Type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13" name="Google Shape;413;p60"/>
          <p:cNvSpPr txBox="1"/>
          <p:nvPr/>
        </p:nvSpPr>
        <p:spPr>
          <a:xfrm>
            <a:off x="5343575" y="1452375"/>
            <a:ext cx="2952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Sentiment based on Polarity Type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Based on </a:t>
            </a:r>
            <a:r>
              <a:rPr lang="en" sz="2700"/>
              <a:t>initial</a:t>
            </a:r>
            <a:r>
              <a:rPr lang="en" sz="2700"/>
              <a:t> </a:t>
            </a:r>
            <a:r>
              <a:rPr lang="en" sz="2700"/>
              <a:t>analysis a positive review leads to a higher app rating. </a:t>
            </a:r>
            <a:r>
              <a:rPr lang="en" sz="2700"/>
              <a:t> </a:t>
            </a:r>
            <a:endParaRPr b="1" i="0"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700">
              <a:solidFill>
                <a:srgbClr val="434343"/>
              </a:solidFill>
            </a:endParaRPr>
          </a:p>
        </p:txBody>
      </p:sp>
      <p:sp>
        <p:nvSpPr>
          <p:cNvPr id="419" name="Google Shape;419;p6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61"/>
          <p:cNvSpPr txBox="1"/>
          <p:nvPr>
            <p:ph idx="2" type="subTitle"/>
          </p:nvPr>
        </p:nvSpPr>
        <p:spPr>
          <a:xfrm>
            <a:off x="1894475" y="2649750"/>
            <a:ext cx="5397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However, negative sentiment is not closely linked to negative reviews.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/>
          <p:nvPr/>
        </p:nvSpPr>
        <p:spPr>
          <a:xfrm>
            <a:off x="3635075" y="727050"/>
            <a:ext cx="2352600" cy="1844700"/>
          </a:xfrm>
          <a:prstGeom prst="rect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2"/>
          <p:cNvSpPr/>
          <p:nvPr/>
        </p:nvSpPr>
        <p:spPr>
          <a:xfrm>
            <a:off x="6111750" y="727050"/>
            <a:ext cx="2352600" cy="1844700"/>
          </a:xfrm>
          <a:prstGeom prst="rect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7" name="Google Shape;427;p62"/>
          <p:cNvSpPr/>
          <p:nvPr/>
        </p:nvSpPr>
        <p:spPr>
          <a:xfrm>
            <a:off x="3635075" y="2701075"/>
            <a:ext cx="2352600" cy="1844700"/>
          </a:xfrm>
          <a:prstGeom prst="rect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2"/>
          <p:cNvSpPr/>
          <p:nvPr/>
        </p:nvSpPr>
        <p:spPr>
          <a:xfrm>
            <a:off x="6111750" y="2701075"/>
            <a:ext cx="2352600" cy="1844700"/>
          </a:xfrm>
          <a:prstGeom prst="rect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2"/>
          <p:cNvSpPr txBox="1"/>
          <p:nvPr/>
        </p:nvSpPr>
        <p:spPr>
          <a:xfrm>
            <a:off x="3711275" y="1081350"/>
            <a:ext cx="21666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SIZE</a:t>
            </a:r>
            <a:endParaRPr sz="1200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Breaking down size category into feature lists to dig deeper into the size, rating correlation </a:t>
            </a:r>
            <a:endParaRPr sz="1200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0" name="Google Shape;430;p62"/>
          <p:cNvSpPr txBox="1"/>
          <p:nvPr/>
        </p:nvSpPr>
        <p:spPr>
          <a:xfrm>
            <a:off x="6285450" y="1046125"/>
            <a:ext cx="19929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PRICE</a:t>
            </a:r>
            <a:b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30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Data modeling of price and rating correlation with pricing implications</a:t>
            </a:r>
            <a:r>
              <a:rPr lang="en" sz="130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100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1" name="Google Shape;431;p62"/>
          <p:cNvSpPr txBox="1"/>
          <p:nvPr/>
        </p:nvSpPr>
        <p:spPr>
          <a:xfrm>
            <a:off x="3711275" y="3003300"/>
            <a:ext cx="21036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SENTIMENTALITY</a:t>
            </a:r>
            <a:br>
              <a:rPr lang="en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30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The effect of high sentimentality on likelihood of writing app reviews</a:t>
            </a:r>
            <a:endParaRPr sz="1300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2" name="Google Shape;432;p62"/>
          <p:cNvSpPr txBox="1"/>
          <p:nvPr/>
        </p:nvSpPr>
        <p:spPr>
          <a:xfrm>
            <a:off x="6285450" y="3003300"/>
            <a:ext cx="19929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CATEGORY </a:t>
            </a:r>
            <a:b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30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Hypothetical modeling of category type on download rate</a:t>
            </a:r>
            <a:endParaRPr sz="1300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6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2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Future Work:</a:t>
            </a:r>
            <a:r>
              <a:rPr b="0" lang="en" sz="2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 b="0" sz="220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Extend </a:t>
            </a:r>
            <a:r>
              <a:rPr b="0" lang="en"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Analysis Recommendations</a:t>
            </a:r>
            <a:r>
              <a:rPr b="0" lang="en" sz="2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 b="0" sz="220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3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3"/>
          <p:cNvSpPr txBox="1"/>
          <p:nvPr>
            <p:ph idx="4294967295" type="body"/>
          </p:nvPr>
        </p:nvSpPr>
        <p:spPr>
          <a:xfrm>
            <a:off x="2705500" y="3851200"/>
            <a:ext cx="3790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Does anyone have any questions?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cxnSp>
        <p:nvCxnSpPr>
          <p:cNvPr id="442" name="Google Shape;442;p63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63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44" name="Google Shape;444;p63"/>
          <p:cNvSpPr txBox="1"/>
          <p:nvPr>
            <p:ph type="ctrTitle"/>
          </p:nvPr>
        </p:nvSpPr>
        <p:spPr>
          <a:xfrm>
            <a:off x="3050213" y="880800"/>
            <a:ext cx="29559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34343"/>
                </a:solidFill>
              </a:rPr>
              <a:t>T</a:t>
            </a:r>
            <a:r>
              <a:rPr lang="en"/>
              <a:t>hanks</a:t>
            </a:r>
            <a:r>
              <a:rPr lang="en" sz="3600">
                <a:solidFill>
                  <a:srgbClr val="434343"/>
                </a:solidFill>
              </a:rPr>
              <a:t>!</a:t>
            </a:r>
            <a:endParaRPr i="1">
              <a:solidFill>
                <a:srgbClr val="434343"/>
              </a:solidFill>
            </a:endParaRPr>
          </a:p>
        </p:txBody>
      </p:sp>
      <p:pic>
        <p:nvPicPr>
          <p:cNvPr id="445" name="Google Shape;44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675" y="1868813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4" name="Google Shape;274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6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/>
              <a:t>Analysis</a:t>
            </a:r>
            <a:r>
              <a:rPr lang="en"/>
              <a:t> </a:t>
            </a:r>
            <a:endParaRPr/>
          </a:p>
        </p:txBody>
      </p:sp>
      <p:sp>
        <p:nvSpPr>
          <p:cNvPr id="276" name="Google Shape;276;p46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high level </a:t>
            </a:r>
            <a:r>
              <a:rPr lang="en"/>
              <a:t>overview</a:t>
            </a:r>
            <a:r>
              <a:rPr lang="en"/>
              <a:t> of next step and </a:t>
            </a: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  <p:sp>
        <p:nvSpPr>
          <p:cNvPr id="277" name="Google Shape;277;p46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78" name="Google Shape;278;p46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Visuals and data driven analysis of each question</a:t>
            </a:r>
            <a:endParaRPr/>
          </a:p>
        </p:txBody>
      </p:sp>
      <p:sp>
        <p:nvSpPr>
          <p:cNvPr id="279" name="Google Shape;279;p46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Gratitude &amp; Memes</a:t>
            </a:r>
            <a:endParaRPr/>
          </a:p>
        </p:txBody>
      </p:sp>
      <p:sp>
        <p:nvSpPr>
          <p:cNvPr id="280" name="Google Shape;280;p46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Yous</a:t>
            </a:r>
            <a:endParaRPr/>
          </a:p>
        </p:txBody>
      </p:sp>
      <p:sp>
        <p:nvSpPr>
          <p:cNvPr id="281" name="Google Shape;281;p46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2" name="Google Shape;282;p46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3" name="Google Shape;283;p46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idx="1" type="subTitle"/>
          </p:nvPr>
        </p:nvSpPr>
        <p:spPr>
          <a:xfrm>
            <a:off x="2577600" y="2011525"/>
            <a:ext cx="45030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Which app category, in your opinion, has the best ratings? How are you measuring best ratings?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7"/>
          <p:cNvSpPr txBox="1"/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66666"/>
                </a:solidFill>
              </a:rPr>
              <a:t>Question 1: </a:t>
            </a:r>
            <a:endParaRPr b="1" sz="3600">
              <a:solidFill>
                <a:srgbClr val="666666"/>
              </a:solidFill>
            </a:endParaRPr>
          </a:p>
        </p:txBody>
      </p:sp>
      <p:sp>
        <p:nvSpPr>
          <p:cNvPr id="290" name="Google Shape;290;p47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125" y="3655175"/>
            <a:ext cx="755076" cy="75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-61700" y="205300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 in Each Category</a:t>
            </a:r>
            <a:endParaRPr b="1"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50" y="525300"/>
            <a:ext cx="7778501" cy="4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49"/>
          <p:cNvGraphicFramePr/>
          <p:nvPr/>
        </p:nvGraphicFramePr>
        <p:xfrm>
          <a:off x="1068100" y="1398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{012CD397-A7C4-4166-A913-5A11F472644B}</a:tableStyleId>
              </a:tblPr>
              <a:tblGrid>
                <a:gridCol w="2830850"/>
                <a:gridCol w="4383175"/>
              </a:tblGrid>
              <a:tr h="45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Rating</a:t>
                      </a:r>
                      <a:endParaRPr b="1" sz="2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</a:tr>
              <a:tr h="5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Beauty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4.268293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  <a:tr h="5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Parenting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4.27111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  <a:tr h="5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Art &amp; Design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4.314894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  <a:tr h="5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Education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4.322000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  <a:tr h="5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Events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4.418605</a:t>
                      </a:r>
                      <a:endParaRPr/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C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CEC">
                        <a:alpha val="2793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49"/>
          <p:cNvSpPr txBox="1"/>
          <p:nvPr>
            <p:ph type="title"/>
          </p:nvPr>
        </p:nvSpPr>
        <p:spPr>
          <a:xfrm>
            <a:off x="1175275" y="569975"/>
            <a:ext cx="6630300" cy="5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Top 5 Game Categories by Rating Average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04" name="Google Shape;304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0" y="1827575"/>
            <a:ext cx="91440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Events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310" name="Google Shape;310;p5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0"/>
          <p:cNvSpPr txBox="1"/>
          <p:nvPr>
            <p:ph idx="1" type="subTitle"/>
          </p:nvPr>
        </p:nvSpPr>
        <p:spPr>
          <a:xfrm>
            <a:off x="1546450" y="2527975"/>
            <a:ext cx="60510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Ubuntu"/>
                <a:ea typeface="Ubuntu"/>
                <a:cs typeface="Ubuntu"/>
                <a:sym typeface="Ubuntu"/>
              </a:rPr>
              <a:t>Has the best ratings as measured by rating average per category</a:t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idx="1" type="subTitle"/>
          </p:nvPr>
        </p:nvSpPr>
        <p:spPr>
          <a:xfrm>
            <a:off x="2577600" y="2011525"/>
            <a:ext cx="45030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Is there a relationship between ratings and size? How did you measure the relationship? Why did you choose this measurement?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1"/>
          <p:cNvSpPr txBox="1"/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66666"/>
                </a:solidFill>
              </a:rPr>
              <a:t>Question 2: </a:t>
            </a:r>
            <a:endParaRPr b="1" sz="3600">
              <a:solidFill>
                <a:srgbClr val="666666"/>
              </a:solidFill>
            </a:endParaRPr>
          </a:p>
        </p:txBody>
      </p:sp>
      <p:sp>
        <p:nvSpPr>
          <p:cNvPr id="318" name="Google Shape;318;p51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525" y="3667650"/>
            <a:ext cx="753549" cy="7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5" name="Google Shape;325;p52"/>
          <p:cNvSpPr txBox="1"/>
          <p:nvPr>
            <p:ph idx="4294967295" type="body"/>
          </p:nvPr>
        </p:nvSpPr>
        <p:spPr>
          <a:xfrm>
            <a:off x="5460275" y="564900"/>
            <a:ext cx="3374400" cy="388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NO CORRELATION IDENTIFIED </a:t>
            </a:r>
            <a:br>
              <a:rPr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Correlation </a:t>
            </a:r>
            <a:r>
              <a:rPr lang="en" sz="1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coeff.  ~0.082 leading to the conclusion that there in statistically </a:t>
            </a:r>
            <a:r>
              <a:rPr lang="en" sz="1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significant</a:t>
            </a:r>
            <a:r>
              <a:rPr lang="en" sz="1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correlation between these two metrics</a:t>
            </a:r>
            <a:endParaRPr sz="1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SIZE &amp; RATING WITH DISTRIBUTION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 general this furthers our conclusion that apps tend to have a high rating &amp; less than 20 MB in size.</a:t>
            </a:r>
            <a:endParaRPr b="1"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6" name="Google Shape;326;p5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25" y="341625"/>
            <a:ext cx="4683901" cy="4460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0" y="489825"/>
            <a:ext cx="91440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Elongated View of Size vs Ratings Relationship</a:t>
            </a:r>
            <a:endParaRPr b="1"/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0" y="1488700"/>
            <a:ext cx="2900325" cy="342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175" y="1477400"/>
            <a:ext cx="2900325" cy="342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5" name="Google Shape;33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150" y="1477400"/>
            <a:ext cx="2815400" cy="342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