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4"/>
  </p:notesMasterIdLst>
  <p:sldIdLst>
    <p:sldId id="269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88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7" roundtripDataSignature="AMtx7mio0kaofAKhUSEGAz3hFc5S4wbP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36"/>
    <p:restoredTop sz="94694"/>
  </p:normalViewPr>
  <p:slideViewPr>
    <p:cSldViewPr snapToGrid="0">
      <p:cViewPr varScale="1">
        <p:scale>
          <a:sx n="143" d="100"/>
          <a:sy n="143" d="100"/>
        </p:scale>
        <p:origin x="208" y="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67" Type="http://customschemas.google.com/relationships/presentationmetadata" Target="metadata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6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376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918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418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683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646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392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513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49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5450" y="95913"/>
            <a:ext cx="845550" cy="3799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81C182-3FA4-F7F9-081C-6B29EF8835DB}"/>
              </a:ext>
            </a:extLst>
          </p:cNvPr>
          <p:cNvGrpSpPr/>
          <p:nvPr/>
        </p:nvGrpSpPr>
        <p:grpSpPr>
          <a:xfrm>
            <a:off x="1020435" y="2019900"/>
            <a:ext cx="7103130" cy="1103700"/>
            <a:chOff x="1020435" y="1300216"/>
            <a:chExt cx="7103130" cy="1103700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020435" y="2144716"/>
              <a:ext cx="7103129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UX Design</a:t>
              </a:r>
              <a:endParaRPr sz="15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1020435" y="1300216"/>
              <a:ext cx="7103130" cy="8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rgbClr val="EE4C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Elementos</a:t>
              </a:r>
              <a:endParaRPr sz="4000" b="0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1078300" y="1693029"/>
            <a:ext cx="4740609" cy="3325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No início de 2000, ele </a:t>
            </a:r>
            <a:r>
              <a:rPr lang="en-GB" dirty="0" err="1"/>
              <a:t>enxergou</a:t>
            </a:r>
            <a:r>
              <a:rPr lang="en-GB" dirty="0"/>
              <a:t> o processo de construção de um website de uma forma muito clara e definida.</a:t>
            </a:r>
          </a:p>
          <a:p>
            <a:endParaRPr lang="en-GB" dirty="0"/>
          </a:p>
          <a:p>
            <a:r>
              <a:rPr lang="en-GB" dirty="0"/>
              <a:t>Ele inseriu sua </a:t>
            </a:r>
            <a:r>
              <a:rPr lang="en-GB" dirty="0" err="1"/>
              <a:t>Idéia</a:t>
            </a:r>
            <a:r>
              <a:rPr lang="en-GB" dirty="0"/>
              <a:t> num PDF e este </a:t>
            </a:r>
            <a:r>
              <a:rPr lang="en-GB" dirty="0" err="1"/>
              <a:t>feito</a:t>
            </a:r>
            <a:r>
              <a:rPr lang="en-GB" dirty="0"/>
              <a:t> acabou fazendo sucesso, </a:t>
            </a:r>
            <a:r>
              <a:rPr lang="en-GB" dirty="0" err="1"/>
              <a:t>grando</a:t>
            </a:r>
            <a:r>
              <a:rPr lang="en-GB" dirty="0"/>
              <a:t> até um </a:t>
            </a:r>
            <a:r>
              <a:rPr lang="en-GB" dirty="0" err="1"/>
              <a:t>livro</a:t>
            </a:r>
            <a:r>
              <a:rPr lang="en-GB" dirty="0"/>
              <a:t> para explicar seus detalhes.</a:t>
            </a:r>
          </a:p>
          <a:p>
            <a:endParaRPr lang="en-GB" dirty="0"/>
          </a:p>
          <a:p>
            <a:r>
              <a:rPr lang="en-GB" dirty="0"/>
              <a:t>O grande </a:t>
            </a:r>
            <a:r>
              <a:rPr lang="en-GB" dirty="0" err="1"/>
              <a:t>mérito</a:t>
            </a:r>
            <a:r>
              <a:rPr lang="en-GB" dirty="0"/>
              <a:t> do seu diagrama é conciliar a metodologias de Design </a:t>
            </a:r>
            <a:r>
              <a:rPr lang="en-GB" dirty="0" err="1"/>
              <a:t>Centrado</a:t>
            </a:r>
            <a:r>
              <a:rPr lang="en-GB" dirty="0"/>
              <a:t> no Usuário </a:t>
            </a:r>
            <a:r>
              <a:rPr lang="en-GB" dirty="0" err="1"/>
              <a:t>desenvolvida</a:t>
            </a:r>
            <a:r>
              <a:rPr lang="en-GB" dirty="0"/>
              <a:t> </a:t>
            </a:r>
            <a:r>
              <a:rPr lang="en-GB" dirty="0" err="1"/>
              <a:t>paralelamente</a:t>
            </a:r>
            <a:r>
              <a:rPr lang="en-GB" dirty="0"/>
              <a:t> em duas áreas: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Design de Software;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Web design</a:t>
            </a:r>
          </a:p>
        </p:txBody>
      </p:sp>
      <p:sp>
        <p:nvSpPr>
          <p:cNvPr id="26" name="Google Shape;26;p16"/>
          <p:cNvSpPr txBox="1"/>
          <p:nvPr/>
        </p:nvSpPr>
        <p:spPr>
          <a:xfrm>
            <a:off x="565525" y="636549"/>
            <a:ext cx="7410300" cy="122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Jesse James Garret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 descr="Diagram, shape, polygon&#10;&#10;Description automatically generated">
            <a:extLst>
              <a:ext uri="{FF2B5EF4-FFF2-40B4-BE49-F238E27FC236}">
                <a16:creationId xmlns:a16="http://schemas.microsoft.com/office/drawing/2014/main" id="{F1E0A333-E98B-F936-D077-2661B7A2B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609" y="1226144"/>
            <a:ext cx="3314700" cy="361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9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1078300" y="1693029"/>
            <a:ext cx="7550134" cy="122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Quais são as expectativas dos usuários perante o site?</a:t>
            </a:r>
          </a:p>
          <a:p>
            <a:endParaRPr lang="en-GB" dirty="0"/>
          </a:p>
          <a:p>
            <a:r>
              <a:rPr lang="en-GB" dirty="0"/>
              <a:t>O que o dono do site quer ganhar com ele?</a:t>
            </a:r>
          </a:p>
          <a:p>
            <a:endParaRPr lang="en-GB" dirty="0"/>
          </a:p>
          <a:p>
            <a:r>
              <a:rPr lang="en-GB" dirty="0"/>
              <a:t>Qual será a abordagem?</a:t>
            </a:r>
          </a:p>
        </p:txBody>
      </p:sp>
      <p:sp>
        <p:nvSpPr>
          <p:cNvPr id="26" name="Google Shape;26;p16"/>
          <p:cNvSpPr txBox="1"/>
          <p:nvPr/>
        </p:nvSpPr>
        <p:spPr>
          <a:xfrm>
            <a:off x="565525" y="636549"/>
            <a:ext cx="7410300" cy="122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Estratégia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6723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1078300" y="1693030"/>
            <a:ext cx="7550134" cy="122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O que o site vai oferecer ao usuário?</a:t>
            </a:r>
          </a:p>
          <a:p>
            <a:endParaRPr lang="en-GB" dirty="0"/>
          </a:p>
          <a:p>
            <a:r>
              <a:rPr lang="en-GB" dirty="0"/>
              <a:t>Quais são as funcionalidades ou conteúdo que ele terá?</a:t>
            </a:r>
          </a:p>
          <a:p>
            <a:endParaRPr lang="en-GB" dirty="0"/>
          </a:p>
          <a:p>
            <a:r>
              <a:rPr lang="en-GB" dirty="0"/>
              <a:t>É uma fase antes da Arquitetura ser definida.</a:t>
            </a:r>
          </a:p>
        </p:txBody>
      </p:sp>
      <p:sp>
        <p:nvSpPr>
          <p:cNvPr id="26" name="Google Shape;26;p16"/>
          <p:cNvSpPr txBox="1"/>
          <p:nvPr/>
        </p:nvSpPr>
        <p:spPr>
          <a:xfrm>
            <a:off x="565525" y="636549"/>
            <a:ext cx="7410300" cy="122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8034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1078300" y="1693029"/>
            <a:ext cx="7550134" cy="2099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Quais páginas terá no site?</a:t>
            </a:r>
          </a:p>
          <a:p>
            <a:endParaRPr lang="en-GB" dirty="0"/>
          </a:p>
          <a:p>
            <a:r>
              <a:rPr lang="en-GB" dirty="0"/>
              <a:t>Como é a hierarquia delas?</a:t>
            </a:r>
          </a:p>
          <a:p>
            <a:endParaRPr lang="en-GB" dirty="0"/>
          </a:p>
          <a:p>
            <a:r>
              <a:rPr lang="en-GB" dirty="0"/>
              <a:t>Quais caminhos os usuários terão dentro do site?</a:t>
            </a:r>
          </a:p>
          <a:p>
            <a:endParaRPr lang="en-GB" dirty="0"/>
          </a:p>
          <a:p>
            <a:r>
              <a:rPr lang="en-GB" dirty="0"/>
              <a:t>Como será a navegação geral?</a:t>
            </a:r>
          </a:p>
          <a:p>
            <a:endParaRPr lang="en-GB" dirty="0"/>
          </a:p>
          <a:p>
            <a:r>
              <a:rPr lang="en-GB" dirty="0"/>
              <a:t>O Design de Interação?</a:t>
            </a:r>
          </a:p>
        </p:txBody>
      </p:sp>
      <p:sp>
        <p:nvSpPr>
          <p:cNvPr id="26" name="Google Shape;26;p16"/>
          <p:cNvSpPr txBox="1"/>
          <p:nvPr/>
        </p:nvSpPr>
        <p:spPr>
          <a:xfrm>
            <a:off x="565525" y="636549"/>
            <a:ext cx="7410300" cy="122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4973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1078300" y="1693029"/>
            <a:ext cx="7550134" cy="2116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Onde e como estarão posicionados os elementos interativos na tela e em cada página?</a:t>
            </a:r>
          </a:p>
          <a:p>
            <a:endParaRPr lang="en-GB" dirty="0"/>
          </a:p>
          <a:p>
            <a:r>
              <a:rPr lang="en-GB" dirty="0"/>
              <a:t>Quais os links que estarão no menu?</a:t>
            </a:r>
          </a:p>
          <a:p>
            <a:endParaRPr lang="en-GB" dirty="0"/>
          </a:p>
          <a:p>
            <a:r>
              <a:rPr lang="en-GB" dirty="0"/>
              <a:t>Quais links externos terá?</a:t>
            </a:r>
          </a:p>
          <a:p>
            <a:endParaRPr lang="en-GB" dirty="0"/>
          </a:p>
          <a:p>
            <a:r>
              <a:rPr lang="en-GB" dirty="0"/>
              <a:t>Quais são os campos de formulário?</a:t>
            </a:r>
          </a:p>
          <a:p>
            <a:endParaRPr lang="en-GB" dirty="0"/>
          </a:p>
          <a:p>
            <a:r>
              <a:rPr lang="en-GB" dirty="0"/>
              <a:t>Então, temos toda parte de Design de Interface para design e sistema de navegação.</a:t>
            </a:r>
          </a:p>
        </p:txBody>
      </p:sp>
      <p:sp>
        <p:nvSpPr>
          <p:cNvPr id="26" name="Google Shape;26;p16"/>
          <p:cNvSpPr txBox="1"/>
          <p:nvPr/>
        </p:nvSpPr>
        <p:spPr>
          <a:xfrm>
            <a:off x="565525" y="636549"/>
            <a:ext cx="7410300" cy="122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Esqueleto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7445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1078300" y="1693029"/>
            <a:ext cx="7550134" cy="251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Como os elementos serão apresentados ao usuário?</a:t>
            </a:r>
          </a:p>
          <a:p>
            <a:endParaRPr lang="en-GB" dirty="0"/>
          </a:p>
          <a:p>
            <a:r>
              <a:rPr lang="en-GB" dirty="0"/>
              <a:t>Quais são as cores, formas e fontes a serem usadas?</a:t>
            </a:r>
          </a:p>
          <a:p>
            <a:endParaRPr lang="en-GB" dirty="0"/>
          </a:p>
          <a:p>
            <a:r>
              <a:rPr lang="en-GB" dirty="0"/>
              <a:t>Como será o desenho da interface?</a:t>
            </a:r>
          </a:p>
          <a:p>
            <a:endParaRPr lang="en-GB" dirty="0"/>
          </a:p>
          <a:p>
            <a:r>
              <a:rPr lang="en-GB" dirty="0"/>
              <a:t>É a versão final do sistema. É como o usuário vê a versão final do seu sistema e toda parte visual e design visual com seus elementos.</a:t>
            </a:r>
          </a:p>
          <a:p>
            <a:endParaRPr lang="en-GB" dirty="0"/>
          </a:p>
          <a:p>
            <a:r>
              <a:rPr lang="en-GB" dirty="0"/>
              <a:t>Aqui entra o Designer UI. Quando ele desenha as cores da interface para apresentação ao cliente.</a:t>
            </a:r>
          </a:p>
        </p:txBody>
      </p:sp>
      <p:sp>
        <p:nvSpPr>
          <p:cNvPr id="26" name="Google Shape;26;p16"/>
          <p:cNvSpPr txBox="1"/>
          <p:nvPr/>
        </p:nvSpPr>
        <p:spPr>
          <a:xfrm>
            <a:off x="565525" y="636549"/>
            <a:ext cx="7410300" cy="122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Superfice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251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1078300" y="1693028"/>
            <a:ext cx="4740609" cy="2224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A vantage de entender esses conceitos, é que o produto final acaba sendo produzindo mais rápido.</a:t>
            </a:r>
          </a:p>
          <a:p>
            <a:endParaRPr lang="en-GB" dirty="0"/>
          </a:p>
          <a:p>
            <a:r>
              <a:rPr lang="en-GB" dirty="0"/>
              <a:t>Ele será mais efetivo na medida em que atende as necessidades dos usuários e o cliente.</a:t>
            </a:r>
          </a:p>
          <a:p>
            <a:endParaRPr lang="en-GB" dirty="0"/>
          </a:p>
          <a:p>
            <a:r>
              <a:rPr lang="en-GB" dirty="0"/>
              <a:t>Seguindo esse processo no desenvolvimento de qualquer interface, você terá muito mais sucesso e vai cumprir todos os prazos de entregar do seu projeto.</a:t>
            </a:r>
          </a:p>
        </p:txBody>
      </p:sp>
      <p:sp>
        <p:nvSpPr>
          <p:cNvPr id="26" name="Google Shape;26;p16"/>
          <p:cNvSpPr txBox="1"/>
          <p:nvPr/>
        </p:nvSpPr>
        <p:spPr>
          <a:xfrm>
            <a:off x="565525" y="636549"/>
            <a:ext cx="7410300" cy="122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Observações Gerais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 descr="Diagram, shape, polygon&#10;&#10;Description automatically generated">
            <a:extLst>
              <a:ext uri="{FF2B5EF4-FFF2-40B4-BE49-F238E27FC236}">
                <a16:creationId xmlns:a16="http://schemas.microsoft.com/office/drawing/2014/main" id="{F1E0A333-E98B-F936-D077-2661B7A2B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609" y="1226144"/>
            <a:ext cx="3314700" cy="361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9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4A4F9B4-6A65-A680-6FAC-6AA9FA3F1295}"/>
              </a:ext>
            </a:extLst>
          </p:cNvPr>
          <p:cNvGrpSpPr/>
          <p:nvPr/>
        </p:nvGrpSpPr>
        <p:grpSpPr>
          <a:xfrm>
            <a:off x="1020435" y="2126054"/>
            <a:ext cx="7103130" cy="891392"/>
            <a:chOff x="1020435" y="2250909"/>
            <a:chExt cx="7103130" cy="891392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020435" y="2883101"/>
              <a:ext cx="710313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4000" b="0" i="0" u="none" strike="noStrike" cap="none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Até a próxima aula</a:t>
              </a:r>
              <a:endParaRPr sz="40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D95AFAF-13F3-25FD-40E9-762D58DC5FE8}"/>
                </a:ext>
              </a:extLst>
            </p:cNvPr>
            <p:cNvSpPr/>
            <p:nvPr/>
          </p:nvSpPr>
          <p:spPr>
            <a:xfrm>
              <a:off x="3486646" y="2250909"/>
              <a:ext cx="2170707" cy="367720"/>
            </a:xfrm>
            <a:prstGeom prst="roundRect">
              <a:avLst>
                <a:gd name="adj" fmla="val 50000"/>
              </a:avLst>
            </a:prstGeom>
            <a:solidFill>
              <a:srgbClr val="EE4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spc="600" dirty="0"/>
                <a:t>OBRIGADO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479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E7A1DF-45A6-482C-9396-349872592AD3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D5BCFCC0-DABB-4A87-935D-8D65A948F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5BF5EE-EDCB-49DE-AEDB-56AE41D79D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361</Words>
  <Application>Microsoft Macintosh PowerPoint</Application>
  <PresentationFormat>On-screen Show (16:9)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Calibri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Rodrigo Alexandre Carvalho Gomes Da Silva</cp:lastModifiedBy>
  <cp:revision>44</cp:revision>
  <dcterms:modified xsi:type="dcterms:W3CDTF">2022-08-28T13:24:59Z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