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69" r:id="rId5"/>
    <p:sldId id="270" r:id="rId6"/>
    <p:sldId id="268" r:id="rId7"/>
    <p:sldId id="296" r:id="rId8"/>
    <p:sldId id="295" r:id="rId9"/>
    <p:sldId id="298" r:id="rId10"/>
    <p:sldId id="297" r:id="rId11"/>
    <p:sldId id="299" r:id="rId12"/>
    <p:sldId id="300" r:id="rId13"/>
    <p:sldId id="301" r:id="rId14"/>
    <p:sldId id="294" r:id="rId15"/>
    <p:sldId id="302" r:id="rId16"/>
    <p:sldId id="303" r:id="rId17"/>
    <p:sldId id="28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42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1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5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8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2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4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2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8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Os fundamentos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Usabilidade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556493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para o teste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604162" y="1822605"/>
            <a:ext cx="7489971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Protótipo de papel (usuário vai selecionando os papéis e ir montando desta forma)</a:t>
            </a:r>
          </a:p>
        </p:txBody>
      </p:sp>
      <p:sp>
        <p:nvSpPr>
          <p:cNvPr id="8" name="Google Shape;25;p16">
            <a:extLst>
              <a:ext uri="{FF2B5EF4-FFF2-40B4-BE49-F238E27FC236}">
                <a16:creationId xmlns:a16="http://schemas.microsoft.com/office/drawing/2014/main" id="{4578E5C4-E673-9269-BF76-520A085EF0ED}"/>
              </a:ext>
            </a:extLst>
          </p:cNvPr>
          <p:cNvSpPr txBox="1"/>
          <p:nvPr/>
        </p:nvSpPr>
        <p:spPr>
          <a:xfrm>
            <a:off x="604162" y="2488651"/>
            <a:ext cx="7602860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Teste com protótipo navegável (versão beta do sistema, utilizando camera para gravar a tela do usuário)</a:t>
            </a:r>
          </a:p>
        </p:txBody>
      </p:sp>
      <p:sp>
        <p:nvSpPr>
          <p:cNvPr id="9" name="Google Shape;25;p16">
            <a:extLst>
              <a:ext uri="{FF2B5EF4-FFF2-40B4-BE49-F238E27FC236}">
                <a16:creationId xmlns:a16="http://schemas.microsoft.com/office/drawing/2014/main" id="{6E64BA9F-F0DD-EDB8-AB9E-3AE6066A4CEC}"/>
              </a:ext>
            </a:extLst>
          </p:cNvPr>
          <p:cNvSpPr txBox="1"/>
          <p:nvPr/>
        </p:nvSpPr>
        <p:spPr>
          <a:xfrm>
            <a:off x="604162" y="3109540"/>
            <a:ext cx="7602860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Teste de usabilidade remoto (de forma online, pedindo ao usuário compartilhar a tela e gravando a tela dele)</a:t>
            </a:r>
          </a:p>
        </p:txBody>
      </p:sp>
    </p:spTree>
    <p:extLst>
      <p:ext uri="{BB962C8B-B14F-4D97-AF65-F5344CB8AC3E}">
        <p14:creationId xmlns:p14="http://schemas.microsoft.com/office/powerpoint/2010/main" val="31193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;p16">
            <a:extLst>
              <a:ext uri="{FF2B5EF4-FFF2-40B4-BE49-F238E27FC236}">
                <a16:creationId xmlns:a16="http://schemas.microsoft.com/office/drawing/2014/main" id="{4083A076-CF72-5D7A-B62B-B0AAE6455950}"/>
              </a:ext>
            </a:extLst>
          </p:cNvPr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 de papel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686E981-6BC0-0A83-ED8C-3E58AB2B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78" y="1853775"/>
            <a:ext cx="5484000" cy="3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;p16">
            <a:extLst>
              <a:ext uri="{FF2B5EF4-FFF2-40B4-BE49-F238E27FC236}">
                <a16:creationId xmlns:a16="http://schemas.microsoft.com/office/drawing/2014/main" id="{4083A076-CF72-5D7A-B62B-B0AAE6455950}"/>
              </a:ext>
            </a:extLst>
          </p:cNvPr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 beta Navegável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 descr="Two people sitting at a table looking at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D984FC3-55EB-B2E9-9A82-7C2B4B50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33600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;p16">
            <a:extLst>
              <a:ext uri="{FF2B5EF4-FFF2-40B4-BE49-F238E27FC236}">
                <a16:creationId xmlns:a16="http://schemas.microsoft.com/office/drawing/2014/main" id="{4083A076-CF72-5D7A-B62B-B0AAE6455950}"/>
              </a:ext>
            </a:extLst>
          </p:cNvPr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Remoto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6E3F481-4C1C-604D-2B50-6B7288ED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38" y="501081"/>
            <a:ext cx="2339322" cy="4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0" cy="1120690"/>
            <a:chOff x="866850" y="2011405"/>
            <a:chExt cx="7410300" cy="1120690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591891" y="2408526"/>
              <a:ext cx="5960217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Usabilidade é um atributo de qualidade que avalia quão fácil uma interface é de usar.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JACOB NIELSEN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 à usabilidade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F6723-EFAD-F1C6-9C55-81D36A1132C4}"/>
              </a:ext>
            </a:extLst>
          </p:cNvPr>
          <p:cNvGrpSpPr/>
          <p:nvPr/>
        </p:nvGrpSpPr>
        <p:grpSpPr>
          <a:xfrm>
            <a:off x="604162" y="1551669"/>
            <a:ext cx="5983447" cy="794301"/>
            <a:chOff x="1078300" y="1777449"/>
            <a:chExt cx="5983447" cy="794301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Facilidade de aprendizado:</a:t>
              </a:r>
            </a:p>
          </p:txBody>
        </p:sp>
        <p:sp>
          <p:nvSpPr>
            <p:cNvPr id="4" name="Google Shape;25;p16">
              <a:extLst>
                <a:ext uri="{FF2B5EF4-FFF2-40B4-BE49-F238E27FC236}">
                  <a16:creationId xmlns:a16="http://schemas.microsoft.com/office/drawing/2014/main" id="{9870D3D9-A590-FDFD-2939-D09FAF3FB247}"/>
                </a:ext>
              </a:extLst>
            </p:cNvPr>
            <p:cNvSpPr txBox="1"/>
            <p:nvPr/>
          </p:nvSpPr>
          <p:spPr>
            <a:xfrm>
              <a:off x="1479603" y="2068843"/>
              <a:ext cx="5582144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A utilização do sistema requer pouco treinamneto.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0A9B27-FCD0-0AFD-BE35-AC00179CD779}"/>
              </a:ext>
            </a:extLst>
          </p:cNvPr>
          <p:cNvGrpSpPr/>
          <p:nvPr/>
        </p:nvGrpSpPr>
        <p:grpSpPr>
          <a:xfrm>
            <a:off x="604162" y="2217712"/>
            <a:ext cx="6722321" cy="794301"/>
            <a:chOff x="1078300" y="1777449"/>
            <a:chExt cx="6722321" cy="794301"/>
          </a:xfrm>
        </p:grpSpPr>
        <p:sp>
          <p:nvSpPr>
            <p:cNvPr id="7" name="Google Shape;25;p16">
              <a:extLst>
                <a:ext uri="{FF2B5EF4-FFF2-40B4-BE49-F238E27FC236}">
                  <a16:creationId xmlns:a16="http://schemas.microsoft.com/office/drawing/2014/main" id="{66FB9A6C-2C44-AE7D-8745-10D2283B538A}"/>
                </a:ext>
              </a:extLst>
            </p:cNvPr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Fácil de memorizar:</a:t>
              </a:r>
            </a:p>
          </p:txBody>
        </p:sp>
        <p:sp>
          <p:nvSpPr>
            <p:cNvPr id="8" name="Google Shape;25;p16">
              <a:extLst>
                <a:ext uri="{FF2B5EF4-FFF2-40B4-BE49-F238E27FC236}">
                  <a16:creationId xmlns:a16="http://schemas.microsoft.com/office/drawing/2014/main" id="{11700AEF-5AB3-6C83-5D4E-BB1F53A3DC04}"/>
                </a:ext>
              </a:extLst>
            </p:cNvPr>
            <p:cNvSpPr txBox="1"/>
            <p:nvPr/>
          </p:nvSpPr>
          <p:spPr>
            <a:xfrm>
              <a:off x="1479602" y="2068843"/>
              <a:ext cx="6321019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O usuário deve lembrar como utilizar a interface depois de algum tempo;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C84504-30C3-96B4-2463-CF1F4F24A202}"/>
              </a:ext>
            </a:extLst>
          </p:cNvPr>
          <p:cNvGrpSpPr/>
          <p:nvPr/>
        </p:nvGrpSpPr>
        <p:grpSpPr>
          <a:xfrm>
            <a:off x="604162" y="2917623"/>
            <a:ext cx="7371663" cy="850746"/>
            <a:chOff x="1078300" y="1777449"/>
            <a:chExt cx="7371663" cy="850746"/>
          </a:xfrm>
        </p:grpSpPr>
        <p:sp>
          <p:nvSpPr>
            <p:cNvPr id="10" name="Google Shape;25;p16">
              <a:extLst>
                <a:ext uri="{FF2B5EF4-FFF2-40B4-BE49-F238E27FC236}">
                  <a16:creationId xmlns:a16="http://schemas.microsoft.com/office/drawing/2014/main" id="{954E13B2-4EC1-B686-800D-6EBF63A88AB2}"/>
                </a:ext>
              </a:extLst>
            </p:cNvPr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Maximizar a produtividade:</a:t>
              </a:r>
            </a:p>
          </p:txBody>
        </p:sp>
        <p:sp>
          <p:nvSpPr>
            <p:cNvPr id="11" name="Google Shape;25;p16">
              <a:extLst>
                <a:ext uri="{FF2B5EF4-FFF2-40B4-BE49-F238E27FC236}">
                  <a16:creationId xmlns:a16="http://schemas.microsoft.com/office/drawing/2014/main" id="{4D484D36-A2DB-F1A5-A8EC-E25AFAAAEA01}"/>
                </a:ext>
              </a:extLst>
            </p:cNvPr>
            <p:cNvSpPr txBox="1"/>
            <p:nvPr/>
          </p:nvSpPr>
          <p:spPr>
            <a:xfrm>
              <a:off x="1479602" y="2125288"/>
              <a:ext cx="6970361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A interface deve permitir que o usuário realize a tarefa de forma rápida e eficiente;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1B16EB-5A71-3AC5-F5CD-7ED8ABA98B63}"/>
              </a:ext>
            </a:extLst>
          </p:cNvPr>
          <p:cNvGrpSpPr/>
          <p:nvPr/>
        </p:nvGrpSpPr>
        <p:grpSpPr>
          <a:xfrm>
            <a:off x="604162" y="3696556"/>
            <a:ext cx="7371663" cy="907191"/>
            <a:chOff x="1078300" y="1777449"/>
            <a:chExt cx="7371663" cy="907191"/>
          </a:xfrm>
        </p:grpSpPr>
        <p:sp>
          <p:nvSpPr>
            <p:cNvPr id="15" name="Google Shape;25;p16">
              <a:extLst>
                <a:ext uri="{FF2B5EF4-FFF2-40B4-BE49-F238E27FC236}">
                  <a16:creationId xmlns:a16="http://schemas.microsoft.com/office/drawing/2014/main" id="{61564DAB-0EDD-7794-CA10-3456B75B8264}"/>
                </a:ext>
              </a:extLst>
            </p:cNvPr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Minimizar a taxa de erros:</a:t>
              </a:r>
            </a:p>
          </p:txBody>
        </p:sp>
        <p:sp>
          <p:nvSpPr>
            <p:cNvPr id="16" name="Google Shape;25;p16">
              <a:extLst>
                <a:ext uri="{FF2B5EF4-FFF2-40B4-BE49-F238E27FC236}">
                  <a16:creationId xmlns:a16="http://schemas.microsoft.com/office/drawing/2014/main" id="{78BA077A-7F0B-0741-601C-10CBB67CA545}"/>
                </a:ext>
              </a:extLst>
            </p:cNvPr>
            <p:cNvSpPr txBox="1"/>
            <p:nvPr/>
          </p:nvSpPr>
          <p:spPr>
            <a:xfrm>
              <a:off x="1479602" y="2181733"/>
              <a:ext cx="6970361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Caso aconteçam erros, a interaface deve avisar o usuário e permitr a correção de modo fácil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283914"/>
            <a:chOff x="866850" y="2011405"/>
            <a:chExt cx="7410301" cy="1283914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571750"/>
              <a:ext cx="7410300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Os estudos de Nielsen indicam que </a:t>
              </a:r>
              <a:r>
                <a:rPr lang="en-GB" sz="2000" b="1" dirty="0">
                  <a:solidFill>
                    <a:srgbClr val="EE4B4C"/>
                  </a:solidFill>
                </a:rPr>
                <a:t>75% </a:t>
              </a:r>
              <a:r>
                <a:rPr lang="en-GB" sz="2000" dirty="0"/>
                <a:t>dos erros de websites, poderiam ser minimizados com cuidados relacionados às atividades que auxiliam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B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ANÁLISE DE NIELEN</a:t>
              </a:r>
              <a:endParaRPr lang="en-US" sz="1000" spc="600" dirty="0">
                <a:solidFill>
                  <a:srgbClr val="EE4B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229112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de Nielsen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F6723-EFAD-F1C6-9C55-81D36A1132C4}"/>
              </a:ext>
            </a:extLst>
          </p:cNvPr>
          <p:cNvGrpSpPr/>
          <p:nvPr/>
        </p:nvGrpSpPr>
        <p:grpSpPr>
          <a:xfrm>
            <a:off x="604162" y="1551669"/>
            <a:ext cx="7935675" cy="794301"/>
            <a:chOff x="1078300" y="1777449"/>
            <a:chExt cx="7935675" cy="794301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Encontrar as informações</a:t>
              </a:r>
            </a:p>
          </p:txBody>
        </p:sp>
        <p:sp>
          <p:nvSpPr>
            <p:cNvPr id="4" name="Google Shape;25;p16">
              <a:extLst>
                <a:ext uri="{FF2B5EF4-FFF2-40B4-BE49-F238E27FC236}">
                  <a16:creationId xmlns:a16="http://schemas.microsoft.com/office/drawing/2014/main" id="{9870D3D9-A590-FDFD-2939-D09FAF3FB247}"/>
                </a:ext>
              </a:extLst>
            </p:cNvPr>
            <p:cNvSpPr txBox="1"/>
            <p:nvPr/>
          </p:nvSpPr>
          <p:spPr>
            <a:xfrm>
              <a:off x="1479602" y="2068843"/>
              <a:ext cx="753437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Auxiliado pela arquitetura da informação, categoria de nomes, navegação, links, rotulação;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0A9B27-FCD0-0AFD-BE35-AC00179CD779}"/>
              </a:ext>
            </a:extLst>
          </p:cNvPr>
          <p:cNvGrpSpPr/>
          <p:nvPr/>
        </p:nvGrpSpPr>
        <p:grpSpPr>
          <a:xfrm>
            <a:off x="604162" y="2217712"/>
            <a:ext cx="6722321" cy="794301"/>
            <a:chOff x="1078300" y="1777449"/>
            <a:chExt cx="6722321" cy="794301"/>
          </a:xfrm>
        </p:grpSpPr>
        <p:sp>
          <p:nvSpPr>
            <p:cNvPr id="7" name="Google Shape;25;p16">
              <a:extLst>
                <a:ext uri="{FF2B5EF4-FFF2-40B4-BE49-F238E27FC236}">
                  <a16:creationId xmlns:a16="http://schemas.microsoft.com/office/drawing/2014/main" id="{66FB9A6C-2C44-AE7D-8745-10D2283B538A}"/>
                </a:ext>
              </a:extLst>
            </p:cNvPr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Entender as informações:</a:t>
              </a:r>
            </a:p>
          </p:txBody>
        </p:sp>
        <p:sp>
          <p:nvSpPr>
            <p:cNvPr id="8" name="Google Shape;25;p16">
              <a:extLst>
                <a:ext uri="{FF2B5EF4-FFF2-40B4-BE49-F238E27FC236}">
                  <a16:creationId xmlns:a16="http://schemas.microsoft.com/office/drawing/2014/main" id="{11700AEF-5AB3-6C83-5D4E-BB1F53A3DC04}"/>
                </a:ext>
              </a:extLst>
            </p:cNvPr>
            <p:cNvSpPr txBox="1"/>
            <p:nvPr/>
          </p:nvSpPr>
          <p:spPr>
            <a:xfrm>
              <a:off x="1479602" y="2068843"/>
              <a:ext cx="6321019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Forma de apresentar o conteúdo, UX Writer, formato de informação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C84504-30C3-96B4-2463-CF1F4F24A202}"/>
              </a:ext>
            </a:extLst>
          </p:cNvPr>
          <p:cNvGrpSpPr/>
          <p:nvPr/>
        </p:nvGrpSpPr>
        <p:grpSpPr>
          <a:xfrm>
            <a:off x="604162" y="2917623"/>
            <a:ext cx="7828638" cy="828168"/>
            <a:chOff x="1078300" y="1777449"/>
            <a:chExt cx="7828638" cy="828168"/>
          </a:xfrm>
        </p:grpSpPr>
        <p:sp>
          <p:nvSpPr>
            <p:cNvPr id="10" name="Google Shape;25;p16">
              <a:extLst>
                <a:ext uri="{FF2B5EF4-FFF2-40B4-BE49-F238E27FC236}">
                  <a16:creationId xmlns:a16="http://schemas.microsoft.com/office/drawing/2014/main" id="{954E13B2-4EC1-B686-800D-6EBF63A88AB2}"/>
                </a:ext>
              </a:extLst>
            </p:cNvPr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Ter prazer na leitura</a:t>
              </a:r>
            </a:p>
          </p:txBody>
        </p:sp>
        <p:sp>
          <p:nvSpPr>
            <p:cNvPr id="11" name="Google Shape;25;p16">
              <a:extLst>
                <a:ext uri="{FF2B5EF4-FFF2-40B4-BE49-F238E27FC236}">
                  <a16:creationId xmlns:a16="http://schemas.microsoft.com/office/drawing/2014/main" id="{4D484D36-A2DB-F1A5-A8EC-E25AFAAAEA01}"/>
                </a:ext>
              </a:extLst>
            </p:cNvPr>
            <p:cNvSpPr txBox="1"/>
            <p:nvPr/>
          </p:nvSpPr>
          <p:spPr>
            <a:xfrm>
              <a:off x="1479602" y="2102710"/>
              <a:ext cx="7427336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Projeto de página envolvendo layout, gráficos e ações como rolar a página, por exemplo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1B16EB-5A71-3AC5-F5CD-7ED8ABA98B63}"/>
              </a:ext>
            </a:extLst>
          </p:cNvPr>
          <p:cNvGrpSpPr/>
          <p:nvPr/>
        </p:nvGrpSpPr>
        <p:grpSpPr>
          <a:xfrm>
            <a:off x="604162" y="3696556"/>
            <a:ext cx="7371663" cy="907191"/>
            <a:chOff x="1078300" y="1777449"/>
            <a:chExt cx="7371663" cy="907191"/>
          </a:xfrm>
        </p:grpSpPr>
        <p:sp>
          <p:nvSpPr>
            <p:cNvPr id="15" name="Google Shape;25;p16">
              <a:extLst>
                <a:ext uri="{FF2B5EF4-FFF2-40B4-BE49-F238E27FC236}">
                  <a16:creationId xmlns:a16="http://schemas.microsoft.com/office/drawing/2014/main" id="{61564DAB-0EDD-7794-CA10-3456B75B8264}"/>
                </a:ext>
              </a:extLst>
            </p:cNvPr>
            <p:cNvSpPr txBox="1"/>
            <p:nvPr/>
          </p:nvSpPr>
          <p:spPr>
            <a:xfrm>
              <a:off x="1078300" y="1777449"/>
              <a:ext cx="4069433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Realização de pesquisas</a:t>
              </a:r>
            </a:p>
          </p:txBody>
        </p:sp>
        <p:sp>
          <p:nvSpPr>
            <p:cNvPr id="16" name="Google Shape;25;p16">
              <a:extLst>
                <a:ext uri="{FF2B5EF4-FFF2-40B4-BE49-F238E27FC236}">
                  <a16:creationId xmlns:a16="http://schemas.microsoft.com/office/drawing/2014/main" id="{78BA077A-7F0B-0741-601C-10CBB67CA545}"/>
                </a:ext>
              </a:extLst>
            </p:cNvPr>
            <p:cNvSpPr txBox="1"/>
            <p:nvPr/>
          </p:nvSpPr>
          <p:spPr>
            <a:xfrm>
              <a:off x="1479602" y="2181733"/>
              <a:ext cx="6970361" cy="50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dirty="0"/>
                <a:t>Localização e formato adequado do procedimento de busca e apresentação de qualidade dos resultados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6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Christian Rohrer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Teste de Usabilidade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00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1380210"/>
            <a:ext cx="7410301" cy="2383080"/>
            <a:chOff x="866850" y="2011405"/>
            <a:chExt cx="7410301" cy="1393070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5"/>
              <a:ext cx="7410300" cy="995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Teste de usabilidade é uma técnica de pesquisa utilizada para avaliar um produto ou serviço. Os testes são realizados com usuários representativos do público-alvo. Cada participante tenta realizar tarefas típicas enquanto o analista observa, ouve e anota.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CHRISTIAN ROHRER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7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556493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executar o teste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604162" y="1822605"/>
            <a:ext cx="4069433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É uma técnica de avaliação;</a:t>
            </a:r>
          </a:p>
        </p:txBody>
      </p:sp>
      <p:sp>
        <p:nvSpPr>
          <p:cNvPr id="17" name="Google Shape;25;p16">
            <a:extLst>
              <a:ext uri="{FF2B5EF4-FFF2-40B4-BE49-F238E27FC236}">
                <a16:creationId xmlns:a16="http://schemas.microsoft.com/office/drawing/2014/main" id="{30E76E00-05EA-F325-1345-FF939EA90638}"/>
              </a:ext>
            </a:extLst>
          </p:cNvPr>
          <p:cNvSpPr txBox="1"/>
          <p:nvPr/>
        </p:nvSpPr>
        <p:spPr>
          <a:xfrm>
            <a:off x="604162" y="2330605"/>
            <a:ext cx="7772194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Pode avaliar um produto, serviço, site, aplicativo, protótipo, desenho no papel e etc;</a:t>
            </a:r>
          </a:p>
        </p:txBody>
      </p:sp>
      <p:sp>
        <p:nvSpPr>
          <p:cNvPr id="18" name="Google Shape;25;p16">
            <a:extLst>
              <a:ext uri="{FF2B5EF4-FFF2-40B4-BE49-F238E27FC236}">
                <a16:creationId xmlns:a16="http://schemas.microsoft.com/office/drawing/2014/main" id="{26FAEB55-FABA-A2C9-B0EC-DF5D92A5E574}"/>
              </a:ext>
            </a:extLst>
          </p:cNvPr>
          <p:cNvSpPr txBox="1"/>
          <p:nvPr/>
        </p:nvSpPr>
        <p:spPr>
          <a:xfrm>
            <a:off x="604162" y="2906338"/>
            <a:ext cx="7772194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São feitos com usuários reais (até 5 pessoas). Não tem valor efetivo com seu colega de trabalho;</a:t>
            </a:r>
          </a:p>
        </p:txBody>
      </p:sp>
      <p:sp>
        <p:nvSpPr>
          <p:cNvPr id="19" name="Google Shape;25;p16">
            <a:extLst>
              <a:ext uri="{FF2B5EF4-FFF2-40B4-BE49-F238E27FC236}">
                <a16:creationId xmlns:a16="http://schemas.microsoft.com/office/drawing/2014/main" id="{059A8642-2405-1703-050E-063EE9CCDCDE}"/>
              </a:ext>
            </a:extLst>
          </p:cNvPr>
          <p:cNvSpPr txBox="1"/>
          <p:nvPr/>
        </p:nvSpPr>
        <p:spPr>
          <a:xfrm>
            <a:off x="604162" y="3448204"/>
            <a:ext cx="7772194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 um roteiro de tarefas;</a:t>
            </a:r>
          </a:p>
        </p:txBody>
      </p:sp>
      <p:sp>
        <p:nvSpPr>
          <p:cNvPr id="20" name="Google Shape;25;p16">
            <a:extLst>
              <a:ext uri="{FF2B5EF4-FFF2-40B4-BE49-F238E27FC236}">
                <a16:creationId xmlns:a16="http://schemas.microsoft.com/office/drawing/2014/main" id="{A5E8F866-0731-7B18-1384-90A4C708955E}"/>
              </a:ext>
            </a:extLst>
          </p:cNvPr>
          <p:cNvSpPr txBox="1"/>
          <p:nvPr/>
        </p:nvSpPr>
        <p:spPr>
          <a:xfrm>
            <a:off x="604162" y="3990070"/>
            <a:ext cx="7772194" cy="50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 um analista obeservando e anotando o que o usuário está fazendo e falando</a:t>
            </a:r>
          </a:p>
        </p:txBody>
      </p:sp>
    </p:spTree>
    <p:extLst>
      <p:ext uri="{BB962C8B-B14F-4D97-AF65-F5344CB8AC3E}">
        <p14:creationId xmlns:p14="http://schemas.microsoft.com/office/powerpoint/2010/main" val="35271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50" y="2011405"/>
            <a:ext cx="7410301" cy="1120690"/>
            <a:chOff x="866850" y="2011405"/>
            <a:chExt cx="7410301" cy="1120690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866851" y="2408526"/>
              <a:ext cx="7410300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Se caso o usuário não entender, não ficar claro a tarefa no teste de usabilidade, a culpa é do layout sempre!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IMPORTANTE!</a:t>
              </a:r>
              <a:endParaRPr lang="en-US" sz="1000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55BF5EE-EDCB-49DE-AEDB-56AE41D7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411</Words>
  <Application>Microsoft Macintosh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42</cp:revision>
  <dcterms:modified xsi:type="dcterms:W3CDTF">2022-07-09T22:08:43Z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