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9"/>
  </p:notesMasterIdLst>
  <p:sldIdLst>
    <p:sldId id="269" r:id="rId5"/>
    <p:sldId id="313" r:id="rId6"/>
    <p:sldId id="314" r:id="rId7"/>
    <p:sldId id="315" r:id="rId8"/>
    <p:sldId id="270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288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7" roundtripDataSignature="AMtx7mio0kaofAKhUSEGAz3hFc5S4wb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/>
    <p:restoredTop sz="96327"/>
  </p:normalViewPr>
  <p:slideViewPr>
    <p:cSldViewPr snapToGrid="0">
      <p:cViewPr varScale="1">
        <p:scale>
          <a:sx n="171" d="100"/>
          <a:sy n="171" d="100"/>
        </p:scale>
        <p:origin x="35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6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606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394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066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999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9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56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481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82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351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189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418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526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7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/>
        </p:nvSpPr>
        <p:spPr>
          <a:xfrm>
            <a:off x="810021" y="2149500"/>
            <a:ext cx="75239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Tipográficas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Alinhamentos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15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Existem quatro tipos de alinhamentos:</a:t>
            </a:r>
          </a:p>
          <a:p>
            <a:pPr algn="l"/>
            <a:endParaRPr lang="en-GB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Alinhamento a esquerda;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Alinhamento a direita;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Alinhamento justificado;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Texto centralizado.</a:t>
            </a:r>
          </a:p>
        </p:txBody>
      </p:sp>
    </p:spTree>
    <p:extLst>
      <p:ext uri="{BB962C8B-B14F-4D97-AF65-F5344CB8AC3E}">
        <p14:creationId xmlns:p14="http://schemas.microsoft.com/office/powerpoint/2010/main" val="56097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3F67FF-C4D5-225A-B597-EA0385EE9DCA}"/>
              </a:ext>
            </a:extLst>
          </p:cNvPr>
          <p:cNvGrpSpPr/>
          <p:nvPr/>
        </p:nvGrpSpPr>
        <p:grpSpPr>
          <a:xfrm>
            <a:off x="866850" y="2011405"/>
            <a:ext cx="7410301" cy="1620069"/>
            <a:chOff x="866850" y="2011405"/>
            <a:chExt cx="7410301" cy="1620069"/>
          </a:xfrm>
        </p:grpSpPr>
        <p:sp>
          <p:nvSpPr>
            <p:cNvPr id="25" name="Google Shape;25;p16"/>
            <p:cNvSpPr txBox="1"/>
            <p:nvPr/>
          </p:nvSpPr>
          <p:spPr>
            <a:xfrm>
              <a:off x="866851" y="2408526"/>
              <a:ext cx="7410300" cy="1222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2000" dirty="0"/>
                <a:t>Na dúvida, utilize alinhamento do texto à esquerda.</a:t>
              </a:r>
            </a:p>
            <a:p>
              <a:pPr algn="ctr"/>
              <a:r>
                <a:rPr lang="en-GB" sz="2000" dirty="0"/>
                <a:t>Jamais utilize o alinhamento justificado na web</a:t>
              </a:r>
            </a:p>
          </p:txBody>
        </p:sp>
        <p:sp>
          <p:nvSpPr>
            <p:cNvPr id="26" name="Google Shape;26;p16"/>
            <p:cNvSpPr txBox="1"/>
            <p:nvPr/>
          </p:nvSpPr>
          <p:spPr>
            <a:xfrm>
              <a:off x="866850" y="2011405"/>
              <a:ext cx="7410300" cy="397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3200"/>
              </a:pPr>
              <a:r>
                <a:rPr lang="en-US" sz="1000" b="1" spc="600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Importante</a:t>
              </a:r>
              <a:endParaRPr lang="en-US" sz="1000" spc="600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2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DropCap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18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Muito utilizado em revistas e jornais. O DropCap é uma letra maiúscula de tamanho grande, posicionados no início de um bloco.</a:t>
            </a:r>
          </a:p>
          <a:p>
            <a:pPr algn="l"/>
            <a:endParaRPr lang="en-GB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É legal usar em blogs e sites de notícias;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Deve ter uma altura equivalente a pelo menos duas linhas normais de texto.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26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DropCap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DB3D49A-6C53-D3A9-1CC1-09FA5921E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020" y="2020693"/>
            <a:ext cx="5985960" cy="211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3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A4F9B4-6A65-A680-6FAC-6AA9FA3F1295}"/>
              </a:ext>
            </a:extLst>
          </p:cNvPr>
          <p:cNvGrpSpPr/>
          <p:nvPr/>
        </p:nvGrpSpPr>
        <p:grpSpPr>
          <a:xfrm>
            <a:off x="1020435" y="2126054"/>
            <a:ext cx="7103130" cy="891392"/>
            <a:chOff x="1020435" y="2250909"/>
            <a:chExt cx="7103130" cy="891392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883101"/>
              <a:ext cx="710313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Até a próxima aula</a:t>
              </a:r>
              <a:endParaRPr sz="40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95AFAF-13F3-25FD-40E9-762D58DC5FE8}"/>
                </a:ext>
              </a:extLst>
            </p:cNvPr>
            <p:cNvSpPr/>
            <p:nvPr/>
          </p:nvSpPr>
          <p:spPr>
            <a:xfrm>
              <a:off x="3486646" y="2250909"/>
              <a:ext cx="2170707" cy="367720"/>
            </a:xfrm>
            <a:prstGeom prst="roundRect">
              <a:avLst>
                <a:gd name="adj" fmla="val 50000"/>
              </a:avLst>
            </a:prstGeom>
            <a:solidFill>
              <a:srgbClr val="EE4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pc="600" dirty="0"/>
                <a:t>OBRIGADO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141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Vamos entender algumas Variáveis Tipográficas importantes a serem </a:t>
            </a:r>
            <a:r>
              <a:rPr lang="en-GB" dirty="0" err="1">
                <a:solidFill>
                  <a:srgbClr val="202124"/>
                </a:solidFill>
                <a:latin typeface="arial" panose="020B0604020202020204" pitchFamily="34" charset="0"/>
              </a:rPr>
              <a:t>levadas</a:t>
            </a: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 em </a:t>
            </a:r>
            <a:r>
              <a:rPr lang="en-GB" dirty="0" err="1">
                <a:solidFill>
                  <a:srgbClr val="202124"/>
                </a:solidFill>
                <a:latin typeface="arial" panose="020B0604020202020204" pitchFamily="34" charset="0"/>
              </a:rPr>
              <a:t>consideração</a:t>
            </a: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 em seu layout e como podemos aplicar em nossos projetos de forma </a:t>
            </a:r>
            <a:r>
              <a:rPr lang="en-GB" dirty="0" err="1">
                <a:solidFill>
                  <a:srgbClr val="202124"/>
                </a:solidFill>
                <a:latin typeface="arial" panose="020B0604020202020204" pitchFamily="34" charset="0"/>
              </a:rPr>
              <a:t>correta</a:t>
            </a: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</a:p>
          <a:p>
            <a:pPr algn="l"/>
            <a:endParaRPr lang="en-GB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Parágrafos;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Espaçamentos;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Alinhamento;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DropCap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25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Blocos de parágrafos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141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Em parágrafo, linhas mais </a:t>
            </a:r>
            <a:r>
              <a:rPr lang="en-GB" dirty="0" err="1">
                <a:solidFill>
                  <a:srgbClr val="202124"/>
                </a:solidFill>
                <a:latin typeface="arial" panose="020B0604020202020204" pitchFamily="34" charset="0"/>
              </a:rPr>
              <a:t>curtas</a:t>
            </a: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202124"/>
                </a:solidFill>
                <a:latin typeface="arial" panose="020B0604020202020204" pitchFamily="34" charset="0"/>
              </a:rPr>
              <a:t>farão</a:t>
            </a: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 uma grande diferença na leitura e profissionalismo do seu layout.</a:t>
            </a:r>
          </a:p>
          <a:p>
            <a:pPr algn="l"/>
            <a:endParaRPr lang="en-GB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Procure manter um comprimento médio de linhas de 45 a 75 caracteres, incluindo espaços e pontos;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Procure manter de 7 a 12 palavras por linhas.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653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Blocos em Parágrafos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992D042-2039-DB7B-EAB3-31B6DA343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872" y="1486540"/>
            <a:ext cx="5668254" cy="339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6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3F67FF-C4D5-225A-B597-EA0385EE9DCA}"/>
              </a:ext>
            </a:extLst>
          </p:cNvPr>
          <p:cNvGrpSpPr/>
          <p:nvPr/>
        </p:nvGrpSpPr>
        <p:grpSpPr>
          <a:xfrm>
            <a:off x="866850" y="2011405"/>
            <a:ext cx="7410301" cy="1620069"/>
            <a:chOff x="866850" y="2011405"/>
            <a:chExt cx="7410301" cy="1620069"/>
          </a:xfrm>
        </p:grpSpPr>
        <p:sp>
          <p:nvSpPr>
            <p:cNvPr id="25" name="Google Shape;25;p16"/>
            <p:cNvSpPr txBox="1"/>
            <p:nvPr/>
          </p:nvSpPr>
          <p:spPr>
            <a:xfrm>
              <a:off x="866851" y="2408526"/>
              <a:ext cx="7410300" cy="1222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2000" dirty="0"/>
                <a:t>Se a linha é muito curta e o usuário salta de linha constantemente, torna extremamente difícil absorver informações.</a:t>
              </a:r>
            </a:p>
          </p:txBody>
        </p:sp>
        <p:sp>
          <p:nvSpPr>
            <p:cNvPr id="26" name="Google Shape;26;p16"/>
            <p:cNvSpPr txBox="1"/>
            <p:nvPr/>
          </p:nvSpPr>
          <p:spPr>
            <a:xfrm>
              <a:off x="866850" y="2011405"/>
              <a:ext cx="7410300" cy="397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3200"/>
              </a:pPr>
              <a:r>
                <a:rPr lang="en-US" sz="1000" b="1" spc="600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Regra geral</a:t>
              </a:r>
              <a:endParaRPr lang="en-US" sz="1000" spc="600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03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3F67FF-C4D5-225A-B597-EA0385EE9DCA}"/>
              </a:ext>
            </a:extLst>
          </p:cNvPr>
          <p:cNvGrpSpPr/>
          <p:nvPr/>
        </p:nvGrpSpPr>
        <p:grpSpPr>
          <a:xfrm>
            <a:off x="866850" y="2011405"/>
            <a:ext cx="7410301" cy="1620069"/>
            <a:chOff x="866850" y="2011405"/>
            <a:chExt cx="7410301" cy="1620069"/>
          </a:xfrm>
        </p:grpSpPr>
        <p:sp>
          <p:nvSpPr>
            <p:cNvPr id="25" name="Google Shape;25;p16"/>
            <p:cNvSpPr txBox="1"/>
            <p:nvPr/>
          </p:nvSpPr>
          <p:spPr>
            <a:xfrm>
              <a:off x="866851" y="2408526"/>
              <a:ext cx="7410300" cy="1222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2000" dirty="0"/>
                <a:t>Se o comprimento da linha for muito longo, os olhos se cansam rapidamente e o usuário desiste de ler.</a:t>
              </a:r>
            </a:p>
          </p:txBody>
        </p:sp>
        <p:sp>
          <p:nvSpPr>
            <p:cNvPr id="26" name="Google Shape;26;p16"/>
            <p:cNvSpPr txBox="1"/>
            <p:nvPr/>
          </p:nvSpPr>
          <p:spPr>
            <a:xfrm>
              <a:off x="866850" y="2011405"/>
              <a:ext cx="7410300" cy="397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3200"/>
              </a:pPr>
              <a:r>
                <a:rPr lang="en-US" sz="1000" b="1" spc="600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Regra geral</a:t>
              </a:r>
              <a:endParaRPr lang="en-US" sz="1000" spc="600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0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Espaçamento entre linhas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18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O espaçamento entre linhas, molda a aparência dos parágrafo e estrutura da página, dando rítmo vertical à medida em que o usuário </a:t>
            </a:r>
            <a:r>
              <a:rPr lang="en-GB" dirty="0" err="1">
                <a:solidFill>
                  <a:srgbClr val="202124"/>
                </a:solidFill>
                <a:latin typeface="arial" panose="020B0604020202020204" pitchFamily="34" charset="0"/>
              </a:rPr>
              <a:t>acompanha</a:t>
            </a: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 o texto.</a:t>
            </a:r>
          </a:p>
          <a:p>
            <a:pPr algn="l"/>
            <a:endParaRPr lang="en-GB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Para </a:t>
            </a:r>
            <a:r>
              <a:rPr lang="en-GB" dirty="0" err="1">
                <a:solidFill>
                  <a:srgbClr val="202124"/>
                </a:solidFill>
                <a:latin typeface="arial" panose="020B0604020202020204" pitchFamily="34" charset="0"/>
              </a:rPr>
              <a:t>estabelecer</a:t>
            </a: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 uma altura confortável ao usuário, </a:t>
            </a:r>
            <a:r>
              <a:rPr lang="en-GB" dirty="0" err="1">
                <a:solidFill>
                  <a:srgbClr val="202124"/>
                </a:solidFill>
                <a:latin typeface="arial" panose="020B0604020202020204" pitchFamily="34" charset="0"/>
              </a:rPr>
              <a:t>tente</a:t>
            </a: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 manter estas medidas matemáticas:</a:t>
            </a:r>
          </a:p>
          <a:p>
            <a:pPr algn="l"/>
            <a:endParaRPr lang="en-GB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Utilize a escala (</a:t>
            </a:r>
            <a:r>
              <a:rPr lang="en-GB" dirty="0" err="1">
                <a:solidFill>
                  <a:srgbClr val="202124"/>
                </a:solidFill>
                <a:latin typeface="arial" panose="020B0604020202020204" pitchFamily="34" charset="0"/>
              </a:rPr>
              <a:t>px</a:t>
            </a: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 x 1.5);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Para títulos, utilize a escala 1 por 1 ou (</a:t>
            </a:r>
            <a:r>
              <a:rPr lang="en-GB" dirty="0" err="1">
                <a:solidFill>
                  <a:srgbClr val="202124"/>
                </a:solidFill>
                <a:latin typeface="arial" panose="020B0604020202020204" pitchFamily="34" charset="0"/>
              </a:rPr>
              <a:t>px</a:t>
            </a: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 + 10px)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29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Espaçamento entre linhas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8401A99-0777-2E21-45C2-8D6E97308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290228"/>
            <a:ext cx="7772400" cy="36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0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3F67FF-C4D5-225A-B597-EA0385EE9DCA}"/>
              </a:ext>
            </a:extLst>
          </p:cNvPr>
          <p:cNvGrpSpPr/>
          <p:nvPr/>
        </p:nvGrpSpPr>
        <p:grpSpPr>
          <a:xfrm>
            <a:off x="866850" y="2011405"/>
            <a:ext cx="7410301" cy="1620069"/>
            <a:chOff x="866850" y="2011405"/>
            <a:chExt cx="7410301" cy="1620069"/>
          </a:xfrm>
        </p:grpSpPr>
        <p:sp>
          <p:nvSpPr>
            <p:cNvPr id="25" name="Google Shape;25;p16"/>
            <p:cNvSpPr txBox="1"/>
            <p:nvPr/>
          </p:nvSpPr>
          <p:spPr>
            <a:xfrm>
              <a:off x="866851" y="2408526"/>
              <a:ext cx="7410300" cy="1222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2000" dirty="0"/>
                <a:t>Encontre o equilíbrio.</a:t>
              </a:r>
            </a:p>
            <a:p>
              <a:pPr algn="ctr"/>
              <a:r>
                <a:rPr lang="en-GB" sz="2000" dirty="0"/>
                <a:t>Nem muito junto e nem muito separada.</a:t>
              </a:r>
            </a:p>
          </p:txBody>
        </p:sp>
        <p:sp>
          <p:nvSpPr>
            <p:cNvPr id="26" name="Google Shape;26;p16"/>
            <p:cNvSpPr txBox="1"/>
            <p:nvPr/>
          </p:nvSpPr>
          <p:spPr>
            <a:xfrm>
              <a:off x="866850" y="2011405"/>
              <a:ext cx="7410300" cy="397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3200"/>
              </a:pPr>
              <a:r>
                <a:rPr lang="en-US" sz="1000" b="1" spc="600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Atenção</a:t>
              </a:r>
              <a:endParaRPr lang="en-US" sz="1000" spc="600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37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D05587-F47F-4745-AE10-17B58400FC71}"/>
</file>

<file path=customXml/itemProps2.xml><?xml version="1.0" encoding="utf-8"?>
<ds:datastoreItem xmlns:ds="http://schemas.openxmlformats.org/officeDocument/2006/customXml" ds:itemID="{B9E7A1DF-45A6-482C-9396-349872592AD3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D5BCFCC0-DABB-4A87-935D-8D65A948F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310</Words>
  <Application>Microsoft Macintosh PowerPoint</Application>
  <PresentationFormat>On-screen Show (16:9)</PresentationFormat>
  <Paragraphs>48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Calibri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Rodrigo Alexandre Carvalho Gomes Da Silva</cp:lastModifiedBy>
  <cp:revision>107</cp:revision>
  <dcterms:modified xsi:type="dcterms:W3CDTF">2022-10-21T19:03:57Z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