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1"/>
  </p:notesMasterIdLst>
  <p:sldIdLst>
    <p:sldId id="269" r:id="rId5"/>
    <p:sldId id="313" r:id="rId6"/>
    <p:sldId id="314" r:id="rId7"/>
    <p:sldId id="315" r:id="rId8"/>
    <p:sldId id="270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28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96327"/>
  </p:normalViewPr>
  <p:slideViewPr>
    <p:cSldViewPr snapToGrid="0">
      <p:cViewPr varScale="1">
        <p:scale>
          <a:sx n="133" d="100"/>
          <a:sy n="133" d="100"/>
        </p:scale>
        <p:origin x="192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6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56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51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04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0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29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2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49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29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1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53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63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3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3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55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21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33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1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3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8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9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6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5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importância da Tipografia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Serifas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1243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Humanistas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(Antigas)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As fontes humanistas foram os primeiros tipos criados na Itália e se assemelhavam a caligrafia clássica. Seus detalhes </a:t>
            </a:r>
            <a:r>
              <a:rPr lang="en-GB" dirty="0" err="1"/>
              <a:t>dão</a:t>
            </a:r>
            <a:r>
              <a:rPr lang="en-GB" dirty="0"/>
              <a:t> </a:t>
            </a:r>
            <a:r>
              <a:rPr lang="en-GB" dirty="0" err="1"/>
              <a:t>alusão</a:t>
            </a:r>
            <a:r>
              <a:rPr lang="en-GB" dirty="0"/>
              <a:t> ao </a:t>
            </a:r>
            <a:r>
              <a:rPr lang="en-GB" dirty="0" err="1"/>
              <a:t>movimento</a:t>
            </a:r>
            <a:r>
              <a:rPr lang="en-GB" dirty="0"/>
              <a:t> da </a:t>
            </a:r>
            <a:r>
              <a:rPr lang="en-GB" dirty="0" err="1"/>
              <a:t>mão</a:t>
            </a:r>
            <a:r>
              <a:rPr lang="en-GB" dirty="0"/>
              <a:t> e da </a:t>
            </a:r>
            <a:r>
              <a:rPr lang="en-GB" dirty="0" err="1"/>
              <a:t>pena</a:t>
            </a:r>
            <a:r>
              <a:rPr lang="en-GB" dirty="0"/>
              <a:t> no papel, o que </a:t>
            </a:r>
            <a:r>
              <a:rPr lang="en-GB" dirty="0" err="1"/>
              <a:t>justifica</a:t>
            </a:r>
            <a:r>
              <a:rPr lang="en-GB" dirty="0"/>
              <a:t> o seu nome e o seu </a:t>
            </a:r>
            <a:r>
              <a:rPr lang="en-GB" dirty="0" err="1"/>
              <a:t>eixo</a:t>
            </a:r>
            <a:r>
              <a:rPr lang="en-GB" dirty="0"/>
              <a:t> </a:t>
            </a:r>
            <a:r>
              <a:rPr lang="en-GB" dirty="0" err="1"/>
              <a:t>oblíquio</a:t>
            </a:r>
            <a:r>
              <a:rPr lang="en-GB" dirty="0"/>
              <a:t> (mais </a:t>
            </a:r>
            <a:r>
              <a:rPr lang="en-GB" dirty="0" err="1"/>
              <a:t>curvado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Kennerly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Lynton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Centaur</a:t>
            </a:r>
          </a:p>
        </p:txBody>
      </p:sp>
    </p:spTree>
    <p:extLst>
      <p:ext uri="{BB962C8B-B14F-4D97-AF65-F5344CB8AC3E}">
        <p14:creationId xmlns:p14="http://schemas.microsoft.com/office/powerpoint/2010/main" val="180584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Bruce Rogers, baseado na impressão do período renacentista.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Centaur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3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Transacionais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(Antigas)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Possuem </a:t>
            </a:r>
            <a:r>
              <a:rPr lang="en-GB" dirty="0" err="1"/>
              <a:t>serifas</a:t>
            </a:r>
            <a:r>
              <a:rPr lang="en-GB" dirty="0"/>
              <a:t> melhor </a:t>
            </a:r>
            <a:r>
              <a:rPr lang="en-GB" dirty="0" err="1"/>
              <a:t>desenhadas</a:t>
            </a:r>
            <a:r>
              <a:rPr lang="en-GB" dirty="0"/>
              <a:t>, um </a:t>
            </a:r>
            <a:r>
              <a:rPr lang="en-GB" dirty="0" err="1"/>
              <a:t>exiro</a:t>
            </a:r>
            <a:r>
              <a:rPr lang="en-GB" dirty="0"/>
              <a:t> mais vertical e menos </a:t>
            </a:r>
            <a:r>
              <a:rPr lang="en-GB" dirty="0" err="1"/>
              <a:t>desleixada</a:t>
            </a:r>
            <a:r>
              <a:rPr lang="en-GB" dirty="0"/>
              <a:t> que os tipos humanistas. </a:t>
            </a:r>
            <a:r>
              <a:rPr lang="en-GB" dirty="0" err="1"/>
              <a:t>Caracterizam</a:t>
            </a:r>
            <a:r>
              <a:rPr lang="en-GB" dirty="0"/>
              <a:t> por um </a:t>
            </a:r>
            <a:r>
              <a:rPr lang="en-GB" dirty="0" err="1"/>
              <a:t>baio</a:t>
            </a:r>
            <a:r>
              <a:rPr lang="en-GB" dirty="0"/>
              <a:t> contraste no peso do </a:t>
            </a:r>
            <a:r>
              <a:rPr lang="en-GB" dirty="0" err="1"/>
              <a:t>traçado</a:t>
            </a:r>
            <a:r>
              <a:rPr lang="en-GB" dirty="0"/>
              <a:t> e </a:t>
            </a:r>
            <a:r>
              <a:rPr lang="en-GB" dirty="0" err="1"/>
              <a:t>serifas</a:t>
            </a:r>
            <a:r>
              <a:rPr lang="en-GB" dirty="0"/>
              <a:t> mais </a:t>
            </a:r>
            <a:r>
              <a:rPr lang="en-GB" dirty="0" err="1"/>
              <a:t>afiadas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Perpétua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Baskerville</a:t>
            </a:r>
          </a:p>
        </p:txBody>
      </p:sp>
    </p:spTree>
    <p:extLst>
      <p:ext uri="{BB962C8B-B14F-4D97-AF65-F5344CB8AC3E}">
        <p14:creationId xmlns:p14="http://schemas.microsoft.com/office/powerpoint/2010/main" val="158511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John Baskerville, quando apresentada no começo do século 18, suas formas precisas e seu contraste alto eram consideradas </a:t>
              </a:r>
              <a:r>
                <a:rPr lang="en-GB" sz="2000" dirty="0" err="1"/>
                <a:t>chocantes</a:t>
              </a:r>
              <a:r>
                <a:rPr lang="en-GB" sz="2000" dirty="0"/>
                <a:t>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Baskerville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7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Modernas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Os tipos </a:t>
            </a:r>
            <a:r>
              <a:rPr lang="en-GB" dirty="0" err="1"/>
              <a:t>modernos</a:t>
            </a:r>
            <a:r>
              <a:rPr lang="en-GB" dirty="0"/>
              <a:t> </a:t>
            </a:r>
            <a:r>
              <a:rPr lang="en-GB" dirty="0" err="1"/>
              <a:t>causaram</a:t>
            </a:r>
            <a:r>
              <a:rPr lang="en-GB" dirty="0"/>
              <a:t> uma </a:t>
            </a:r>
            <a:r>
              <a:rPr lang="en-GB" dirty="0" err="1"/>
              <a:t>ruptura</a:t>
            </a:r>
            <a:r>
              <a:rPr lang="en-GB" dirty="0"/>
              <a:t> radical da tipografia </a:t>
            </a:r>
            <a:r>
              <a:rPr lang="en-GB" dirty="0" err="1"/>
              <a:t>tradicional</a:t>
            </a:r>
            <a:r>
              <a:rPr lang="en-GB" dirty="0"/>
              <a:t>, na </a:t>
            </a:r>
            <a:r>
              <a:rPr lang="en-GB" dirty="0" err="1"/>
              <a:t>época</a:t>
            </a:r>
            <a:r>
              <a:rPr lang="en-GB" dirty="0"/>
              <a:t> com alto </a:t>
            </a:r>
            <a:r>
              <a:rPr lang="en-GB" dirty="0" err="1"/>
              <a:t>contrastes</a:t>
            </a:r>
            <a:r>
              <a:rPr lang="en-GB" dirty="0"/>
              <a:t> de </a:t>
            </a:r>
            <a:r>
              <a:rPr lang="en-GB" dirty="0" err="1"/>
              <a:t>traços</a:t>
            </a:r>
            <a:r>
              <a:rPr lang="en-GB" dirty="0"/>
              <a:t>, </a:t>
            </a:r>
            <a:r>
              <a:rPr lang="en-GB" dirty="0" err="1"/>
              <a:t>serifas</a:t>
            </a:r>
            <a:r>
              <a:rPr lang="en-GB" dirty="0"/>
              <a:t> </a:t>
            </a:r>
            <a:r>
              <a:rPr lang="en-GB" dirty="0" err="1"/>
              <a:t>retas</a:t>
            </a:r>
            <a:r>
              <a:rPr lang="en-GB" dirty="0"/>
              <a:t> e um </a:t>
            </a:r>
            <a:r>
              <a:rPr lang="en-GB" dirty="0" err="1"/>
              <a:t>eixo</a:t>
            </a:r>
            <a:r>
              <a:rPr lang="en-GB" dirty="0"/>
              <a:t> totalmente vertical.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Wallbaum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Bodini</a:t>
            </a:r>
          </a:p>
        </p:txBody>
      </p:sp>
    </p:spTree>
    <p:extLst>
      <p:ext uri="{BB962C8B-B14F-4D97-AF65-F5344CB8AC3E}">
        <p14:creationId xmlns:p14="http://schemas.microsoft.com/office/powerpoint/2010/main" val="184341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Tipo abstrata, foi criada por </a:t>
              </a:r>
              <a:r>
                <a:rPr lang="en-GB" sz="2000" dirty="0" err="1"/>
                <a:t>Giambattista</a:t>
              </a:r>
              <a:r>
                <a:rPr lang="en-GB" sz="2000" dirty="0"/>
                <a:t> Bodini, no século 18 e início do século 19.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Bodini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9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Egípcias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(Antigas)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São fontes com </a:t>
            </a:r>
            <a:r>
              <a:rPr lang="en-GB" dirty="0" err="1"/>
              <a:t>sreifas</a:t>
            </a:r>
            <a:r>
              <a:rPr lang="en-GB" dirty="0"/>
              <a:t> </a:t>
            </a:r>
            <a:r>
              <a:rPr lang="en-GB" dirty="0" err="1"/>
              <a:t>retangulares</a:t>
            </a:r>
            <a:r>
              <a:rPr lang="en-GB" dirty="0"/>
              <a:t> bastante </a:t>
            </a:r>
            <a:r>
              <a:rPr lang="en-GB" dirty="0" err="1"/>
              <a:t>evidentes</a:t>
            </a:r>
            <a:r>
              <a:rPr lang="en-GB" dirty="0"/>
              <a:t>. Geralmente da mesma </a:t>
            </a:r>
            <a:r>
              <a:rPr lang="en-GB" dirty="0" err="1"/>
              <a:t>espessura</a:t>
            </a:r>
            <a:r>
              <a:rPr lang="en-GB" dirty="0"/>
              <a:t> que as hastes.</a:t>
            </a:r>
          </a:p>
          <a:p>
            <a:endParaRPr lang="en-GB" dirty="0"/>
          </a:p>
          <a:p>
            <a:r>
              <a:rPr lang="en-GB" dirty="0"/>
              <a:t>Letras </a:t>
            </a:r>
            <a:r>
              <a:rPr lang="en-GB" dirty="0" err="1"/>
              <a:t>baseadas</a:t>
            </a:r>
            <a:r>
              <a:rPr lang="en-GB" dirty="0"/>
              <a:t> no estilo das </a:t>
            </a:r>
            <a:r>
              <a:rPr lang="en-GB" dirty="0" err="1"/>
              <a:t>inscrições</a:t>
            </a:r>
            <a:r>
              <a:rPr lang="en-GB" dirty="0"/>
              <a:t> </a:t>
            </a:r>
            <a:r>
              <a:rPr lang="en-GB" dirty="0" err="1"/>
              <a:t>egípcias</a:t>
            </a:r>
            <a:r>
              <a:rPr lang="en-GB" dirty="0"/>
              <a:t>, que eram </a:t>
            </a:r>
            <a:r>
              <a:rPr lang="en-GB" dirty="0" err="1"/>
              <a:t>esculpidos</a:t>
            </a:r>
            <a:r>
              <a:rPr lang="en-GB" dirty="0"/>
              <a:t> em </a:t>
            </a:r>
            <a:r>
              <a:rPr lang="en-GB" dirty="0" err="1"/>
              <a:t>pedra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Egyptienne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Rockwell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Clarendon</a:t>
            </a:r>
          </a:p>
        </p:txBody>
      </p:sp>
    </p:spTree>
    <p:extLst>
      <p:ext uri="{BB962C8B-B14F-4D97-AF65-F5344CB8AC3E}">
        <p14:creationId xmlns:p14="http://schemas.microsoft.com/office/powerpoint/2010/main" val="317025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Robert </a:t>
              </a:r>
              <a:r>
                <a:rPr lang="en-GB" sz="2000" dirty="0" err="1"/>
                <a:t>Basley</a:t>
              </a:r>
              <a:r>
                <a:rPr lang="en-GB" sz="2000" dirty="0"/>
                <a:t> em 1845.</a:t>
              </a:r>
            </a:p>
            <a:p>
              <a:pPr algn="ctr"/>
              <a:r>
                <a:rPr lang="en-GB" sz="2000" dirty="0"/>
                <a:t>Esta fonte foi o primeiro a ser patentiada.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Clarendon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3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Cursivas, Scripts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Manuscritas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06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89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maioria dos tipos podem ser classificados em um dos quatro principais grupos básicos: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 Serifas (ou serifadas);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 Serifas;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 (ou Cursivas);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Decorativas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Ao longo dos anos, tipógrafos e estudiosos da tipografia criaram vários sistemas para classificar mais definitivamente os tipos de letra, alguns desses sistemas possuem dezenas de subcategories.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Transacionais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(Cursivas ou Script)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uma fonte que tem origem na escrita caligráfica italiana e se aproxima das fontes que se baseiam na escrita manual.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Francesca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Shelley</a:t>
            </a:r>
          </a:p>
        </p:txBody>
      </p:sp>
    </p:spTree>
    <p:extLst>
      <p:ext uri="{BB962C8B-B14F-4D97-AF65-F5344CB8AC3E}">
        <p14:creationId xmlns:p14="http://schemas.microsoft.com/office/powerpoint/2010/main" val="319614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Akmal van </a:t>
              </a:r>
              <a:r>
                <a:rPr lang="en-GB" sz="2000" dirty="0" err="1"/>
                <a:t>Roem</a:t>
              </a:r>
              <a:r>
                <a:rPr lang="en-GB" sz="2000" dirty="0"/>
                <a:t>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Shelley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Transacionais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(Cursivas ou Script)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uma fonte que tem origem na escrita caligráfica italiana e se aproxima das fontes que se baseiam na escrita manual.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Francesca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Shelley</a:t>
            </a:r>
          </a:p>
        </p:txBody>
      </p:sp>
    </p:spTree>
    <p:extLst>
      <p:ext uri="{BB962C8B-B14F-4D97-AF65-F5344CB8AC3E}">
        <p14:creationId xmlns:p14="http://schemas.microsoft.com/office/powerpoint/2010/main" val="71525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ou Decorativas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123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Decorativas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(Display)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Tipos projetadas para uso em display / títulos, possuem muita amplitude e chama a atenção.</a:t>
            </a:r>
          </a:p>
          <a:p>
            <a:r>
              <a:rPr lang="en-GB" dirty="0"/>
              <a:t>Não são adequadas para textos extensos, apenas para curtos.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Cômico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Sancreek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92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Vernon Adams. Está disponível no Google Fonts.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Sancreek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6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Serifas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961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Humanistas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(Sem Serifas)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Inspirados nos tipos </a:t>
            </a:r>
            <a:r>
              <a:rPr lang="en-GB" dirty="0" err="1"/>
              <a:t>romanos</a:t>
            </a:r>
            <a:r>
              <a:rPr lang="en-GB" dirty="0"/>
              <a:t>, possuem um </a:t>
            </a:r>
            <a:r>
              <a:rPr lang="en-GB" dirty="0" err="1"/>
              <a:t>aspécto</a:t>
            </a:r>
            <a:r>
              <a:rPr lang="en-GB" dirty="0"/>
              <a:t> orgânico e boa </a:t>
            </a:r>
            <a:r>
              <a:rPr lang="en-GB" dirty="0" err="1"/>
              <a:t>legibilidade</a:t>
            </a:r>
            <a:r>
              <a:rPr lang="en-GB" dirty="0"/>
              <a:t> para leitura de textos extensos.</a:t>
            </a:r>
          </a:p>
          <a:p>
            <a:endParaRPr lang="en-GB" dirty="0"/>
          </a:p>
          <a:p>
            <a:r>
              <a:rPr lang="en-GB" dirty="0"/>
              <a:t>As humanistas possuem Características e proporções de tipos serifadas, com </a:t>
            </a:r>
            <a:r>
              <a:rPr lang="en-GB" dirty="0" err="1"/>
              <a:t>influência</a:t>
            </a:r>
            <a:r>
              <a:rPr lang="en-GB" dirty="0"/>
              <a:t> nas tipografias </a:t>
            </a:r>
            <a:r>
              <a:rPr lang="en-GB" dirty="0" err="1"/>
              <a:t>caligráficas</a:t>
            </a:r>
            <a:r>
              <a:rPr lang="en-GB" dirty="0"/>
              <a:t>. Elas se </a:t>
            </a:r>
            <a:r>
              <a:rPr lang="en-GB" dirty="0" err="1"/>
              <a:t>tornaram</a:t>
            </a:r>
            <a:r>
              <a:rPr lang="en-GB" dirty="0"/>
              <a:t> comum no século XX.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Gill Sans</a:t>
            </a:r>
          </a:p>
        </p:txBody>
      </p:sp>
    </p:spTree>
    <p:extLst>
      <p:ext uri="{BB962C8B-B14F-4D97-AF65-F5344CB8AC3E}">
        <p14:creationId xmlns:p14="http://schemas.microsoft.com/office/powerpoint/2010/main" val="34107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Eric Gill em 1928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Gill Sans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Transacionais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(Sem Serifas)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Baseado nos tipos </a:t>
            </a:r>
            <a:r>
              <a:rPr lang="en-GB" dirty="0" err="1"/>
              <a:t>grotescos</a:t>
            </a:r>
            <a:r>
              <a:rPr lang="en-GB" dirty="0"/>
              <a:t>, esta categoria neo-grotesques </a:t>
            </a:r>
            <a:r>
              <a:rPr lang="en-GB" dirty="0" err="1"/>
              <a:t>apresentam</a:t>
            </a:r>
            <a:r>
              <a:rPr lang="en-GB" dirty="0"/>
              <a:t> uma maior </a:t>
            </a:r>
            <a:r>
              <a:rPr lang="en-GB" dirty="0" err="1"/>
              <a:t>modulação</a:t>
            </a:r>
            <a:r>
              <a:rPr lang="en-GB" dirty="0"/>
              <a:t> em seus </a:t>
            </a:r>
            <a:r>
              <a:rPr lang="en-GB" dirty="0" err="1"/>
              <a:t>traços</a:t>
            </a:r>
            <a:r>
              <a:rPr lang="en-GB" dirty="0"/>
              <a:t> e uma construção mais </a:t>
            </a:r>
            <a:r>
              <a:rPr lang="en-GB" dirty="0" err="1"/>
              <a:t>refinada</a:t>
            </a:r>
            <a:r>
              <a:rPr lang="en-GB" dirty="0"/>
              <a:t> e </a:t>
            </a:r>
            <a:r>
              <a:rPr lang="en-GB" dirty="0" err="1"/>
              <a:t>simplificada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Indicadas</a:t>
            </a:r>
            <a:r>
              <a:rPr lang="en-GB" dirty="0"/>
              <a:t> para textos </a:t>
            </a:r>
            <a:r>
              <a:rPr lang="en-GB" dirty="0" err="1"/>
              <a:t>medianos</a:t>
            </a:r>
            <a:r>
              <a:rPr lang="en-GB" dirty="0"/>
              <a:t> a curtos. Pela </a:t>
            </a:r>
            <a:r>
              <a:rPr lang="en-GB" dirty="0" err="1"/>
              <a:t>ótima</a:t>
            </a:r>
            <a:r>
              <a:rPr lang="en-GB" dirty="0"/>
              <a:t> leitura, é </a:t>
            </a:r>
            <a:r>
              <a:rPr lang="en-GB" dirty="0" err="1"/>
              <a:t>indicada</a:t>
            </a:r>
            <a:r>
              <a:rPr lang="en-GB" dirty="0"/>
              <a:t> para </a:t>
            </a:r>
            <a:r>
              <a:rPr lang="en-GB" dirty="0" err="1"/>
              <a:t>sinalização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Univers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Bell Gothic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Helvetica</a:t>
            </a:r>
          </a:p>
        </p:txBody>
      </p:sp>
    </p:spTree>
    <p:extLst>
      <p:ext uri="{BB962C8B-B14F-4D97-AF65-F5344CB8AC3E}">
        <p14:creationId xmlns:p14="http://schemas.microsoft.com/office/powerpoint/2010/main" val="77803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Um dos tipos mais usados no mundo, a Helvetica foi projetado por Max </a:t>
              </a:r>
              <a:r>
                <a:rPr lang="en-GB" sz="2000" dirty="0" err="1"/>
                <a:t>Miedinger</a:t>
              </a:r>
              <a:r>
                <a:rPr lang="en-GB" sz="2000" dirty="0"/>
                <a:t>, em 1957.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Helvetica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5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Geométricas </a:t>
            </a:r>
            <a:r>
              <a:rPr lang="en-US" sz="2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(Sem Serifas)</a:t>
            </a:r>
            <a:endParaRPr lang="en-US" sz="2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3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Tipos desenados a partir de formas geométricas simples, como círculos e retângulos, que são repetidas para desenvolvimento do pojeto.</a:t>
            </a:r>
          </a:p>
          <a:p>
            <a:endParaRPr lang="en-GB" dirty="0"/>
          </a:p>
          <a:p>
            <a:r>
              <a:rPr lang="en-GB" dirty="0"/>
              <a:t>Exemplos: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Harmonia Sans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Futura</a:t>
            </a:r>
          </a:p>
        </p:txBody>
      </p:sp>
    </p:spTree>
    <p:extLst>
      <p:ext uri="{BB962C8B-B14F-4D97-AF65-F5344CB8AC3E}">
        <p14:creationId xmlns:p14="http://schemas.microsoft.com/office/powerpoint/2010/main" val="143906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Criada por Paul Renner em 1927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Futura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9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54958-A719-4608-A68C-ED5DD02B62CC}"/>
</file>

<file path=customXml/itemProps3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617</Words>
  <Application>Microsoft Macintosh PowerPoint</Application>
  <PresentationFormat>On-screen Show (16:9)</PresentationFormat>
  <Paragraphs>114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104</cp:revision>
  <dcterms:modified xsi:type="dcterms:W3CDTF">2022-10-19T15:28:18Z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