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3"/>
  </p:notesMasterIdLst>
  <p:sldIdLst>
    <p:sldId id="269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288" r:id="rId22"/>
  </p:sldIdLst>
  <p:sldSz cx="9144000" cy="5143500" type="screen16x9"/>
  <p:notesSz cx="6858000" cy="9144000"/>
  <p:embeddedFontLst>
    <p:embeddedFont>
      <p:font typeface="Avenir Next" panose="020B0503020202020204" pitchFamily="3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entury Gothic" panose="020B0502020202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7" roundtripDataSignature="AMtx7mio0kaofAKhUSEGAz3hFc5S4wbP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32"/>
    <p:restoredTop sz="96327"/>
  </p:normalViewPr>
  <p:slideViewPr>
    <p:cSldViewPr snapToGrid="0">
      <p:cViewPr varScale="1">
        <p:scale>
          <a:sx n="162" d="100"/>
          <a:sy n="162" d="100"/>
        </p:scale>
        <p:origin x="192" y="3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font" Target="fonts/font11.fntdata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903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165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69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024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467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93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016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22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49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56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677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673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938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240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721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470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08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450" y="95913"/>
            <a:ext cx="845550" cy="3799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81C182-3FA4-F7F9-081C-6B29EF8835DB}"/>
              </a:ext>
            </a:extLst>
          </p:cNvPr>
          <p:cNvGrpSpPr/>
          <p:nvPr/>
        </p:nvGrpSpPr>
        <p:grpSpPr>
          <a:xfrm>
            <a:off x="810021" y="2019900"/>
            <a:ext cx="7523958" cy="1103700"/>
            <a:chOff x="1020435" y="1300216"/>
            <a:chExt cx="7523958" cy="1103700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144716"/>
              <a:ext cx="7523958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Teoria Básica</a:t>
              </a:r>
              <a:endParaRPr sz="15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1020435" y="1300216"/>
              <a:ext cx="7523958" cy="8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Categoria de Cores</a:t>
              </a:r>
              <a:endParaRPr sz="4000" b="0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diagram, bubble chart&#10;&#10;Description automatically generated">
            <a:extLst>
              <a:ext uri="{FF2B5EF4-FFF2-40B4-BE49-F238E27FC236}">
                <a16:creationId xmlns:a16="http://schemas.microsoft.com/office/drawing/2014/main" id="{AC8356DA-685B-D46B-297F-89B575FCB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600" y="802350"/>
            <a:ext cx="3538800" cy="35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78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;p16">
            <a:extLst>
              <a:ext uri="{FF2B5EF4-FFF2-40B4-BE49-F238E27FC236}">
                <a16:creationId xmlns:a16="http://schemas.microsoft.com/office/drawing/2014/main" id="{DA716ED5-C16A-40AE-3E07-0BD7160F1272}"/>
              </a:ext>
            </a:extLst>
          </p:cNvPr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Neutras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Google Shape;25;p16">
            <a:extLst>
              <a:ext uri="{FF2B5EF4-FFF2-40B4-BE49-F238E27FC236}">
                <a16:creationId xmlns:a16="http://schemas.microsoft.com/office/drawing/2014/main" id="{DB8C6087-D00A-0E6B-220A-79B9B675B402}"/>
              </a:ext>
            </a:extLst>
          </p:cNvPr>
          <p:cNvSpPr txBox="1"/>
          <p:nvPr/>
        </p:nvSpPr>
        <p:spPr>
          <a:xfrm>
            <a:off x="565525" y="1468348"/>
            <a:ext cx="2871357" cy="55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S: 1-10 - B: 99-70</a:t>
            </a:r>
            <a:endParaRPr lang="en-GB" dirty="0"/>
          </a:p>
        </p:txBody>
      </p:sp>
      <p:sp>
        <p:nvSpPr>
          <p:cNvPr id="5" name="Google Shape;25;p16">
            <a:extLst>
              <a:ext uri="{FF2B5EF4-FFF2-40B4-BE49-F238E27FC236}">
                <a16:creationId xmlns:a16="http://schemas.microsoft.com/office/drawing/2014/main" id="{58FD74BB-BEB2-B269-4B67-E9174CF8B780}"/>
              </a:ext>
            </a:extLst>
          </p:cNvPr>
          <p:cNvSpPr txBox="1"/>
          <p:nvPr/>
        </p:nvSpPr>
        <p:spPr>
          <a:xfrm>
            <a:off x="565525" y="1856863"/>
            <a:ext cx="8271047" cy="195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Cores neutras puras incluem preto, branco, bege e todos os cinzas, enquanto os neutros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próximos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incluem marrons, bege e cores mais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escuras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.</a:t>
            </a:r>
          </a:p>
          <a:p>
            <a:endParaRPr lang="en-GB" dirty="0">
              <a:solidFill>
                <a:srgbClr val="3F3F3F"/>
              </a:solidFill>
              <a:latin typeface="Avenir Next" panose="020B0503020202020204" pitchFamily="34" charset="0"/>
            </a:endParaRPr>
          </a:p>
          <a:p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Estes são criados por cores dessaturantes. Eles podem ser combinados com qualquer uma das categorias acima para criar equilíbrio.</a:t>
            </a:r>
          </a:p>
          <a:p>
            <a:endParaRPr lang="en-GB" dirty="0">
              <a:solidFill>
                <a:srgbClr val="3F3F3F"/>
              </a:solidFill>
              <a:latin typeface="Avenir Next" panose="020B0503020202020204" pitchFamily="34" charset="0"/>
            </a:endParaRPr>
          </a:p>
          <a:p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Criamos neutros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diminuindo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a saturação e ajustando o tom, matiz e sombra (arrastando para mais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perto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do lado branco/cinza/preto do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seletor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de cores)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6473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B4F97B7F-053C-8D90-03FF-07844E890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600" y="802350"/>
            <a:ext cx="3538800" cy="35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06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;p16">
            <a:extLst>
              <a:ext uri="{FF2B5EF4-FFF2-40B4-BE49-F238E27FC236}">
                <a16:creationId xmlns:a16="http://schemas.microsoft.com/office/drawing/2014/main" id="{DA716ED5-C16A-40AE-3E07-0BD7160F1272}"/>
              </a:ext>
            </a:extLst>
          </p:cNvPr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Fluorecêntes</a:t>
            </a: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/ Neon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Google Shape;25;p16">
            <a:extLst>
              <a:ext uri="{FF2B5EF4-FFF2-40B4-BE49-F238E27FC236}">
                <a16:creationId xmlns:a16="http://schemas.microsoft.com/office/drawing/2014/main" id="{DB8C6087-D00A-0E6B-220A-79B9B675B402}"/>
              </a:ext>
            </a:extLst>
          </p:cNvPr>
          <p:cNvSpPr txBox="1"/>
          <p:nvPr/>
        </p:nvSpPr>
        <p:spPr>
          <a:xfrm>
            <a:off x="565525" y="1468348"/>
            <a:ext cx="2871357" cy="55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S: 100-63 - B: 100-82</a:t>
            </a:r>
            <a:endParaRPr lang="en-GB" dirty="0"/>
          </a:p>
        </p:txBody>
      </p:sp>
      <p:sp>
        <p:nvSpPr>
          <p:cNvPr id="5" name="Google Shape;25;p16">
            <a:extLst>
              <a:ext uri="{FF2B5EF4-FFF2-40B4-BE49-F238E27FC236}">
                <a16:creationId xmlns:a16="http://schemas.microsoft.com/office/drawing/2014/main" id="{58FD74BB-BEB2-B269-4B67-E9174CF8B780}"/>
              </a:ext>
            </a:extLst>
          </p:cNvPr>
          <p:cNvSpPr txBox="1"/>
          <p:nvPr/>
        </p:nvSpPr>
        <p:spPr>
          <a:xfrm>
            <a:off x="565525" y="1856863"/>
            <a:ext cx="8271047" cy="195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A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fluorescência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é um resultado da fotoluminescência. A cor fosforescente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emite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luz quando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excitada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por luz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visível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ou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ultravioleta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.</a:t>
            </a:r>
          </a:p>
          <a:p>
            <a:endParaRPr lang="en-GB" dirty="0">
              <a:solidFill>
                <a:srgbClr val="3F3F3F"/>
              </a:solidFill>
              <a:latin typeface="Avenir Next" panose="020B0503020202020204" pitchFamily="34" charset="0"/>
            </a:endParaRPr>
          </a:p>
          <a:p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No mundo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físico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, isso é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criado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por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tubos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de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néon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ou cores de tinta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reagentes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ultravioleta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, mas no mundo digital podemos obter esse mesmo efeito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aplicando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cores muito brilhantes e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altamente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saturadas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aos nossos projetos.</a:t>
            </a:r>
          </a:p>
          <a:p>
            <a:endParaRPr lang="en-GB" dirty="0">
              <a:solidFill>
                <a:srgbClr val="3F3F3F"/>
              </a:solidFill>
              <a:latin typeface="Avenir Next" panose="020B0503020202020204" pitchFamily="34" charset="0"/>
            </a:endParaRPr>
          </a:p>
          <a:p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Nós os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criamos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aumentando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o brilho e o tom.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1899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C3AB8B74-0D1E-D99D-9C17-0D183C1EF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692" y="805026"/>
            <a:ext cx="3533448" cy="3533448"/>
          </a:xfrm>
          <a:prstGeom prst="rect">
            <a:avLst/>
          </a:prstGeom>
        </p:spPr>
      </p:pic>
      <p:pic>
        <p:nvPicPr>
          <p:cNvPr id="6" name="Picture 5" descr="Diagram, bubble chart&#10;&#10;Description automatically generated">
            <a:extLst>
              <a:ext uri="{FF2B5EF4-FFF2-40B4-BE49-F238E27FC236}">
                <a16:creationId xmlns:a16="http://schemas.microsoft.com/office/drawing/2014/main" id="{CF3AE210-607F-0901-160F-DF488BB11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258" y="805026"/>
            <a:ext cx="3533447" cy="35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86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;p16">
            <a:extLst>
              <a:ext uri="{FF2B5EF4-FFF2-40B4-BE49-F238E27FC236}">
                <a16:creationId xmlns:a16="http://schemas.microsoft.com/office/drawing/2014/main" id="{DA716ED5-C16A-40AE-3E07-0BD7160F1272}"/>
              </a:ext>
            </a:extLst>
          </p:cNvPr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Shades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Google Shape;25;p16">
            <a:extLst>
              <a:ext uri="{FF2B5EF4-FFF2-40B4-BE49-F238E27FC236}">
                <a16:creationId xmlns:a16="http://schemas.microsoft.com/office/drawing/2014/main" id="{DB8C6087-D00A-0E6B-220A-79B9B675B402}"/>
              </a:ext>
            </a:extLst>
          </p:cNvPr>
          <p:cNvSpPr txBox="1"/>
          <p:nvPr/>
        </p:nvSpPr>
        <p:spPr>
          <a:xfrm>
            <a:off x="565525" y="1468348"/>
            <a:ext cx="2871357" cy="55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S: 0-0 - B: 0-100</a:t>
            </a:r>
            <a:endParaRPr lang="en-GB" dirty="0"/>
          </a:p>
        </p:txBody>
      </p:sp>
      <p:sp>
        <p:nvSpPr>
          <p:cNvPr id="5" name="Google Shape;25;p16">
            <a:extLst>
              <a:ext uri="{FF2B5EF4-FFF2-40B4-BE49-F238E27FC236}">
                <a16:creationId xmlns:a16="http://schemas.microsoft.com/office/drawing/2014/main" id="{58FD74BB-BEB2-B269-4B67-E9174CF8B780}"/>
              </a:ext>
            </a:extLst>
          </p:cNvPr>
          <p:cNvSpPr txBox="1"/>
          <p:nvPr/>
        </p:nvSpPr>
        <p:spPr>
          <a:xfrm>
            <a:off x="565525" y="1856863"/>
            <a:ext cx="8271047" cy="100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Os dois tons principais são preto e branco (que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normalmente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não são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considerados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cores, mas sim a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ausência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de claro ou escuro ou a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adição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de tom puro ou tom puro), outros tons também incluem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vários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graus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de cinza.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608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F3CC2F2D-B24B-6809-F508-561EDD8E1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600" y="802350"/>
            <a:ext cx="3538800" cy="35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7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;p16">
            <a:extLst>
              <a:ext uri="{FF2B5EF4-FFF2-40B4-BE49-F238E27FC236}">
                <a16:creationId xmlns:a16="http://schemas.microsoft.com/office/drawing/2014/main" id="{DA716ED5-C16A-40AE-3E07-0BD7160F1272}"/>
              </a:ext>
            </a:extLst>
          </p:cNvPr>
          <p:cNvSpPr txBox="1"/>
          <p:nvPr/>
        </p:nvSpPr>
        <p:spPr>
          <a:xfrm>
            <a:off x="565525" y="636549"/>
            <a:ext cx="8012948" cy="1220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normalmente não </a:t>
            </a:r>
            <a:r>
              <a:rPr lang="en-US" sz="35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falamos</a:t>
            </a: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cores dessa forma?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25;p16">
            <a:extLst>
              <a:ext uri="{FF2B5EF4-FFF2-40B4-BE49-F238E27FC236}">
                <a16:creationId xmlns:a16="http://schemas.microsoft.com/office/drawing/2014/main" id="{58FD74BB-BEB2-B269-4B67-E9174CF8B780}"/>
              </a:ext>
            </a:extLst>
          </p:cNvPr>
          <p:cNvSpPr txBox="1"/>
          <p:nvPr/>
        </p:nvSpPr>
        <p:spPr>
          <a:xfrm>
            <a:off x="565525" y="1856863"/>
            <a:ext cx="8271047" cy="265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Como designers digitais, tendemos a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evitar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essas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categorizações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de esquemas de cores porque a linguagem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parece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ser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reservada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para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pintores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, designers de impressão e designers de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interiores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que estão misturando cores físicas.</a:t>
            </a:r>
          </a:p>
          <a:p>
            <a:endParaRPr lang="en-GB" dirty="0">
              <a:solidFill>
                <a:srgbClr val="3F3F3F"/>
              </a:solidFill>
              <a:latin typeface="Avenir Next" panose="020B0503020202020204" pitchFamily="34" charset="0"/>
            </a:endParaRPr>
          </a:p>
          <a:p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Mas em um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nível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prático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,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descobri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que se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referir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à cor dessa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maneira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pode ser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extremamente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relacionável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e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útil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no design da interface do usuário e da tela digital quando ainda estamos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aprendendo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a teoria das cores e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acostumando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nossos olhos a selecionar cores que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combinam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.</a:t>
            </a:r>
          </a:p>
          <a:p>
            <a:endParaRPr lang="en-GB" i="0" u="none" strike="noStrike" dirty="0">
              <a:solidFill>
                <a:srgbClr val="3F3F3F"/>
              </a:solidFill>
              <a:effectLst/>
              <a:latin typeface="Avenir Next" panose="020B0503020202020204" pitchFamily="34" charset="0"/>
            </a:endParaRPr>
          </a:p>
          <a:p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Não é uma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ciência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exata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, mas você pode ver como pensar em cores dessa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maneira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e ter algumas alavancas e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números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para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guiá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-lo pode nos ajudar a criar paletas mais agradáveis e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refinadas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sem todas as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suposições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7317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A4F9B4-6A65-A680-6FAC-6AA9FA3F1295}"/>
              </a:ext>
            </a:extLst>
          </p:cNvPr>
          <p:cNvGrpSpPr/>
          <p:nvPr/>
        </p:nvGrpSpPr>
        <p:grpSpPr>
          <a:xfrm>
            <a:off x="1020435" y="2126054"/>
            <a:ext cx="7103130" cy="891392"/>
            <a:chOff x="1020435" y="2250909"/>
            <a:chExt cx="7103130" cy="891392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883101"/>
              <a:ext cx="710313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Até a próxima aula</a:t>
              </a:r>
              <a:endParaRPr sz="40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D95AFAF-13F3-25FD-40E9-762D58DC5FE8}"/>
                </a:ext>
              </a:extLst>
            </p:cNvPr>
            <p:cNvSpPr/>
            <p:nvPr/>
          </p:nvSpPr>
          <p:spPr>
            <a:xfrm>
              <a:off x="3486646" y="2250909"/>
              <a:ext cx="2170707" cy="367720"/>
            </a:xfrm>
            <a:prstGeom prst="roundRect">
              <a:avLst>
                <a:gd name="adj" fmla="val 50000"/>
              </a:avLst>
            </a:prstGeom>
            <a:solidFill>
              <a:srgbClr val="EE4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pc="600" dirty="0"/>
                <a:t>OBRIGADO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Categoria e Família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8097829" cy="2465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Agora que você </a:t>
            </a:r>
            <a:r>
              <a:rPr lang="en-GB" dirty="0" err="1"/>
              <a:t>entende</a:t>
            </a:r>
            <a:r>
              <a:rPr lang="en-GB" dirty="0"/>
              <a:t> como as cores </a:t>
            </a:r>
            <a:r>
              <a:rPr lang="en-GB" dirty="0" err="1"/>
              <a:t>aparecem</a:t>
            </a:r>
            <a:r>
              <a:rPr lang="en-GB" dirty="0"/>
              <a:t> na tela e como </a:t>
            </a:r>
            <a:r>
              <a:rPr lang="en-GB" dirty="0" err="1"/>
              <a:t>configurar</a:t>
            </a:r>
            <a:r>
              <a:rPr lang="en-GB" dirty="0"/>
              <a:t> nossos aplicativos de design. Vamos </a:t>
            </a:r>
            <a:r>
              <a:rPr lang="en-GB" dirty="0" err="1"/>
              <a:t>falar</a:t>
            </a:r>
            <a:r>
              <a:rPr lang="en-GB" dirty="0"/>
              <a:t> sobre como podemos puxar e </a:t>
            </a:r>
            <a:r>
              <a:rPr lang="en-GB" dirty="0" err="1"/>
              <a:t>empurrar</a:t>
            </a:r>
            <a:r>
              <a:rPr lang="en-GB" dirty="0"/>
              <a:t> essas alavancas em nosso software de design e equilibrar nossos esquemas de cores e paletas.</a:t>
            </a:r>
          </a:p>
          <a:p>
            <a:endParaRPr lang="en-GB" dirty="0"/>
          </a:p>
          <a:p>
            <a:r>
              <a:rPr lang="en-GB" dirty="0"/>
              <a:t>O </a:t>
            </a:r>
            <a:r>
              <a:rPr lang="en-GB" dirty="0" err="1"/>
              <a:t>truque</a:t>
            </a:r>
            <a:r>
              <a:rPr lang="en-GB" dirty="0"/>
              <a:t> para obter paletas de cores realmente ótimas é ficar com uma categoria ou combinar uma categoria com neutros.</a:t>
            </a:r>
          </a:p>
          <a:p>
            <a:endParaRPr lang="en-GB" dirty="0"/>
          </a:p>
          <a:p>
            <a:r>
              <a:rPr lang="en-GB" dirty="0"/>
              <a:t>A melhor parte é que você só precisa encontrar 1 cor para fazer tudo combinar!</a:t>
            </a:r>
          </a:p>
          <a:p>
            <a:endParaRPr lang="en-GB" dirty="0"/>
          </a:p>
          <a:p>
            <a:r>
              <a:rPr lang="en-GB" dirty="0"/>
              <a:t>Para derivar essas diferentes categorias de cores, nos </a:t>
            </a:r>
            <a:r>
              <a:rPr lang="en-GB" dirty="0" err="1"/>
              <a:t>concentraremos</a:t>
            </a:r>
            <a:r>
              <a:rPr lang="en-GB" dirty="0"/>
              <a:t> em </a:t>
            </a:r>
            <a:r>
              <a:rPr lang="en-GB" dirty="0" err="1"/>
              <a:t>empurrar</a:t>
            </a:r>
            <a:r>
              <a:rPr lang="en-GB" dirty="0"/>
              <a:t> e puxar as alavancas de Matiz, Saturação e Brilho (HSB).</a:t>
            </a:r>
          </a:p>
        </p:txBody>
      </p:sp>
    </p:spTree>
    <p:extLst>
      <p:ext uri="{BB962C8B-B14F-4D97-AF65-F5344CB8AC3E}">
        <p14:creationId xmlns:p14="http://schemas.microsoft.com/office/powerpoint/2010/main" val="320925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Categoria e Família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1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Tudo o que você precisa entender é a fórmula e a faixa </a:t>
            </a:r>
            <a:r>
              <a:rPr lang="en-GB" dirty="0" err="1"/>
              <a:t>segura</a:t>
            </a:r>
            <a:r>
              <a:rPr lang="en-GB" dirty="0"/>
              <a:t> de Saturação e Brilho para criar a paleta </a:t>
            </a:r>
            <a:r>
              <a:rPr lang="en-GB" dirty="0" err="1"/>
              <a:t>perfeita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Para </a:t>
            </a:r>
            <a:r>
              <a:rPr lang="en-GB" dirty="0" err="1"/>
              <a:t>simplificar</a:t>
            </a:r>
            <a:r>
              <a:rPr lang="en-GB" dirty="0"/>
              <a:t> as </a:t>
            </a:r>
            <a:r>
              <a:rPr lang="en-GB" dirty="0" err="1"/>
              <a:t>coisas</a:t>
            </a:r>
            <a:r>
              <a:rPr lang="en-GB" dirty="0"/>
              <a:t>, </a:t>
            </a:r>
            <a:r>
              <a:rPr lang="en-GB" dirty="0" err="1"/>
              <a:t>agrupei</a:t>
            </a:r>
            <a:r>
              <a:rPr lang="en-GB" dirty="0"/>
              <a:t> as cores principais em 6 categorias de cores geralmente </a:t>
            </a:r>
            <a:r>
              <a:rPr lang="en-GB" dirty="0" err="1"/>
              <a:t>reconhecíveis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Isso </a:t>
            </a:r>
            <a:r>
              <a:rPr lang="en-GB" dirty="0" err="1"/>
              <a:t>reflete</a:t>
            </a:r>
            <a:r>
              <a:rPr lang="en-GB" dirty="0"/>
              <a:t> a </a:t>
            </a:r>
            <a:r>
              <a:rPr lang="en-GB" dirty="0" err="1"/>
              <a:t>maneira</a:t>
            </a:r>
            <a:r>
              <a:rPr lang="en-GB" dirty="0"/>
              <a:t> como </a:t>
            </a:r>
            <a:r>
              <a:rPr lang="en-GB" dirty="0" err="1"/>
              <a:t>normalmente</a:t>
            </a:r>
            <a:r>
              <a:rPr lang="en-GB" dirty="0"/>
              <a:t> tendemos a nos </a:t>
            </a:r>
            <a:r>
              <a:rPr lang="en-GB" dirty="0" err="1"/>
              <a:t>referir</a:t>
            </a:r>
            <a:r>
              <a:rPr lang="en-GB" dirty="0"/>
              <a:t> às cores quando </a:t>
            </a:r>
            <a:r>
              <a:rPr lang="en-GB" dirty="0" err="1"/>
              <a:t>falamos</a:t>
            </a:r>
            <a:r>
              <a:rPr lang="en-GB" dirty="0"/>
              <a:t> sobre elas na vida cotidiana:</a:t>
            </a:r>
          </a:p>
        </p:txBody>
      </p:sp>
    </p:spTree>
    <p:extLst>
      <p:ext uri="{BB962C8B-B14F-4D97-AF65-F5344CB8AC3E}">
        <p14:creationId xmlns:p14="http://schemas.microsoft.com/office/powerpoint/2010/main" val="78046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F6C38443-4073-AD34-91D7-35869C7E4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781" y="0"/>
            <a:ext cx="537643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8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;p16">
            <a:extLst>
              <a:ext uri="{FF2B5EF4-FFF2-40B4-BE49-F238E27FC236}">
                <a16:creationId xmlns:a16="http://schemas.microsoft.com/office/drawing/2014/main" id="{DA716ED5-C16A-40AE-3E07-0BD7160F1272}"/>
              </a:ext>
            </a:extLst>
          </p:cNvPr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Jóias (Jewels)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Google Shape;25;p16">
            <a:extLst>
              <a:ext uri="{FF2B5EF4-FFF2-40B4-BE49-F238E27FC236}">
                <a16:creationId xmlns:a16="http://schemas.microsoft.com/office/drawing/2014/main" id="{DB8C6087-D00A-0E6B-220A-79B9B675B402}"/>
              </a:ext>
            </a:extLst>
          </p:cNvPr>
          <p:cNvSpPr txBox="1"/>
          <p:nvPr/>
        </p:nvSpPr>
        <p:spPr>
          <a:xfrm>
            <a:off x="565525" y="1468348"/>
            <a:ext cx="2871357" cy="55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S:83-73</a:t>
            </a:r>
            <a:r>
              <a:rPr lang="en-GB" b="1" dirty="0">
                <a:solidFill>
                  <a:srgbClr val="3F3F3F"/>
                </a:solidFill>
                <a:latin typeface="Avenir Next" panose="020B0503020202020204" pitchFamily="34" charset="0"/>
              </a:rPr>
              <a:t> - </a:t>
            </a:r>
            <a:r>
              <a:rPr lang="en-GB" b="1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B: 76-56</a:t>
            </a:r>
            <a:endParaRPr lang="en-GB" dirty="0"/>
          </a:p>
        </p:txBody>
      </p:sp>
      <p:sp>
        <p:nvSpPr>
          <p:cNvPr id="5" name="Google Shape;25;p16">
            <a:extLst>
              <a:ext uri="{FF2B5EF4-FFF2-40B4-BE49-F238E27FC236}">
                <a16:creationId xmlns:a16="http://schemas.microsoft.com/office/drawing/2014/main" id="{58FD74BB-BEB2-B269-4B67-E9174CF8B780}"/>
              </a:ext>
            </a:extLst>
          </p:cNvPr>
          <p:cNvSpPr txBox="1"/>
          <p:nvPr/>
        </p:nvSpPr>
        <p:spPr>
          <a:xfrm>
            <a:off x="565525" y="1856863"/>
            <a:ext cx="8271047" cy="181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Essas cores que são tons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ricamente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saturadas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nomeadas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para gemas,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incluindo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azul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safira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,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vermelho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rubi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,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roxo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ametista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,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amarelo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citrino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e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verde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esmeralda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. Pense na riqueza profunda de um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colar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de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rubi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vermelho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ou uma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coroa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roxa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real. Essas cores são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régias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,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profundas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e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transmitem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uma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sensação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de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luxo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.</a:t>
            </a:r>
          </a:p>
          <a:p>
            <a:endParaRPr lang="en-GB" i="0" u="none" strike="noStrike" dirty="0">
              <a:solidFill>
                <a:srgbClr val="3F3F3F"/>
              </a:solidFill>
              <a:effectLst/>
              <a:latin typeface="Avenir Next" panose="020B0503020202020204" pitchFamily="34" charset="0"/>
            </a:endParaRPr>
          </a:p>
          <a:p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Descobri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que o ideal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saturado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e brilho para criar paletas de cores com tons de jóias, está com um valor de saturação (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intervalo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) entre e o valor de brilho entre eles.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65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diagram, bubble chart&#10;&#10;Description automatically generated">
            <a:extLst>
              <a:ext uri="{FF2B5EF4-FFF2-40B4-BE49-F238E27FC236}">
                <a16:creationId xmlns:a16="http://schemas.microsoft.com/office/drawing/2014/main" id="{5D0A3F80-6A17-E76D-F6B4-06EFFF767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320" y="802070"/>
            <a:ext cx="3538800" cy="35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74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;p16">
            <a:extLst>
              <a:ext uri="{FF2B5EF4-FFF2-40B4-BE49-F238E27FC236}">
                <a16:creationId xmlns:a16="http://schemas.microsoft.com/office/drawing/2014/main" id="{DA716ED5-C16A-40AE-3E07-0BD7160F1272}"/>
              </a:ext>
            </a:extLst>
          </p:cNvPr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Pastel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Google Shape;25;p16">
            <a:extLst>
              <a:ext uri="{FF2B5EF4-FFF2-40B4-BE49-F238E27FC236}">
                <a16:creationId xmlns:a16="http://schemas.microsoft.com/office/drawing/2014/main" id="{DB8C6087-D00A-0E6B-220A-79B9B675B402}"/>
              </a:ext>
            </a:extLst>
          </p:cNvPr>
          <p:cNvSpPr txBox="1"/>
          <p:nvPr/>
        </p:nvSpPr>
        <p:spPr>
          <a:xfrm>
            <a:off x="565525" y="1468348"/>
            <a:ext cx="2871357" cy="55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S:14-21 - B: 89-96</a:t>
            </a:r>
            <a:endParaRPr lang="en-GB" dirty="0"/>
          </a:p>
        </p:txBody>
      </p:sp>
      <p:sp>
        <p:nvSpPr>
          <p:cNvPr id="5" name="Google Shape;25;p16">
            <a:extLst>
              <a:ext uri="{FF2B5EF4-FFF2-40B4-BE49-F238E27FC236}">
                <a16:creationId xmlns:a16="http://schemas.microsoft.com/office/drawing/2014/main" id="{58FD74BB-BEB2-B269-4B67-E9174CF8B780}"/>
              </a:ext>
            </a:extLst>
          </p:cNvPr>
          <p:cNvSpPr txBox="1"/>
          <p:nvPr/>
        </p:nvSpPr>
        <p:spPr>
          <a:xfrm>
            <a:off x="565525" y="1856863"/>
            <a:ext cx="8271047" cy="181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As cores pastel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pertencem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à família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pálida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das cores. Rosa, malva e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azul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bebê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são cores pastel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comumente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usadas, bem como cores como menta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mágica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,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pêssego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,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pervinca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e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lavanda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.</a:t>
            </a:r>
          </a:p>
          <a:p>
            <a:endParaRPr lang="en-GB" dirty="0">
              <a:solidFill>
                <a:srgbClr val="3F3F3F"/>
              </a:solidFill>
              <a:latin typeface="Avenir Next" panose="020B0503020202020204" pitchFamily="34" charset="0"/>
            </a:endParaRPr>
          </a:p>
          <a:p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As cores desta família são geralmente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descritas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como "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calmantes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".</a:t>
            </a:r>
          </a:p>
          <a:p>
            <a:endParaRPr lang="en-GB" dirty="0">
              <a:solidFill>
                <a:srgbClr val="3F3F3F"/>
              </a:solidFill>
              <a:latin typeface="Avenir Next" panose="020B0503020202020204" pitchFamily="34" charset="0"/>
            </a:endParaRPr>
          </a:p>
          <a:p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Criamos essas cores reduzindo a saturação e ajustando a tonalidade (arrastando para a área branca).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2479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6F074F15-7DF0-609E-FBC9-FD49DBD24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600" y="802350"/>
            <a:ext cx="3538800" cy="35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2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;p16">
            <a:extLst>
              <a:ext uri="{FF2B5EF4-FFF2-40B4-BE49-F238E27FC236}">
                <a16:creationId xmlns:a16="http://schemas.microsoft.com/office/drawing/2014/main" id="{DA716ED5-C16A-40AE-3E07-0BD7160F1272}"/>
              </a:ext>
            </a:extLst>
          </p:cNvPr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Cores da Terra (Earth Tones)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Google Shape;25;p16">
            <a:extLst>
              <a:ext uri="{FF2B5EF4-FFF2-40B4-BE49-F238E27FC236}">
                <a16:creationId xmlns:a16="http://schemas.microsoft.com/office/drawing/2014/main" id="{DB8C6087-D00A-0E6B-220A-79B9B675B402}"/>
              </a:ext>
            </a:extLst>
          </p:cNvPr>
          <p:cNvSpPr txBox="1"/>
          <p:nvPr/>
        </p:nvSpPr>
        <p:spPr>
          <a:xfrm>
            <a:off x="565525" y="1468348"/>
            <a:ext cx="2871357" cy="55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S: 36-41 - B: 77-36</a:t>
            </a:r>
            <a:endParaRPr lang="en-GB" dirty="0"/>
          </a:p>
        </p:txBody>
      </p:sp>
      <p:sp>
        <p:nvSpPr>
          <p:cNvPr id="5" name="Google Shape;25;p16">
            <a:extLst>
              <a:ext uri="{FF2B5EF4-FFF2-40B4-BE49-F238E27FC236}">
                <a16:creationId xmlns:a16="http://schemas.microsoft.com/office/drawing/2014/main" id="{58FD74BB-BEB2-B269-4B67-E9174CF8B780}"/>
              </a:ext>
            </a:extLst>
          </p:cNvPr>
          <p:cNvSpPr txBox="1"/>
          <p:nvPr/>
        </p:nvSpPr>
        <p:spPr>
          <a:xfrm>
            <a:off x="565525" y="1856863"/>
            <a:ext cx="8271047" cy="237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Estas são cores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comumente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encontradas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na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natureza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. Muitos tons de terra se originam de pigmentos de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argila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como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umbre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,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ocre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e sienna.</a:t>
            </a:r>
          </a:p>
          <a:p>
            <a:endParaRPr lang="en-GB" dirty="0">
              <a:solidFill>
                <a:srgbClr val="3F3F3F"/>
              </a:solidFill>
              <a:latin typeface="Avenir Next" panose="020B0503020202020204" pitchFamily="34" charset="0"/>
            </a:endParaRPr>
          </a:p>
          <a:p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Eles podem ser criados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combinando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um tom puro com branco, preto ou cinza. Estes são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considerados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no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sentido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mais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amplo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uma cor neutra.</a:t>
            </a:r>
          </a:p>
          <a:p>
            <a:endParaRPr lang="en-GB" dirty="0">
              <a:solidFill>
                <a:srgbClr val="3F3F3F"/>
              </a:solidFill>
              <a:latin typeface="Avenir Next" panose="020B0503020202020204" pitchFamily="34" charset="0"/>
            </a:endParaRPr>
          </a:p>
          <a:p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Eles são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influenciados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pelos tons das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árvores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,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florestas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, mares e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céu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e são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suaves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e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planos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para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imitar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as cores naturais.</a:t>
            </a:r>
          </a:p>
          <a:p>
            <a:endParaRPr lang="en-GB" dirty="0">
              <a:solidFill>
                <a:srgbClr val="3F3F3F"/>
              </a:solidFill>
              <a:latin typeface="Avenir Next" panose="020B0503020202020204" pitchFamily="34" charset="0"/>
            </a:endParaRPr>
          </a:p>
          <a:p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Criamos tons de terra </a:t>
            </a:r>
            <a:r>
              <a:rPr lang="en-GB" i="0" u="none" strike="noStrike" dirty="0" err="1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aumentando</a:t>
            </a:r>
            <a:r>
              <a:rPr lang="en-GB" i="0" u="none" strike="noStrike" dirty="0">
                <a:solidFill>
                  <a:srgbClr val="3F3F3F"/>
                </a:solidFill>
                <a:effectLst/>
                <a:latin typeface="Avenir Next" panose="020B0503020202020204" pitchFamily="34" charset="0"/>
              </a:rPr>
              <a:t> a saturação e ajustando o tom (arrastando para cinza).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986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E7A1DF-45A6-482C-9396-349872592AD3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D5BCFCC0-DABB-4A87-935D-8D65A948F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F341DD-D25A-454B-9BC9-546921AB505D}"/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806</Words>
  <Application>Microsoft Macintosh PowerPoint</Application>
  <PresentationFormat>On-screen Show (16:9)</PresentationFormat>
  <Paragraphs>62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Century Gothic</vt:lpstr>
      <vt:lpstr>Calibri</vt:lpstr>
      <vt:lpstr>Avenir Next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Rodrigo Alexandre Carvalho Gomes Da Silva</cp:lastModifiedBy>
  <cp:revision>112</cp:revision>
  <dcterms:modified xsi:type="dcterms:W3CDTF">2022-09-25T16:22:38Z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