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5"/>
  </p:notesMasterIdLst>
  <p:sldIdLst>
    <p:sldId id="269" r:id="rId5"/>
    <p:sldId id="294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4" r:id="rId14"/>
    <p:sldId id="305" r:id="rId15"/>
    <p:sldId id="306" r:id="rId16"/>
    <p:sldId id="303" r:id="rId17"/>
    <p:sldId id="307" r:id="rId18"/>
    <p:sldId id="308" r:id="rId19"/>
    <p:sldId id="309" r:id="rId20"/>
    <p:sldId id="310" r:id="rId21"/>
    <p:sldId id="311" r:id="rId22"/>
    <p:sldId id="312" r:id="rId23"/>
    <p:sldId id="288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charter" panose="02040503050506020203" pitchFamily="18" charset="0"/>
      <p:regular r:id="rId34"/>
      <p:bold r:id="rId35"/>
      <p:italic r:id="rId36"/>
      <p:boldItalic r:id="rId37"/>
    </p:embeddedFont>
    <p:embeddedFont>
      <p:font typeface="charter" panose="02040503050506020203" pitchFamily="18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io0kaofAKhUSEGAz3hFc5S4wb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6"/>
    <p:restoredTop sz="94694"/>
  </p:normalViewPr>
  <p:slideViewPr>
    <p:cSldViewPr snapToGrid="0">
      <p:cViewPr varScale="1">
        <p:scale>
          <a:sx n="161" d="100"/>
          <a:sy n="161" d="100"/>
        </p:scale>
        <p:origin x="40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67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294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530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148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105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076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364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779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142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671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95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392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136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797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57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70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289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307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87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icdesign.bradfros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1020435" y="2019900"/>
            <a:ext cx="7103130" cy="1103700"/>
            <a:chOff x="1020435" y="1300216"/>
            <a:chExt cx="7103130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144716"/>
              <a:ext cx="7103129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UI Design</a:t>
              </a:r>
              <a:endParaRPr sz="15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5" y="1300216"/>
              <a:ext cx="7103130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Design System</a:t>
              </a:r>
              <a:endParaRPr sz="4000" b="0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604126"/>
            <a:ext cx="7550134" cy="170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As moléculas nos fornecem alguns elementos básicos para trabalhar, e agora podemos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combiná-los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para formar organismos.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292929"/>
              </a:solidFill>
              <a:latin typeface="charter" panose="02040503050506020203" pitchFamily="18" charset="0"/>
            </a:endParaRP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Organismos são grupos de moléculas unidas para formar um bloco de conteúdo relativamente complexo de uma interface.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656124" cy="82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Organismos</a:t>
            </a:r>
            <a:endParaRPr lang="en-US"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3887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463040"/>
            <a:ext cx="7550134" cy="333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A medida que construímos mais organismos estamos chegando a resultados mais próximos da interface final.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292929"/>
              </a:solidFill>
              <a:latin typeface="charter" panose="02040503050506020203" pitchFamily="18" charset="0"/>
            </a:endParaRP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Os organismos podem consistir em tipos de moléculas semelhantes e/ou diferentes. Por exemplo, um organismo de Header pode consistir em diversos componentes, como logotipo, navegação, pesquisa.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292929"/>
              </a:solidFill>
              <a:latin typeface="charter" panose="02040503050506020203" pitchFamily="18" charset="0"/>
            </a:endParaRP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Entretanto, um organismo de grade de produtos pode consistir na mesma molécula (possivelmente contendo uma imagem, título e preço do produto) repetidas vezes.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656124" cy="82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Organismos</a:t>
            </a:r>
            <a:endParaRPr lang="en-US"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84107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86251" y="1399430"/>
            <a:ext cx="7550134" cy="357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Novamente a utilização de moléculas na criação dos organismos continua mantendo o padrão visual. Isso ajudará o time de design na construção de protótipos consistentes.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292929"/>
              </a:solidFill>
              <a:latin typeface="charter" panose="02040503050506020203" pitchFamily="18" charset="0"/>
            </a:endParaRP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Ao mesmo tempo em que o time de engenharia tem capacidade para desenvolver de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maneira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mais ágil com a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diminuição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do retrabalho.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292929"/>
              </a:solidFill>
              <a:latin typeface="charter" panose="02040503050506020203" pitchFamily="18" charset="0"/>
            </a:endParaRP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E se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pensarmos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um pouco a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frente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, nosso cliente também é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beneficiado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nesse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processo, pois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devida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a consistência visual e de comportamento dos componentes de interface ele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passará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pela curva de aprendizagem uma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única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vez. Uma vez que, não precisar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reaprender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a usar o produto em outros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fluxos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656124" cy="82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Organismos</a:t>
            </a:r>
            <a:endParaRPr lang="en-US"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1062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Organismos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70" name="Picture 2" descr="Imagem com o header de um site com logo, menu e busca.">
            <a:extLst>
              <a:ext uri="{FF2B5EF4-FFF2-40B4-BE49-F238E27FC236}">
                <a16:creationId xmlns:a16="http://schemas.microsoft.com/office/drawing/2014/main" id="{EB0F738C-9A91-674F-454E-6B802FA51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18" y="2571750"/>
            <a:ext cx="7092563" cy="48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08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604126"/>
            <a:ext cx="7550134" cy="256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No estágio de templates, quebramos nossa analogia química para entrar em uma linguagem que faça mais sentido para os stakeholders.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292929"/>
              </a:solidFill>
              <a:latin typeface="charter" panose="02040503050506020203" pitchFamily="18" charset="0"/>
            </a:endParaRP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Os templates consistem principalmente em grupos de organismos diagramados para formar páginas, eles são muito concretos e fornecem contexto para todas as moléculas e organismos relativamente abstratos.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292929"/>
              </a:solidFill>
              <a:effectLst/>
              <a:latin typeface="charter" panose="02040503050506020203" pitchFamily="18" charset="0"/>
            </a:endParaRP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Nessa etapa já temos bastante clareza que qual será o resultado final.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656124" cy="82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Templates</a:t>
            </a:r>
            <a:endParaRPr lang="en-US"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03150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Templates</a:t>
            </a:r>
            <a:endParaRPr lang="en-US"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218" name="Picture 2" descr="Imagem representando um template padrão sem as informações finais.">
            <a:extLst>
              <a:ext uri="{FF2B5EF4-FFF2-40B4-BE49-F238E27FC236}">
                <a16:creationId xmlns:a16="http://schemas.microsoft.com/office/drawing/2014/main" id="{7CE8D2E0-7828-9BE4-6E89-B6F7CA222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65" y="933780"/>
            <a:ext cx="3661079" cy="366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505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604126"/>
            <a:ext cx="7550134" cy="1695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Páginas são instâncias específicas dos templates.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292929"/>
              </a:solidFill>
              <a:latin typeface="charter" panose="02040503050506020203" pitchFamily="18" charset="0"/>
            </a:endParaRP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Aqui, o conteúdo do espaço reservado é substituído pelo conteúdo real para fornecer uma representação mais mais fiel do que o usuário verá ao utilizar seu produto.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656124" cy="82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Páginas</a:t>
            </a:r>
            <a:endParaRPr lang="en-US"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41893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Páginas</a:t>
            </a:r>
            <a:endParaRPr lang="en-US"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66" name="Picture 2" descr="Imagem demonstrando uma página completa utilizando os átomos, moléculas e organismos.">
            <a:extLst>
              <a:ext uri="{FF2B5EF4-FFF2-40B4-BE49-F238E27FC236}">
                <a16:creationId xmlns:a16="http://schemas.microsoft.com/office/drawing/2014/main" id="{F7BF8475-C807-BCC4-00E7-ED946753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480" y="675416"/>
            <a:ext cx="3831535" cy="383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699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1020435" y="2019900"/>
            <a:ext cx="7103130" cy="1103700"/>
            <a:chOff x="1020435" y="1300216"/>
            <a:chExt cx="7103130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144716"/>
              <a:ext cx="7103129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Design System</a:t>
              </a:r>
              <a:endParaRPr sz="15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5" y="1300216"/>
              <a:ext cx="7103130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Conclusão</a:t>
              </a:r>
              <a:endParaRPr sz="4000" b="0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727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604126"/>
            <a:ext cx="7550134" cy="243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O Atomic Design apresenta-se como uma metodologia eficiente para a criação de um Design System.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292929"/>
              </a:solidFill>
              <a:latin typeface="charter" panose="02040503050506020203" pitchFamily="18" charset="0"/>
            </a:endParaRP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Uma vez que a equipe terá clareza sobre cada etapa da sua construção. 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292929"/>
              </a:solidFill>
              <a:latin typeface="charter" panose="02040503050506020203" pitchFamily="18" charset="0"/>
            </a:endParaRP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De certa forma, nós já costumamos construir com um pensamento semelhante, mas agora passamos a ter uma estrutura para esse processo.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656124" cy="82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lang="en-US"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5480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693029"/>
            <a:ext cx="7550134" cy="87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Um Design System é uma coleção de componentes reutilizáveis, guiados por padrão claros, que podem ser montados para construir qualquer aplicação.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Design System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25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020435" y="2126054"/>
            <a:ext cx="7103130" cy="891392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Até a próxima aula</a:t>
              </a:r>
              <a:endParaRPr sz="40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pc="6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604126"/>
            <a:ext cx="7550134" cy="29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O Atomic design é uma metodologia criada por</a:t>
            </a:r>
            <a:r>
              <a:rPr lang="pt-BR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 </a:t>
            </a:r>
            <a:r>
              <a:rPr lang="en-GB" sz="1800" dirty="0">
                <a:effectLst/>
                <a:latin typeface="charter" panose="02040503050506020203" pitchFamily="18" charset="0"/>
                <a:hlinkClick r:id="rId3"/>
              </a:rPr>
              <a:t>Brad Frost em 2013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, para a criação de um Design System. Ela apresenta um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paralelo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entre a química e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componentização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de elementos de interface.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292929"/>
              </a:solidFill>
              <a:latin typeface="charter" panose="02040503050506020203" pitchFamily="18" charset="0"/>
            </a:endParaRP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Partindo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do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princípio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de que toda a matéria é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composta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de átomos, e que essas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unidades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atômicas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se organizam para formar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estruturas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mais complexas</a:t>
            </a:r>
            <a:r>
              <a:rPr lang="en-GB" sz="1800" dirty="0">
                <a:solidFill>
                  <a:srgbClr val="292929"/>
                </a:solidFill>
                <a:latin typeface="charter" panose="02040503050506020203" pitchFamily="18" charset="0"/>
              </a:rPr>
              <a:t>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292929"/>
              </a:solidFill>
              <a:effectLst/>
              <a:latin typeface="charter" panose="02040503050506020203" pitchFamily="18" charset="0"/>
            </a:endParaRP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O Atomic Design é dividido em cinco níveis.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656124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Atomic Design</a:t>
            </a:r>
            <a:endParaRPr lang="en-US"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21744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Design System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Imagem representando as cinco etapas do Atomic design: Átomos, moléculas, organismos, templates e paginas.">
            <a:extLst>
              <a:ext uri="{FF2B5EF4-FFF2-40B4-BE49-F238E27FC236}">
                <a16:creationId xmlns:a16="http://schemas.microsoft.com/office/drawing/2014/main" id="{2EEF5EE8-DCF9-08C0-0413-E0BE5E3F1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407" y="2265227"/>
            <a:ext cx="6011186" cy="118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13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604126"/>
            <a:ext cx="7550134" cy="333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Átomos é uma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unidade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básica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de matéria. Se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olharmos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para a interface com essa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perspectiva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, os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menores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elementos visuais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seriam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, por exemplo, label, field, button. Átomos também representam elementos mais abstratos, que podem ser chamados de </a:t>
            </a:r>
            <a:r>
              <a:rPr lang="en-GB" sz="1800" i="1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tokens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, como a paletas de cores, fontes, tamanho, espaçamento e etc.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292929"/>
              </a:solidFill>
              <a:latin typeface="charter" panose="02040503050506020203" pitchFamily="18" charset="0"/>
            </a:endParaRP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Como átomos na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natureza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, eles são bastante abstratos e geralmente não são muito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úteis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por si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mesmos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. No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entanto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, eles são bons como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referência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no contexto de uma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biblioteca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de padrões, pois você pode ver todos os seus estilos rapidamente.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656124" cy="82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Átomos</a:t>
            </a:r>
            <a:endParaRPr lang="en-US"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85545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Átomos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 descr="Imagem com Tokens de cores e tipografia e elementos básicos botão, input e ícone.">
            <a:extLst>
              <a:ext uri="{FF2B5EF4-FFF2-40B4-BE49-F238E27FC236}">
                <a16:creationId xmlns:a16="http://schemas.microsoft.com/office/drawing/2014/main" id="{D195766B-4442-892A-F5FB-D3ED9B69C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381" y="2218413"/>
            <a:ext cx="6329238" cy="152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71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604126"/>
            <a:ext cx="7550134" cy="333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As coisas começam a ficar mais interessantes e tangíveis quando começamos a combinar átomos. As moléculas são grupos de átomos combinados entre si.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292929"/>
              </a:solidFill>
              <a:latin typeface="charter" panose="02040503050506020203" pitchFamily="18" charset="0"/>
            </a:endParaRP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Essas moléculas assumem suas próprias propriedades e servem como a espinha dorsal do Design system.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292929"/>
              </a:solidFill>
              <a:latin typeface="charter" panose="02040503050506020203" pitchFamily="18" charset="0"/>
            </a:endParaRP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Por exemplo, uma label, input ou botão de formulário não é muito útil por si só, mas ao </a:t>
            </a:r>
            <a:r>
              <a:rPr lang="en-GB" sz="1800" dirty="0" err="1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combiná-los</a:t>
            </a: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 em um formulário podem realmente fazer algo juntos.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656124" cy="82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Moléculas</a:t>
            </a:r>
            <a:endParaRPr lang="en-US"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5241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Moléculas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2" name="Picture 2" descr="Imagem com um campo de busca composto de ícone, input e botão usando as cores e tipografia padrão.">
            <a:extLst>
              <a:ext uri="{FF2B5EF4-FFF2-40B4-BE49-F238E27FC236}">
                <a16:creationId xmlns:a16="http://schemas.microsoft.com/office/drawing/2014/main" id="{E2B8B93F-8F8D-7199-81BB-38BC9B53D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68" y="2153559"/>
            <a:ext cx="6790414" cy="153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944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1604125"/>
            <a:ext cx="7550134" cy="176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Construir moléculas a partir de átomos incentiva a todos os seus elementos estarem com a mesma consistência e padrão visual.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292929"/>
              </a:solidFill>
              <a:latin typeface="charter" panose="02040503050506020203" pitchFamily="18" charset="0"/>
            </a:endParaRP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Embora as moléculas possam ser complexas, em geral elas são combinações relativamente simples de átomos.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656124" cy="82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Moléculas</a:t>
            </a:r>
            <a:endParaRPr lang="en-US"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42200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E7A1DF-45A6-482C-9396-349872592AD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04885FAB-878B-4B82-A5F8-0786279D9773}"/>
</file>

<file path=customXml/itemProps3.xml><?xml version="1.0" encoding="utf-8"?>
<ds:datastoreItem xmlns:ds="http://schemas.openxmlformats.org/officeDocument/2006/customXml" ds:itemID="{D5BCFCC0-DABB-4A87-935D-8D65A948F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718</Words>
  <Application>Microsoft Macintosh PowerPoint</Application>
  <PresentationFormat>On-screen Show (16:9)</PresentationFormat>
  <Paragraphs>66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Century Gothic</vt:lpstr>
      <vt:lpstr>Calibri</vt:lpstr>
      <vt:lpstr>Arial</vt:lpstr>
      <vt:lpstr>charter</vt:lpstr>
      <vt:lpstr>charter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Rodrigo Alexandre Carvalho Gomes Da Silva</cp:lastModifiedBy>
  <cp:revision>59</cp:revision>
  <dcterms:modified xsi:type="dcterms:W3CDTF">2022-09-30T16:12:01Z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