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69" r:id="rId5"/>
    <p:sldId id="313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7" r:id="rId18"/>
    <p:sldId id="326" r:id="rId19"/>
    <p:sldId id="328" r:id="rId20"/>
    <p:sldId id="329" r:id="rId21"/>
    <p:sldId id="330" r:id="rId22"/>
    <p:sldId id="28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7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9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14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6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791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9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9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53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142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93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39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70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Teoria Básica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Entendendo as Cores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mundo virtual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94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Como não estamos trabalhando com tinta e não estamos realmente misturando cores físicas, </a:t>
            </a:r>
            <a:r>
              <a:rPr lang="en-GB" dirty="0" err="1"/>
              <a:t>precisamos</a:t>
            </a:r>
            <a:r>
              <a:rPr lang="en-GB" dirty="0"/>
              <a:t> pensar nele em termos de telas e para isso estamos falando da luz e da mistura dessa luz.</a:t>
            </a:r>
          </a:p>
        </p:txBody>
      </p:sp>
    </p:spTree>
    <p:extLst>
      <p:ext uri="{BB962C8B-B14F-4D97-AF65-F5344CB8AC3E}">
        <p14:creationId xmlns:p14="http://schemas.microsoft.com/office/powerpoint/2010/main" val="337184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Cores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CMYK – </a:t>
            </a:r>
            <a:r>
              <a:rPr lang="en-GB" dirty="0"/>
              <a:t>Cyan (Ciano), Magenta, Amarelo, Preto: usa o que é chamado de mistura subtrativa de luz para derivar cores diferentes.</a:t>
            </a:r>
          </a:p>
          <a:p>
            <a:endParaRPr lang="en-GB" dirty="0"/>
          </a:p>
          <a:p>
            <a:r>
              <a:rPr lang="en-GB" b="1" dirty="0"/>
              <a:t>RGB - </a:t>
            </a:r>
            <a:r>
              <a:rPr lang="en-GB" dirty="0"/>
              <a:t>Vermelho, Verde e Azul: usam o que é chamado de mistura aditiva de luz para derivar cores diferentes.</a:t>
            </a:r>
          </a:p>
          <a:p>
            <a:endParaRPr lang="en-GB" dirty="0"/>
          </a:p>
          <a:p>
            <a:r>
              <a:rPr lang="en-GB" b="1" dirty="0"/>
              <a:t>HSB (V) - </a:t>
            </a:r>
            <a:r>
              <a:rPr lang="en-GB" dirty="0"/>
              <a:t>Matiz, Saturação e Brilho (às vezes modelado como Valor ou Luminosidade) usa uma mistura desses atributos para derivar cores diferentes</a:t>
            </a:r>
          </a:p>
        </p:txBody>
      </p:sp>
    </p:spTree>
    <p:extLst>
      <p:ext uri="{BB962C8B-B14F-4D97-AF65-F5344CB8AC3E}">
        <p14:creationId xmlns:p14="http://schemas.microsoft.com/office/powerpoint/2010/main" val="49328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CMYK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Usa mistura de cores subtrativas. Refere-se à </a:t>
            </a:r>
            <a:r>
              <a:rPr lang="en-GB" dirty="0" err="1"/>
              <a:t>maneira</a:t>
            </a:r>
            <a:r>
              <a:rPr lang="en-GB" dirty="0"/>
              <a:t> como a luz </a:t>
            </a:r>
            <a:r>
              <a:rPr lang="en-GB" dirty="0" err="1"/>
              <a:t>reflete</a:t>
            </a:r>
            <a:r>
              <a:rPr lang="en-GB" dirty="0"/>
              <a:t> de uma página em branco física. A sobreposição de cores </a:t>
            </a:r>
            <a:r>
              <a:rPr lang="en-GB" dirty="0" err="1"/>
              <a:t>resulta</a:t>
            </a:r>
            <a:r>
              <a:rPr lang="en-GB" dirty="0"/>
              <a:t> em preto.</a:t>
            </a:r>
          </a:p>
          <a:p>
            <a:endParaRPr lang="en-GB" dirty="0"/>
          </a:p>
          <a:p>
            <a:r>
              <a:rPr lang="en-GB" dirty="0"/>
              <a:t>Como uma página não pode projetar luz e </a:t>
            </a:r>
            <a:r>
              <a:rPr lang="en-GB" dirty="0" err="1"/>
              <a:t>iluminá</a:t>
            </a:r>
            <a:r>
              <a:rPr lang="en-GB" dirty="0"/>
              <a:t>-la para você, ela precisa ter luz </a:t>
            </a:r>
            <a:r>
              <a:rPr lang="en-GB" dirty="0" err="1"/>
              <a:t>refletida</a:t>
            </a:r>
            <a:r>
              <a:rPr lang="en-GB" dirty="0"/>
              <a:t> nela. Então, a mistura dessas cores </a:t>
            </a:r>
            <a:r>
              <a:rPr lang="en-GB" dirty="0" err="1"/>
              <a:t>somadas</a:t>
            </a:r>
            <a:r>
              <a:rPr lang="en-GB" dirty="0"/>
              <a:t> você está </a:t>
            </a:r>
            <a:r>
              <a:rPr lang="en-GB" dirty="0" err="1"/>
              <a:t>cobrindo</a:t>
            </a:r>
            <a:r>
              <a:rPr lang="en-GB" dirty="0"/>
              <a:t> o branco da página e, </a:t>
            </a:r>
            <a:r>
              <a:rPr lang="en-GB" dirty="0" err="1"/>
              <a:t>assim</a:t>
            </a:r>
            <a:r>
              <a:rPr lang="en-GB" dirty="0"/>
              <a:t>, </a:t>
            </a:r>
            <a:r>
              <a:rPr lang="en-GB" dirty="0" err="1"/>
              <a:t>reduzindo</a:t>
            </a:r>
            <a:r>
              <a:rPr lang="en-GB" dirty="0"/>
              <a:t> a quantidade de luz que pode ser </a:t>
            </a:r>
            <a:r>
              <a:rPr lang="en-GB" dirty="0" err="1"/>
              <a:t>refletida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Como uma criança misturando todas as cores de tinta a </a:t>
            </a:r>
            <a:r>
              <a:rPr lang="en-GB" dirty="0" err="1"/>
              <a:t>dedo</a:t>
            </a:r>
            <a:r>
              <a:rPr lang="en-GB" dirty="0"/>
              <a:t> e </a:t>
            </a:r>
            <a:r>
              <a:rPr lang="en-GB" dirty="0" err="1"/>
              <a:t>ficando</a:t>
            </a:r>
            <a:r>
              <a:rPr lang="en-GB" dirty="0"/>
              <a:t> </a:t>
            </a:r>
            <a:r>
              <a:rPr lang="en-GB" dirty="0" err="1"/>
              <a:t>preta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80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CMYK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574032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Usado para páginas e com impressoras;</a:t>
            </a:r>
          </a:p>
          <a:p>
            <a:endParaRPr lang="en-GB" dirty="0"/>
          </a:p>
          <a:p>
            <a:r>
              <a:rPr lang="en-GB" dirty="0"/>
              <a:t>Quando essas 4 cores são misturadas, a sobreposição </a:t>
            </a:r>
            <a:r>
              <a:rPr lang="en-GB" dirty="0" err="1"/>
              <a:t>resulta</a:t>
            </a:r>
            <a:r>
              <a:rPr lang="en-GB" dirty="0"/>
              <a:t> em preto;</a:t>
            </a:r>
          </a:p>
          <a:p>
            <a:endParaRPr lang="en-GB" dirty="0"/>
          </a:p>
          <a:p>
            <a:r>
              <a:rPr lang="en-GB" dirty="0" err="1"/>
              <a:t>Subtrativo</a:t>
            </a:r>
            <a:r>
              <a:rPr lang="en-GB" dirty="0"/>
              <a:t> - Porque você está removendo o branco que está lá.</a:t>
            </a: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6AE65500-3A2A-8CE9-8856-250F51D0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57" y="1468347"/>
            <a:ext cx="379594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7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RGB é chamado de mistura aditiva de luz.</a:t>
            </a:r>
          </a:p>
          <a:p>
            <a:endParaRPr lang="en-GB" dirty="0"/>
          </a:p>
          <a:p>
            <a:r>
              <a:rPr lang="en-GB" dirty="0"/>
              <a:t>Refere-se à forma como as telas digitais projetam a luz para nós. As cores com brilho total nos fazem ver uma sobreposição de branco.</a:t>
            </a:r>
          </a:p>
          <a:p>
            <a:endParaRPr lang="en-GB" dirty="0"/>
          </a:p>
          <a:p>
            <a:r>
              <a:rPr lang="en-GB" dirty="0"/>
              <a:t>Tipo como ser cegado por luzes de inundação brilhantes.</a:t>
            </a:r>
          </a:p>
        </p:txBody>
      </p:sp>
    </p:spTree>
    <p:extLst>
      <p:ext uri="{BB962C8B-B14F-4D97-AF65-F5344CB8AC3E}">
        <p14:creationId xmlns:p14="http://schemas.microsoft.com/office/powerpoint/2010/main" val="38183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RGB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574032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Usado para design de tela digital;</a:t>
            </a:r>
          </a:p>
          <a:p>
            <a:endParaRPr lang="en-GB" dirty="0"/>
          </a:p>
          <a:p>
            <a:r>
              <a:rPr lang="en-GB" dirty="0"/>
              <a:t>Como 3 luzes vermelhas, azuis e verdes brilhantes projetando-se em você;</a:t>
            </a:r>
          </a:p>
          <a:p>
            <a:endParaRPr lang="en-GB" dirty="0"/>
          </a:p>
          <a:p>
            <a:r>
              <a:rPr lang="en-GB" dirty="0" err="1"/>
              <a:t>Transforme</a:t>
            </a:r>
            <a:r>
              <a:rPr lang="en-GB" dirty="0"/>
              <a:t>-os em brilho total, você obtém luz branca pura;</a:t>
            </a:r>
          </a:p>
          <a:p>
            <a:endParaRPr lang="en-GB" dirty="0"/>
          </a:p>
          <a:p>
            <a:r>
              <a:rPr lang="en-GB" dirty="0"/>
              <a:t>Desligue todos eles e você verá escuridão.</a:t>
            </a:r>
          </a:p>
        </p:txBody>
      </p:sp>
      <p:pic>
        <p:nvPicPr>
          <p:cNvPr id="4" name="Picture 3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71BE0924-459B-0CD6-A060-C020F140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83" y="158463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HSB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Isso significa Matiz (Hue), Saturação (Saturation) and Brilho (Brightness).</a:t>
            </a:r>
          </a:p>
        </p:txBody>
      </p:sp>
    </p:spTree>
    <p:extLst>
      <p:ext uri="{BB962C8B-B14F-4D97-AF65-F5344CB8AC3E}">
        <p14:creationId xmlns:p14="http://schemas.microsoft.com/office/powerpoint/2010/main" val="423894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HSB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574032" cy="28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Como as pessoas realmente vêem as cores e como nossos cérebros funcionam;</a:t>
            </a:r>
          </a:p>
          <a:p>
            <a:endParaRPr lang="en-GB" dirty="0"/>
          </a:p>
          <a:p>
            <a:r>
              <a:rPr lang="en-GB" dirty="0"/>
              <a:t>Usado por Ul e designers de tela visual;</a:t>
            </a:r>
          </a:p>
          <a:p>
            <a:endParaRPr lang="en-GB" dirty="0"/>
          </a:p>
          <a:p>
            <a:r>
              <a:rPr lang="en-GB" dirty="0"/>
              <a:t>Matiz - uma escala radial 360 de todas as cores;</a:t>
            </a:r>
          </a:p>
          <a:p>
            <a:endParaRPr lang="en-GB" dirty="0"/>
          </a:p>
          <a:p>
            <a:r>
              <a:rPr lang="en-GB" dirty="0"/>
              <a:t>Saturação - Quão maçante ou rica a cor;</a:t>
            </a:r>
          </a:p>
          <a:p>
            <a:endParaRPr lang="en-GB" dirty="0"/>
          </a:p>
          <a:p>
            <a:r>
              <a:rPr lang="en-GB" dirty="0"/>
              <a:t>Brilho - Se a cor está mais próxima do branco ou mais próxima do preto na escala</a:t>
            </a: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E365DE-4385-B51F-1173-66F87F55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8" y="1414060"/>
            <a:ext cx="2950054" cy="29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4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HSB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352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maioria de vocês pode estar familiarizado com isso, pois é o que você verá em seus aplicativos de design e UI/UX e Designers de Produto.</a:t>
            </a:r>
          </a:p>
          <a:p>
            <a:endParaRPr lang="en-GB" dirty="0"/>
          </a:p>
          <a:p>
            <a:r>
              <a:rPr lang="en-GB" dirty="0"/>
              <a:t>O modelo de cores HSB nos fornece um radial de cores (ou uma roda de cores) em que temos uma </a:t>
            </a:r>
            <a:r>
              <a:rPr lang="en-GB" dirty="0" err="1"/>
              <a:t>gama</a:t>
            </a:r>
            <a:r>
              <a:rPr lang="en-GB" dirty="0"/>
              <a:t> de matizes (a cor), saturação (quanta cor) e brilho (quão </a:t>
            </a:r>
            <a:r>
              <a:rPr lang="en-GB" dirty="0" err="1"/>
              <a:t>próximo</a:t>
            </a:r>
            <a:r>
              <a:rPr lang="en-GB" dirty="0"/>
              <a:t> do branco ou preto na escala é ) valores.</a:t>
            </a:r>
          </a:p>
          <a:p>
            <a:endParaRPr lang="en-GB" dirty="0"/>
          </a:p>
          <a:p>
            <a:r>
              <a:rPr lang="en-GB" dirty="0"/>
              <a:t>É </a:t>
            </a:r>
            <a:r>
              <a:rPr lang="en-GB" dirty="0" err="1"/>
              <a:t>assim</a:t>
            </a:r>
            <a:r>
              <a:rPr lang="en-GB" dirty="0"/>
              <a:t> que nossos olhos e cérebros interpretam as cores HSB tem tudo a ver com o que nossos olhos </a:t>
            </a:r>
            <a:r>
              <a:rPr lang="en-GB" dirty="0" err="1"/>
              <a:t>veem</a:t>
            </a:r>
            <a:r>
              <a:rPr lang="en-GB" dirty="0"/>
              <a:t>, </a:t>
            </a:r>
            <a:r>
              <a:rPr lang="en-GB" dirty="0" err="1"/>
              <a:t>independentemente</a:t>
            </a:r>
            <a:r>
              <a:rPr lang="en-GB" dirty="0"/>
              <a:t> de ser a luz </a:t>
            </a:r>
            <a:r>
              <a:rPr lang="en-GB" dirty="0" err="1"/>
              <a:t>projetada</a:t>
            </a:r>
            <a:r>
              <a:rPr lang="en-GB" dirty="0"/>
              <a:t> de uma tela ou no papel.</a:t>
            </a:r>
          </a:p>
          <a:p>
            <a:endParaRPr lang="en-GB" dirty="0"/>
          </a:p>
          <a:p>
            <a:r>
              <a:rPr lang="en-GB" dirty="0"/>
              <a:t>Ao misturar o matiz (cor da roda de cores) a saturação (quão vibrante é a cor ou </a:t>
            </a:r>
            <a:r>
              <a:rPr lang="en-GB" dirty="0" err="1"/>
              <a:t>quanto</a:t>
            </a:r>
            <a:r>
              <a:rPr lang="en-GB" dirty="0"/>
              <a:t> cinza é adicionado a ela) e brilho (</a:t>
            </a:r>
            <a:r>
              <a:rPr lang="en-GB" dirty="0" err="1"/>
              <a:t>quanto</a:t>
            </a:r>
            <a:r>
              <a:rPr lang="en-GB" dirty="0"/>
              <a:t> branco ou preto é adicionado). Isso resultaria em uma cor específica.</a:t>
            </a:r>
          </a:p>
          <a:p>
            <a:endParaRPr lang="en-GB" dirty="0"/>
          </a:p>
          <a:p>
            <a:r>
              <a:rPr lang="en-GB" dirty="0"/>
              <a:t>Portanto, para fins de escolha de cores para nossos designs de interface do usuário, </a:t>
            </a:r>
            <a:r>
              <a:rPr lang="en-GB" dirty="0" err="1"/>
              <a:t>usaremos</a:t>
            </a:r>
            <a:r>
              <a:rPr lang="en-GB" dirty="0"/>
              <a:t> o modelo de cores HSB.</a:t>
            </a:r>
          </a:p>
        </p:txBody>
      </p:sp>
    </p:spTree>
    <p:extLst>
      <p:ext uri="{BB962C8B-B14F-4D97-AF65-F5344CB8AC3E}">
        <p14:creationId xmlns:p14="http://schemas.microsoft.com/office/powerpoint/2010/main" val="17468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Paleta de Cores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4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Criar bons esquemas de cores é combinar e equilibrar matiz, matiz, tom, sombra e temperatura. Para fazer isso com sucesso em seus aplicativos de design, você só precisa saber </a:t>
            </a:r>
            <a:r>
              <a:rPr lang="en-GB" dirty="0" err="1"/>
              <a:t>quais</a:t>
            </a:r>
            <a:r>
              <a:rPr lang="en-GB" dirty="0"/>
              <a:t> alavancas puxar.</a:t>
            </a:r>
          </a:p>
          <a:p>
            <a:endParaRPr lang="en-GB" dirty="0"/>
          </a:p>
          <a:p>
            <a:r>
              <a:rPr lang="en-GB" dirty="0"/>
              <a:t>Harmonia de cores e teoria das cores oferecem algumas fórmulas que podemos usar para iniciar nossas paletas de cores, é uma base importante para entender.</a:t>
            </a:r>
          </a:p>
          <a:p>
            <a:endParaRPr lang="en-GB" dirty="0"/>
          </a:p>
          <a:p>
            <a:r>
              <a:rPr lang="en-GB" dirty="0"/>
              <a:t>Mas criar belas paletas de cores não é apenas sobre essas fórmulas, é também sobre sutilezas de equilíbrio de matiz, tonalidade, tom, tonalidade e temperatura.</a:t>
            </a:r>
          </a:p>
          <a:p>
            <a:endParaRPr lang="en-GB" dirty="0"/>
          </a:p>
          <a:p>
            <a:r>
              <a:rPr lang="en-GB" dirty="0"/>
              <a:t>Então, primeiro, uma pequena atualização sobre o que são essas alavancas e o que elas fazem.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29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o termo geral que usamos para descrever cada matiz, tonalidade, tom ou tonalidade que vemos.</a:t>
            </a:r>
          </a:p>
        </p:txBody>
      </p:sp>
    </p:spTree>
    <p:extLst>
      <p:ext uri="{BB962C8B-B14F-4D97-AF65-F5344CB8AC3E}">
        <p14:creationId xmlns:p14="http://schemas.microsoft.com/office/powerpoint/2010/main" val="152247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Hue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10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Refere-se à família de cores dominante da cor específica que estamos analisando. Branco, preto e cinza geralmente não são referidos como matiz ou cor.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92EA019-B182-2AB0-28A5-CB1DDAD9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571750"/>
            <a:ext cx="7772400" cy="9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Matiz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31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Um matiz é qualquer matiz ou mistura de cores puras com apenas branco adicionado. A Matiz clareia a cor, mas não a torna mais brilhante.</a:t>
            </a:r>
          </a:p>
          <a:p>
            <a:endParaRPr lang="en-GB" dirty="0"/>
          </a:p>
          <a:p>
            <a:r>
              <a:rPr lang="en-GB" dirty="0"/>
              <a:t>Portanto, um matiz pode variar de um pouco mais claro que sua cor original, até o branco, com quase nenhuma das cores misturadas.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DC473-9C26-315A-8D50-FF211622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932145"/>
            <a:ext cx="7772400" cy="9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5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qualquer matiz ou mistura de cores puras com apenas cinza adicionado. Para ser preciso, esta definição considera </a:t>
            </a:r>
            <a:r>
              <a:rPr lang="en-GB" i="1" dirty="0"/>
              <a:t>Cinza</a:t>
            </a:r>
            <a:r>
              <a:rPr lang="en-GB" dirty="0"/>
              <a:t> como verdadeiramente neutro. Em outras palavras, não há pigmentos adicionais no cinza além do branco mais o preto. Uma mistura neutra de cinza, não importa quão claro ou escuro, irá atenuar a intensidade de qualquer cor.</a:t>
            </a:r>
          </a:p>
          <a:p>
            <a:endParaRPr lang="en-GB" dirty="0"/>
          </a:p>
          <a:p>
            <a:r>
              <a:rPr lang="en-GB" dirty="0"/>
              <a:t>As cores tonificadas são geralmente consideradas mais agradáveis aos olhos. Eles são complexos, sutis e sofisticados. Isso porque cores puras brilhantes são mais frequentemente associadas a crianças.</a:t>
            </a:r>
          </a:p>
        </p:txBody>
      </p:sp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0E064D5-C146-A4D4-C03B-26CE08FF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70249"/>
            <a:ext cx="7772400" cy="10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Tonalidades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35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Tonalidade é qualquer matiz puro ou mistura de cores puras com apenas preto adicionado. Em outras palavras, não contém absolutamente nenhum branco ou cinza. Um tom escurece a cor. </a:t>
            </a:r>
          </a:p>
          <a:p>
            <a:endParaRPr lang="en-GB" dirty="0"/>
          </a:p>
          <a:p>
            <a:r>
              <a:rPr lang="en-GB" dirty="0"/>
              <a:t>Permanece o mesmo que o Matiz, mas com apenas uma versão mais escura.</a:t>
            </a:r>
          </a:p>
          <a:p>
            <a:endParaRPr lang="en-GB" dirty="0"/>
          </a:p>
          <a:p>
            <a:r>
              <a:rPr lang="en-GB" dirty="0"/>
              <a:t>Como foi observado acima, mesmo uma pequena quantidade de Branco ou Cinza adicionado a uma cor, a transforma em um Tom.</a:t>
            </a:r>
          </a:p>
          <a:p>
            <a:endParaRPr lang="en-GB" dirty="0"/>
          </a:p>
          <a:p>
            <a:r>
              <a:rPr lang="en-GB" dirty="0"/>
              <a:t>Portanto, um tom pode variar de um pouco mais escuro do que sua cor original, até quase preto com quase nenhuma das cores misturadas.</a:t>
            </a:r>
          </a:p>
          <a:p>
            <a:endParaRPr lang="en-GB" dirty="0"/>
          </a:p>
          <a:p>
            <a:r>
              <a:rPr lang="en-GB" dirty="0"/>
              <a:t>Feito adicionando um toque de preto à sua cor.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64850-4964-AF55-C228-F3CD6E25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035379"/>
            <a:ext cx="7772400" cy="9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2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Temperada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94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mais sobre como percebemos o tom que estamos vendo. e tendemos a dividi-los em quentes ou frios.</a:t>
            </a:r>
          </a:p>
          <a:p>
            <a:endParaRPr lang="en-GB" dirty="0"/>
          </a:p>
          <a:p>
            <a:r>
              <a:rPr lang="en-GB" b="1" dirty="0"/>
              <a:t>Cores quentes </a:t>
            </a:r>
            <a:r>
              <a:rPr lang="en-GB" dirty="0"/>
              <a:t>- são as cores que geralmente </a:t>
            </a:r>
            <a:r>
              <a:rPr lang="en-GB" dirty="0" err="1"/>
              <a:t>vêm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os tons de </a:t>
            </a:r>
            <a:r>
              <a:rPr lang="en-GB" dirty="0" err="1"/>
              <a:t>vermelho</a:t>
            </a:r>
            <a:r>
              <a:rPr lang="en-GB" dirty="0"/>
              <a:t> ou </a:t>
            </a:r>
            <a:r>
              <a:rPr lang="en-GB" dirty="0" err="1"/>
              <a:t>amarelo</a:t>
            </a:r>
            <a:r>
              <a:rPr lang="en-GB" dirty="0"/>
              <a:t> em uma tonalidade. Estes </a:t>
            </a:r>
            <a:r>
              <a:rPr lang="en-GB" dirty="0" err="1"/>
              <a:t>tendem</a:t>
            </a:r>
            <a:r>
              <a:rPr lang="en-GB" dirty="0"/>
              <a:t> a </a:t>
            </a:r>
            <a:r>
              <a:rPr lang="en-GB" dirty="0" err="1"/>
              <a:t>evocar</a:t>
            </a:r>
            <a:r>
              <a:rPr lang="en-GB" dirty="0"/>
              <a:t> os </a:t>
            </a:r>
            <a:r>
              <a:rPr lang="en-GB" dirty="0" err="1"/>
              <a:t>sentimentos</a:t>
            </a:r>
            <a:r>
              <a:rPr lang="en-GB" dirty="0"/>
              <a:t> de </a:t>
            </a:r>
            <a:r>
              <a:rPr lang="en-GB" dirty="0" err="1"/>
              <a:t>paixão</a:t>
            </a:r>
            <a:r>
              <a:rPr lang="en-GB" dirty="0"/>
              <a:t>, </a:t>
            </a:r>
            <a:r>
              <a:rPr lang="en-GB" dirty="0" err="1"/>
              <a:t>aconchego</a:t>
            </a:r>
            <a:r>
              <a:rPr lang="en-GB" dirty="0"/>
              <a:t>, energia e </a:t>
            </a:r>
            <a:r>
              <a:rPr lang="en-GB" dirty="0" err="1"/>
              <a:t>movimento</a:t>
            </a:r>
            <a:r>
              <a:rPr lang="en-GB" dirty="0"/>
              <a:t>. Eles nos </a:t>
            </a:r>
            <a:r>
              <a:rPr lang="en-GB" dirty="0" err="1"/>
              <a:t>lembram</a:t>
            </a:r>
            <a:r>
              <a:rPr lang="en-GB" dirty="0"/>
              <a:t> da luz do sol e do calor.</a:t>
            </a:r>
          </a:p>
          <a:p>
            <a:endParaRPr lang="en-GB" dirty="0"/>
          </a:p>
          <a:p>
            <a:r>
              <a:rPr lang="en-GB" b="1" dirty="0"/>
              <a:t>Cores </a:t>
            </a:r>
            <a:r>
              <a:rPr lang="en-GB" b="1" dirty="0" err="1"/>
              <a:t>frias</a:t>
            </a:r>
            <a:r>
              <a:rPr lang="en-GB" b="1" dirty="0"/>
              <a:t> </a:t>
            </a:r>
            <a:r>
              <a:rPr lang="en-GB" dirty="0"/>
              <a:t>- são as cores que aumentam os azuis e os verdes. Estes </a:t>
            </a:r>
            <a:r>
              <a:rPr lang="en-GB" dirty="0" err="1"/>
              <a:t>tendem</a:t>
            </a:r>
            <a:r>
              <a:rPr lang="en-GB" dirty="0"/>
              <a:t> a </a:t>
            </a:r>
            <a:r>
              <a:rPr lang="en-GB" dirty="0" err="1"/>
              <a:t>evocar</a:t>
            </a:r>
            <a:r>
              <a:rPr lang="en-GB" dirty="0"/>
              <a:t> </a:t>
            </a:r>
            <a:r>
              <a:rPr lang="en-GB" dirty="0" err="1"/>
              <a:t>frescor</a:t>
            </a:r>
            <a:r>
              <a:rPr lang="en-GB" dirty="0"/>
              <a:t>, </a:t>
            </a:r>
            <a:r>
              <a:rPr lang="en-GB" dirty="0" err="1"/>
              <a:t>inverno</a:t>
            </a:r>
            <a:r>
              <a:rPr lang="en-GB" dirty="0"/>
              <a:t>, quietude, </a:t>
            </a:r>
            <a:r>
              <a:rPr lang="en-GB" dirty="0" err="1"/>
              <a:t>calmante</a:t>
            </a:r>
            <a:r>
              <a:rPr lang="en-GB" dirty="0"/>
              <a:t>. Eles nos </a:t>
            </a:r>
            <a:r>
              <a:rPr lang="en-GB" dirty="0" err="1"/>
              <a:t>lembram</a:t>
            </a:r>
            <a:r>
              <a:rPr lang="en-GB" dirty="0"/>
              <a:t> de </a:t>
            </a:r>
            <a:r>
              <a:rPr lang="en-GB" dirty="0" err="1"/>
              <a:t>gelo</a:t>
            </a:r>
            <a:r>
              <a:rPr lang="en-GB" dirty="0"/>
              <a:t>, neve e </a:t>
            </a:r>
            <a:r>
              <a:rPr lang="en-GB" dirty="0" err="1"/>
              <a:t>água</a:t>
            </a:r>
            <a:r>
              <a:rPr lang="en-GB" dirty="0"/>
              <a:t>.</a:t>
            </a:r>
          </a:p>
        </p:txBody>
      </p:sp>
      <p:pic>
        <p:nvPicPr>
          <p:cNvPr id="4" name="Picture 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93C99C8-16DB-006A-4FC8-954E5867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9" y="3456236"/>
            <a:ext cx="7772400" cy="1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/>
        </p:nvSpPr>
        <p:spPr>
          <a:xfrm>
            <a:off x="810021" y="2019900"/>
            <a:ext cx="752395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cores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espaço de cores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53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E4B3E-80C9-4BCD-9B0F-2057C2D2A0FD}"/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1133</Words>
  <Application>Microsoft Macintosh PowerPoint</Application>
  <PresentationFormat>On-screen Show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101</cp:revision>
  <dcterms:modified xsi:type="dcterms:W3CDTF">2022-09-24T19:25:22Z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