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87" r:id="rId7"/>
    <p:sldId id="288" r:id="rId8"/>
    <p:sldId id="279" r:id="rId9"/>
    <p:sldId id="290" r:id="rId10"/>
    <p:sldId id="291" r:id="rId11"/>
    <p:sldId id="292" r:id="rId12"/>
    <p:sldId id="293" r:id="rId13"/>
    <p:sldId id="294" r:id="rId14"/>
    <p:sldId id="273" r:id="rId15"/>
    <p:sldId id="280" r:id="rId16"/>
    <p:sldId id="281" r:id="rId17"/>
    <p:sldId id="286" r:id="rId18"/>
    <p:sldId id="282" r:id="rId19"/>
    <p:sldId id="283" r:id="rId20"/>
    <p:sldId id="261" r:id="rId21"/>
    <p:sldId id="263" r:id="rId22"/>
    <p:sldId id="269" r:id="rId23"/>
    <p:sldId id="271" r:id="rId24"/>
    <p:sldId id="296" r:id="rId25"/>
    <p:sldId id="284" r:id="rId2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85214" autoAdjust="0"/>
  </p:normalViewPr>
  <p:slideViewPr>
    <p:cSldViewPr>
      <p:cViewPr varScale="1">
        <p:scale>
          <a:sx n="94" d="100"/>
          <a:sy n="94" d="100"/>
        </p:scale>
        <p:origin x="1116" y="90"/>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02/10/2024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02/10/2024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La librería nos indica con el mensaje que el formulario no cumple que el botón este deshabilitado cuando el input este vacío. Esto genera que el usuario pueda enviar un campo vacío.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17</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18</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Vemos que la prueba “</a:t>
            </a:r>
            <a:r>
              <a:rPr lang="es-ES" sz="1600" dirty="0" err="1"/>
              <a:t>Button</a:t>
            </a:r>
            <a:r>
              <a:rPr lang="es-ES" sz="1600" dirty="0"/>
              <a:t> </a:t>
            </a:r>
            <a:r>
              <a:rPr lang="es-ES" sz="1600" dirty="0" err="1"/>
              <a:t>is</a:t>
            </a:r>
            <a:r>
              <a:rPr lang="es-ES" sz="1600" dirty="0"/>
              <a:t> </a:t>
            </a:r>
            <a:r>
              <a:rPr lang="es-ES" sz="1600" dirty="0" err="1"/>
              <a:t>disabled</a:t>
            </a:r>
            <a:r>
              <a:rPr lang="es-ES" sz="1600" dirty="0"/>
              <a:t> </a:t>
            </a:r>
            <a:r>
              <a:rPr lang="es-ES" sz="1600" dirty="0" err="1"/>
              <a:t>when</a:t>
            </a:r>
            <a:r>
              <a:rPr lang="es-ES" sz="1600" dirty="0"/>
              <a:t> input </a:t>
            </a:r>
            <a:r>
              <a:rPr lang="es-ES" sz="1600" dirty="0" err="1"/>
              <a:t>is</a:t>
            </a:r>
            <a:r>
              <a:rPr lang="es-ES" sz="1600" dirty="0"/>
              <a:t> </a:t>
            </a:r>
            <a:r>
              <a:rPr lang="es-ES" sz="1600" dirty="0" err="1"/>
              <a:t>empty</a:t>
            </a:r>
            <a:r>
              <a:rPr lang="es-ES" sz="1600" dirty="0"/>
              <a:t>” pasó correctamente y ya no devuelve un error, por lo tanto, el test suite y sus 10 pruebas pasan el test. </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19</a:t>
            </a:fld>
            <a:endParaRPr lang="es-ES" noProof="0" dirty="0"/>
          </a:p>
        </p:txBody>
      </p:sp>
    </p:spTree>
    <p:extLst>
      <p:ext uri="{BB962C8B-B14F-4D97-AF65-F5344CB8AC3E}">
        <p14:creationId xmlns:p14="http://schemas.microsoft.com/office/powerpoint/2010/main" val="663388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20</a:t>
            </a:fld>
            <a:endParaRPr lang="es-ES" noProof="0" dirty="0"/>
          </a:p>
        </p:txBody>
      </p:sp>
    </p:spTree>
    <p:extLst>
      <p:ext uri="{BB962C8B-B14F-4D97-AF65-F5344CB8AC3E}">
        <p14:creationId xmlns:p14="http://schemas.microsoft.com/office/powerpoint/2010/main" val="151088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err="1">
                <a:effectLst/>
                <a:latin typeface="Arial" panose="020B0604020202020204" pitchFamily="34" charset="0"/>
                <a:ea typeface="Calibri" panose="020F0502020204030204" pitchFamily="34" charset="0"/>
                <a:cs typeface="Times New Roman" panose="02020603050405020304" pitchFamily="18" charset="0"/>
              </a:rPr>
              <a:t>Testing</a:t>
            </a:r>
            <a:r>
              <a:rPr lang="es-AR" sz="1800" dirty="0">
                <a:effectLst/>
                <a:latin typeface="Arial" panose="020B0604020202020204" pitchFamily="34" charset="0"/>
                <a:ea typeface="Calibri" panose="020F0502020204030204" pitchFamily="34" charset="0"/>
                <a:cs typeface="Times New Roman" panose="02020603050405020304" pitchFamily="18" charset="0"/>
              </a:rPr>
              <a:t> Library es una herramienta poderosa y flexible para garantizar que los componentes funcionen correctamente desde la perspectiva del usuario final, lo que resulta en una experiencia de usuario de alta calidad y accesible.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A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a:effectLst/>
                <a:latin typeface="Arial" panose="020B0604020202020204" pitchFamily="34" charset="0"/>
                <a:ea typeface="Calibri" panose="020F0502020204030204" pitchFamily="34" charset="0"/>
                <a:cs typeface="Times New Roman" panose="02020603050405020304" pitchFamily="18" charset="0"/>
              </a:rPr>
              <a:t>Cada una de estas tecnologías cumple un rol importante en el ecosistema de pruebas, no se puede decir que una tecnología es mejor que las demás sino que cada una tiene un enfoque y propósito específico, complementándose entre sí, y la elección entre ellas depende del tipo de pruebas y del entorno de desarrollo de cada proyecto.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22</a:t>
            </a:fld>
            <a:endParaRPr lang="es-ES" noProof="0" dirty="0"/>
          </a:p>
        </p:txBody>
      </p:sp>
    </p:spTree>
    <p:extLst>
      <p:ext uri="{BB962C8B-B14F-4D97-AF65-F5344CB8AC3E}">
        <p14:creationId xmlns:p14="http://schemas.microsoft.com/office/powerpoint/2010/main" val="368321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MX" dirty="0" err="1"/>
              <a:t>Testing</a:t>
            </a:r>
            <a:r>
              <a:rPr lang="es-MX" dirty="0"/>
              <a:t> Library es una herramienta para probar aplicaciones web, enfocándose en cómo los usuarios interactúan con la interfaz. Promueve buenas prácticas al utilizar consultas que simulan la experiencia del usuario. Compatible con </a:t>
            </a:r>
            <a:r>
              <a:rPr lang="es-MX" dirty="0" err="1"/>
              <a:t>frameworks</a:t>
            </a:r>
            <a:r>
              <a:rPr lang="es-MX" dirty="0"/>
              <a:t> como </a:t>
            </a:r>
            <a:r>
              <a:rPr lang="es-MX" dirty="0" err="1"/>
              <a:t>React</a:t>
            </a:r>
            <a:r>
              <a:rPr lang="es-MX" dirty="0"/>
              <a:t> y </a:t>
            </a:r>
            <a:r>
              <a:rPr lang="es-MX" dirty="0" err="1"/>
              <a:t>Vue</a:t>
            </a:r>
            <a:r>
              <a:rPr lang="es-MX" dirty="0"/>
              <a:t>, se integra bien con </a:t>
            </a:r>
            <a:r>
              <a:rPr lang="es-MX" dirty="0" err="1"/>
              <a:t>Jest</a:t>
            </a:r>
            <a:r>
              <a:rPr lang="es-MX" dirty="0"/>
              <a:t> y otras herramientas de pruebas, garantizando así una mejor calidad en tus aplicaciones.</a:t>
            </a:r>
            <a:endParaRPr lang="es-ES" dirty="0"/>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Ventajas </a:t>
            </a:r>
          </a:p>
          <a:p>
            <a:r>
              <a:rPr lang="es-ES" dirty="0"/>
              <a:t>Es decir, como los usuarios interactúan con la aplicación</a:t>
            </a:r>
          </a:p>
          <a:p>
            <a:r>
              <a:rPr lang="es-ES" dirty="0"/>
              <a:t>Framework Principal: </a:t>
            </a:r>
            <a:r>
              <a:rPr lang="es-ES" dirty="0" err="1"/>
              <a:t>React</a:t>
            </a:r>
            <a:r>
              <a:rPr lang="es-ES" dirty="0"/>
              <a:t> ,  también se utiliza en otros como Angular o </a:t>
            </a:r>
            <a:r>
              <a:rPr lang="es-ES" dirty="0" err="1"/>
              <a:t>Vue</a:t>
            </a:r>
            <a:r>
              <a:rPr lang="es-ES" dirty="0"/>
              <a:t>.</a:t>
            </a:r>
          </a:p>
          <a:p>
            <a:r>
              <a:rPr lang="es-ES" dirty="0"/>
              <a:t>Ya que prioriza el uso de selectores que reflejan cómo los usuarios interactúan realmente con la aplicación.</a:t>
            </a:r>
          </a:p>
          <a:p>
            <a:r>
              <a:rPr lang="es-ES" dirty="0"/>
              <a:t>Utiliza funciones claras como render, fireEvent, y </a:t>
            </a:r>
            <a:r>
              <a:rPr lang="es-ES" dirty="0" err="1"/>
              <a:t>screen</a:t>
            </a:r>
            <a:endParaRPr lang="es-ES" dirty="0"/>
          </a:p>
          <a:p>
            <a:endParaRPr lang="es-ES" dirty="0"/>
          </a:p>
          <a:p>
            <a:r>
              <a:rPr lang="es-ES" dirty="0"/>
              <a:t>Desventajas</a:t>
            </a:r>
          </a:p>
          <a:p>
            <a:r>
              <a:rPr lang="es-ES" dirty="0"/>
              <a:t>Evita pruebas que dependan de la implementación interna es decir, de detalles específicos del DOM</a:t>
            </a:r>
          </a:p>
          <a:p>
            <a:r>
              <a:rPr lang="es-ES" dirty="0"/>
              <a:t>No esta desarrollado para la simulación de eventos más complejos (como interacciones de arrastrar y soltar)</a:t>
            </a:r>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Ya que están enfocadas en simular la interacción del usuario en comparación con otras librerías que prueban directamente la lógica o el DOM.</a:t>
            </a:r>
          </a:p>
          <a:p>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3</a:t>
            </a:fld>
            <a:endParaRPr lang="es-ES" noProof="0" dirty="0"/>
          </a:p>
        </p:txBody>
      </p:sp>
    </p:spTree>
    <p:extLst>
      <p:ext uri="{BB962C8B-B14F-4D97-AF65-F5344CB8AC3E}">
        <p14:creationId xmlns:p14="http://schemas.microsoft.com/office/powerpoint/2010/main" val="221607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Ventajas </a:t>
            </a:r>
          </a:p>
          <a:p>
            <a:r>
              <a:rPr lang="es-ES" dirty="0"/>
              <a:t>Es decir, como los usuarios interactúan con la aplicación</a:t>
            </a:r>
          </a:p>
          <a:p>
            <a:r>
              <a:rPr lang="es-ES" dirty="0"/>
              <a:t>Framework Principal: </a:t>
            </a:r>
            <a:r>
              <a:rPr lang="es-ES" dirty="0" err="1"/>
              <a:t>React</a:t>
            </a:r>
            <a:r>
              <a:rPr lang="es-ES" dirty="0"/>
              <a:t> ,  también se utiliza en otros como Angular o </a:t>
            </a:r>
            <a:r>
              <a:rPr lang="es-ES" dirty="0" err="1"/>
              <a:t>Vue</a:t>
            </a:r>
            <a:r>
              <a:rPr lang="es-ES" dirty="0"/>
              <a:t>.</a:t>
            </a:r>
          </a:p>
          <a:p>
            <a:r>
              <a:rPr lang="es-ES" dirty="0"/>
              <a:t>Ya que prioriza el uso de selectores que reflejan cómo los usuarios interactúan realmente con la aplicación.</a:t>
            </a:r>
          </a:p>
          <a:p>
            <a:r>
              <a:rPr lang="es-ES" dirty="0"/>
              <a:t>Utiliza funciones claras como render, fireEvent, y </a:t>
            </a:r>
            <a:r>
              <a:rPr lang="es-ES" dirty="0" err="1"/>
              <a:t>screen</a:t>
            </a:r>
            <a:endParaRPr lang="es-ES" dirty="0"/>
          </a:p>
          <a:p>
            <a:endParaRPr lang="es-ES" dirty="0"/>
          </a:p>
          <a:p>
            <a:r>
              <a:rPr lang="es-ES" dirty="0"/>
              <a:t>Desventajas</a:t>
            </a:r>
          </a:p>
          <a:p>
            <a:r>
              <a:rPr lang="es-ES" dirty="0"/>
              <a:t>Evita pruebas que dependan de la implementación interna es decir, de detalles específicos del DOM</a:t>
            </a:r>
          </a:p>
          <a:p>
            <a:r>
              <a:rPr lang="es-ES" dirty="0"/>
              <a:t>No esta desarrollado para la simulación de eventos más complejos (como interacciones de arrastrar y soltar)</a:t>
            </a:r>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Ya que están enfocadas en simular la interacción del usuario en comparación con otras librerías que prueban directamente la lógica o el DOM.</a:t>
            </a:r>
          </a:p>
          <a:p>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216471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Recordar </a:t>
            </a:r>
            <a:r>
              <a:rPr lang="es-ES" dirty="0" err="1"/>
              <a:t>Testing</a:t>
            </a:r>
            <a:r>
              <a:rPr lang="es-ES" dirty="0"/>
              <a:t> Library.</a:t>
            </a:r>
          </a:p>
          <a:p>
            <a:r>
              <a:rPr lang="es-ES" dirty="0"/>
              <a:t>Comparar con:</a:t>
            </a:r>
          </a:p>
          <a:p>
            <a:pPr marL="285750" indent="-285750">
              <a:buFont typeface="Arial" panose="020B0604020202020204" pitchFamily="34" charset="0"/>
              <a:buChar char="•"/>
            </a:pPr>
            <a:r>
              <a:rPr lang="es-ES" dirty="0" err="1"/>
              <a:t>Jest</a:t>
            </a:r>
            <a:endParaRPr lang="es-ES" dirty="0"/>
          </a:p>
          <a:p>
            <a:pPr marL="285750" indent="-285750">
              <a:buFont typeface="Arial" panose="020B0604020202020204" pitchFamily="34" charset="0"/>
              <a:buChar char="•"/>
            </a:pPr>
            <a:r>
              <a:rPr lang="es-ES" dirty="0" err="1"/>
              <a:t>Vitest</a:t>
            </a:r>
            <a:endParaRPr lang="es-ES" dirty="0"/>
          </a:p>
          <a:p>
            <a:pPr marL="285750" indent="-285750">
              <a:buFont typeface="Arial" panose="020B0604020202020204" pitchFamily="34" charset="0"/>
              <a:buChar char="•"/>
            </a:pPr>
            <a:r>
              <a:rPr lang="es-ES" dirty="0"/>
              <a:t>Mocha</a:t>
            </a:r>
          </a:p>
          <a:p>
            <a:pPr marL="285750" indent="-285750">
              <a:buFont typeface="Arial" panose="020B0604020202020204" pitchFamily="34" charset="0"/>
              <a:buChar char="•"/>
            </a:pPr>
            <a:r>
              <a:rPr lang="es-ES" dirty="0" err="1"/>
              <a:t>Mock</a:t>
            </a:r>
            <a:r>
              <a:rPr lang="es-ES" dirty="0"/>
              <a:t> </a:t>
            </a:r>
            <a:r>
              <a:rPr lang="es-ES" dirty="0" err="1"/>
              <a:t>Service</a:t>
            </a:r>
            <a:r>
              <a:rPr lang="es-ES" dirty="0"/>
              <a:t> </a:t>
            </a:r>
            <a:r>
              <a:rPr lang="es-ES" dirty="0" err="1"/>
              <a:t>Worker</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97067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149819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333420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327255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148066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02/10/2024</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02/10/2024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02/10/2024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02/10/2024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02/10/2024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02/10/2024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02/10/2024</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02/10/2024</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02/10/2024</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02/10/2024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02/10/2024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02/10/2024</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dirty="0"/>
              <a:t>Testing Library</a:t>
            </a:r>
          </a:p>
        </p:txBody>
      </p:sp>
      <p:sp>
        <p:nvSpPr>
          <p:cNvPr id="5" name="Subtítulo 4"/>
          <p:cNvSpPr>
            <a:spLocks noGrp="1"/>
          </p:cNvSpPr>
          <p:nvPr>
            <p:ph type="subTitle" idx="1"/>
          </p:nvPr>
        </p:nvSpPr>
        <p:spPr/>
        <p:txBody>
          <a:bodyPr rtlCol="0"/>
          <a:lstStyle/>
          <a:p>
            <a:pPr rtl="0"/>
            <a:r>
              <a:rPr lang="es-ES" dirty="0"/>
              <a:t>Test Suites/Frameworks</a:t>
            </a:r>
          </a:p>
        </p:txBody>
      </p:sp>
      <p:sp>
        <p:nvSpPr>
          <p:cNvPr id="3" name="CuadroTexto 2">
            <a:extLst>
              <a:ext uri="{FF2B5EF4-FFF2-40B4-BE49-F238E27FC236}">
                <a16:creationId xmlns:a16="http://schemas.microsoft.com/office/drawing/2014/main" id="{902F5879-7A1B-FC6B-2418-D73914F2098A}"/>
              </a:ext>
            </a:extLst>
          </p:cNvPr>
          <p:cNvSpPr txBox="1"/>
          <p:nvPr/>
        </p:nvSpPr>
        <p:spPr>
          <a:xfrm>
            <a:off x="0" y="5661248"/>
            <a:ext cx="6120680" cy="338554"/>
          </a:xfrm>
          <a:prstGeom prst="rect">
            <a:avLst/>
          </a:prstGeom>
          <a:noFill/>
        </p:spPr>
        <p:txBody>
          <a:bodyPr wrap="square" rtlCol="0">
            <a:spAutoFit/>
          </a:bodyPr>
          <a:lstStyle/>
          <a:p>
            <a:r>
              <a:rPr lang="es-AR" sz="1600" dirty="0"/>
              <a:t>MONDINO – GIAMPIETRO - DEQUELLI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0364" y="188640"/>
            <a:ext cx="8532948" cy="936104"/>
          </a:xfrm>
        </p:spPr>
        <p:txBody>
          <a:bodyPr anchor="b">
            <a:noAutofit/>
          </a:bodyPr>
          <a:lstStyle/>
          <a:p>
            <a:pPr algn="ctr"/>
            <a:r>
              <a:rPr lang="es-ES" sz="5400" dirty="0"/>
              <a:t>CASOS DE USO</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Verificación de la renderización de componentes.</a:t>
            </a:r>
          </a:p>
          <a:p>
            <a:pPr algn="l" fontAlgn="base">
              <a:buFont typeface="Arial" panose="020B0604020202020204" pitchFamily="34" charset="0"/>
              <a:buChar char="•"/>
            </a:pPr>
            <a:r>
              <a:rPr lang="es-ES" b="0" i="0" dirty="0">
                <a:effectLst/>
                <a:latin typeface="inherit"/>
              </a:rPr>
              <a:t>Simulación de interacciones del usuario.</a:t>
            </a:r>
          </a:p>
          <a:p>
            <a:pPr algn="l" fontAlgn="base">
              <a:buFont typeface="Arial" panose="020B0604020202020204" pitchFamily="34" charset="0"/>
              <a:buChar char="•"/>
            </a:pPr>
            <a:r>
              <a:rPr lang="es-ES" b="0" i="0" dirty="0">
                <a:effectLst/>
                <a:latin typeface="inherit"/>
              </a:rPr>
              <a:t>Verificación de formularios.</a:t>
            </a:r>
          </a:p>
          <a:p>
            <a:pPr algn="l" fontAlgn="base">
              <a:buFont typeface="Arial" panose="020B0604020202020204" pitchFamily="34" charset="0"/>
              <a:buChar char="•"/>
            </a:pPr>
            <a:r>
              <a:rPr lang="es-ES" b="0" i="0" dirty="0">
                <a:effectLst/>
                <a:latin typeface="inherit"/>
              </a:rPr>
              <a:t>Pruebas con integración de herramientas como </a:t>
            </a:r>
            <a:r>
              <a:rPr lang="es-ES" b="0" i="0" dirty="0" err="1">
                <a:effectLst/>
                <a:latin typeface="inherit"/>
              </a:rPr>
              <a:t>Jest</a:t>
            </a:r>
            <a:r>
              <a:rPr lang="es-ES" b="0" i="0" dirty="0">
                <a:effectLst/>
                <a:latin typeface="inherit"/>
              </a:rPr>
              <a:t>.</a:t>
            </a:r>
          </a:p>
        </p:txBody>
      </p:sp>
    </p:spTree>
    <p:extLst>
      <p:ext uri="{BB962C8B-B14F-4D97-AF65-F5344CB8AC3E}">
        <p14:creationId xmlns:p14="http://schemas.microsoft.com/office/powerpoint/2010/main" val="33023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1827938" y="2708920"/>
            <a:ext cx="8532948" cy="1673938"/>
          </a:xfrm>
        </p:spPr>
        <p:txBody>
          <a:bodyPr anchor="b">
            <a:noAutofit/>
          </a:bodyPr>
          <a:lstStyle/>
          <a:p>
            <a:pPr algn="ctr"/>
            <a:r>
              <a:rPr lang="es-ES" sz="5400" dirty="0"/>
              <a:t>Pasos que realiza </a:t>
            </a:r>
            <a:r>
              <a:rPr lang="es-ES" sz="5400" dirty="0" err="1"/>
              <a:t>Testing</a:t>
            </a:r>
            <a:r>
              <a:rPr lang="es-ES" sz="5400" dirty="0"/>
              <a:t> Library </a:t>
            </a:r>
            <a:endParaRPr lang="es-AR" sz="5400" dirty="0"/>
          </a:p>
        </p:txBody>
      </p:sp>
    </p:spTree>
    <p:extLst>
      <p:ext uri="{BB962C8B-B14F-4D97-AF65-F5344CB8AC3E}">
        <p14:creationId xmlns:p14="http://schemas.microsoft.com/office/powerpoint/2010/main" val="199265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188640"/>
            <a:ext cx="6048672" cy="720080"/>
          </a:xfrm>
        </p:spPr>
        <p:txBody>
          <a:bodyPr>
            <a:normAutofit/>
          </a:bodyPr>
          <a:lstStyle/>
          <a:p>
            <a:pPr marL="0" indent="0">
              <a:buNone/>
            </a:pPr>
            <a:r>
              <a:rPr lang="es-AR" sz="3600" b="1" dirty="0">
                <a:effectLst>
                  <a:outerShdw blurRad="38100" dist="38100" dir="2700000" algn="tl">
                    <a:srgbClr val="000000">
                      <a:alpha val="43137"/>
                    </a:srgbClr>
                  </a:outerShdw>
                </a:effectLst>
              </a:rPr>
              <a:t>Renderizado del componente </a:t>
            </a:r>
          </a:p>
        </p:txBody>
      </p:sp>
      <p:sp>
        <p:nvSpPr>
          <p:cNvPr id="6" name="Marcador de contenido 2">
            <a:extLst>
              <a:ext uri="{FF2B5EF4-FFF2-40B4-BE49-F238E27FC236}">
                <a16:creationId xmlns:a16="http://schemas.microsoft.com/office/drawing/2014/main" id="{2E907299-9B23-94CF-E853-72AF18F41C9C}"/>
              </a:ext>
            </a:extLst>
          </p:cNvPr>
          <p:cNvSpPr txBox="1">
            <a:spLocks/>
          </p:cNvSpPr>
          <p:nvPr/>
        </p:nvSpPr>
        <p:spPr>
          <a:xfrm>
            <a:off x="621804" y="957400"/>
            <a:ext cx="2160240"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77886" lvl="1" indent="0">
              <a:buFont typeface="Arial" pitchFamily="34" charset="0"/>
              <a:buNone/>
            </a:pPr>
            <a:r>
              <a:rPr lang="es-AR" sz="3200" b="1" dirty="0">
                <a:effectLst>
                  <a:outerShdw blurRad="38100" dist="38100" dir="2700000" algn="tl">
                    <a:srgbClr val="000000">
                      <a:alpha val="43137"/>
                    </a:srgbClr>
                  </a:outerShdw>
                </a:effectLst>
              </a:rPr>
              <a:t>render()</a:t>
            </a:r>
            <a:endParaRPr lang="es-ES" sz="3200"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97662E06-6164-396F-3A82-5D90BC54ABAE}"/>
              </a:ext>
            </a:extLst>
          </p:cNvPr>
          <p:cNvPicPr>
            <a:picLocks noChangeAspect="1"/>
          </p:cNvPicPr>
          <p:nvPr/>
        </p:nvPicPr>
        <p:blipFill>
          <a:blip r:embed="rId2"/>
          <a:stretch>
            <a:fillRect/>
          </a:stretch>
        </p:blipFill>
        <p:spPr>
          <a:xfrm>
            <a:off x="982712" y="1940160"/>
            <a:ext cx="10866992" cy="2280928"/>
          </a:xfrm>
          <a:prstGeom prst="rect">
            <a:avLst/>
          </a:prstGeom>
        </p:spPr>
      </p:pic>
      <p:sp>
        <p:nvSpPr>
          <p:cNvPr id="9" name="Rectángulo: esquinas redondeadas 8">
            <a:extLst>
              <a:ext uri="{FF2B5EF4-FFF2-40B4-BE49-F238E27FC236}">
                <a16:creationId xmlns:a16="http://schemas.microsoft.com/office/drawing/2014/main" id="{244B530B-8E5B-0593-7C75-9CD2B2FA5B73}"/>
              </a:ext>
            </a:extLst>
          </p:cNvPr>
          <p:cNvSpPr/>
          <p:nvPr/>
        </p:nvSpPr>
        <p:spPr>
          <a:xfrm>
            <a:off x="2277988" y="2708920"/>
            <a:ext cx="2448272" cy="36004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9059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6" name="Marcador de contenido 2">
            <a:extLst>
              <a:ext uri="{FF2B5EF4-FFF2-40B4-BE49-F238E27FC236}">
                <a16:creationId xmlns:a16="http://schemas.microsoft.com/office/drawing/2014/main" id="{A878B135-1EFE-A193-C5FA-049AA2A13FB0}"/>
              </a:ext>
            </a:extLst>
          </p:cNvPr>
          <p:cNvSpPr txBox="1">
            <a:spLocks/>
          </p:cNvSpPr>
          <p:nvPr/>
        </p:nvSpPr>
        <p:spPr>
          <a:xfrm>
            <a:off x="765821" y="1310744"/>
            <a:ext cx="2664296"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getByText</a:t>
            </a:r>
            <a:r>
              <a:rPr lang="es-AR" sz="3200" b="1" dirty="0">
                <a:effectLst>
                  <a:outerShdw blurRad="38100" dist="38100" dir="2700000" algn="tl">
                    <a:srgbClr val="000000">
                      <a:alpha val="43137"/>
                    </a:srgbClr>
                  </a:outerShdw>
                </a:effectLst>
              </a:rPr>
              <a:t>()</a:t>
            </a:r>
          </a:p>
        </p:txBody>
      </p:sp>
      <p:pic>
        <p:nvPicPr>
          <p:cNvPr id="1026" name="Picture 2">
            <a:extLst>
              <a:ext uri="{FF2B5EF4-FFF2-40B4-BE49-F238E27FC236}">
                <a16:creationId xmlns:a16="http://schemas.microsoft.com/office/drawing/2014/main" id="{D7EAE688-8A36-4EF8-441A-DED3F13A2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52" y="2035016"/>
            <a:ext cx="10123127" cy="221609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esquinas redondeadas 8">
            <a:extLst>
              <a:ext uri="{FF2B5EF4-FFF2-40B4-BE49-F238E27FC236}">
                <a16:creationId xmlns:a16="http://schemas.microsoft.com/office/drawing/2014/main" id="{6881A15E-D2D7-55D7-F23C-3874C7F81E1F}"/>
              </a:ext>
            </a:extLst>
          </p:cNvPr>
          <p:cNvSpPr/>
          <p:nvPr/>
        </p:nvSpPr>
        <p:spPr>
          <a:xfrm>
            <a:off x="5230316" y="2908816"/>
            <a:ext cx="1368152"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27351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7" name="Marcador de contenido 2">
            <a:extLst>
              <a:ext uri="{FF2B5EF4-FFF2-40B4-BE49-F238E27FC236}">
                <a16:creationId xmlns:a16="http://schemas.microsoft.com/office/drawing/2014/main" id="{77B8C518-A661-7D61-7E11-27DA4CCFBF5A}"/>
              </a:ext>
            </a:extLst>
          </p:cNvPr>
          <p:cNvSpPr txBox="1">
            <a:spLocks/>
          </p:cNvSpPr>
          <p:nvPr/>
        </p:nvSpPr>
        <p:spPr>
          <a:xfrm>
            <a:off x="621804" y="908720"/>
            <a:ext cx="2736304" cy="60608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getByRole</a:t>
            </a:r>
            <a:r>
              <a:rPr lang="es-AR" sz="3200" b="1" dirty="0">
                <a:effectLst>
                  <a:outerShdw blurRad="38100" dist="38100" dir="2700000" algn="tl">
                    <a:srgbClr val="000000">
                      <a:alpha val="43137"/>
                    </a:srgbClr>
                  </a:outerShdw>
                </a:effectLst>
              </a:rPr>
              <a:t>()</a:t>
            </a:r>
          </a:p>
        </p:txBody>
      </p:sp>
      <p:pic>
        <p:nvPicPr>
          <p:cNvPr id="2050" name="Picture 2">
            <a:extLst>
              <a:ext uri="{FF2B5EF4-FFF2-40B4-BE49-F238E27FC236}">
                <a16:creationId xmlns:a16="http://schemas.microsoft.com/office/drawing/2014/main" id="{8B3CDA91-8764-724E-016C-8117305D4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2420888"/>
            <a:ext cx="10849205"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77DA40D0-F759-4FF5-B7B1-7ABB40CBCD6F}"/>
              </a:ext>
            </a:extLst>
          </p:cNvPr>
          <p:cNvSpPr/>
          <p:nvPr/>
        </p:nvSpPr>
        <p:spPr>
          <a:xfrm>
            <a:off x="4222204" y="3284984"/>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37550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1053852" y="188640"/>
            <a:ext cx="7272808" cy="1620664"/>
          </a:xfrm>
        </p:spPr>
        <p:txBody>
          <a:bodyPr>
            <a:normAutofit/>
          </a:bodyPr>
          <a:lstStyle/>
          <a:p>
            <a:pPr marL="0" indent="0">
              <a:buNone/>
            </a:pPr>
            <a:r>
              <a:rPr lang="es-AR" sz="3600" b="1" dirty="0">
                <a:effectLst>
                  <a:outerShdw blurRad="38100" dist="38100" dir="2700000" algn="tl">
                    <a:srgbClr val="000000">
                      <a:alpha val="43137"/>
                    </a:srgbClr>
                  </a:outerShdw>
                </a:effectLst>
              </a:rPr>
              <a:t>Simulación de interacciones</a:t>
            </a:r>
            <a:endParaRPr lang="es-AR" sz="2400"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97CBC10E-237E-7A3B-31ED-9230BC3891CC}"/>
              </a:ext>
            </a:extLst>
          </p:cNvPr>
          <p:cNvSpPr txBox="1">
            <a:spLocks/>
          </p:cNvSpPr>
          <p:nvPr/>
        </p:nvSpPr>
        <p:spPr>
          <a:xfrm>
            <a:off x="765820" y="954752"/>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fireEvent</a:t>
            </a:r>
            <a:endParaRPr lang="es-AR" b="1" dirty="0">
              <a:effectLst>
                <a:outerShdw blurRad="38100" dist="38100" dir="2700000" algn="tl">
                  <a:srgbClr val="000000">
                    <a:alpha val="43137"/>
                  </a:srgbClr>
                </a:outerShdw>
              </a:effectLst>
            </a:endParaRPr>
          </a:p>
        </p:txBody>
      </p:sp>
      <p:sp>
        <p:nvSpPr>
          <p:cNvPr id="7" name="Marcador de contenido 2">
            <a:extLst>
              <a:ext uri="{FF2B5EF4-FFF2-40B4-BE49-F238E27FC236}">
                <a16:creationId xmlns:a16="http://schemas.microsoft.com/office/drawing/2014/main" id="{A640FBA1-21C1-4FD2-716F-CA6BC90632C9}"/>
              </a:ext>
            </a:extLst>
          </p:cNvPr>
          <p:cNvSpPr txBox="1">
            <a:spLocks/>
          </p:cNvSpPr>
          <p:nvPr/>
        </p:nvSpPr>
        <p:spPr>
          <a:xfrm>
            <a:off x="549796" y="5949280"/>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userEvent</a:t>
            </a:r>
            <a:endParaRPr lang="es-AR" sz="3200" b="1" dirty="0">
              <a:effectLst>
                <a:outerShdw blurRad="38100" dist="38100" dir="2700000" algn="tl">
                  <a:srgbClr val="000000">
                    <a:alpha val="43137"/>
                  </a:srgbClr>
                </a:outerShdw>
              </a:effectLst>
            </a:endParaRPr>
          </a:p>
        </p:txBody>
      </p:sp>
      <p:pic>
        <p:nvPicPr>
          <p:cNvPr id="4098" name="Picture 2">
            <a:extLst>
              <a:ext uri="{FF2B5EF4-FFF2-40B4-BE49-F238E27FC236}">
                <a16:creationId xmlns:a16="http://schemas.microsoft.com/office/drawing/2014/main" id="{4F8AF967-DC48-4758-34A0-BBF9F0F61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73A64CE0-139A-DA66-BD17-AAD7CCBB3455}"/>
              </a:ext>
            </a:extLst>
          </p:cNvPr>
          <p:cNvSpPr/>
          <p:nvPr/>
        </p:nvSpPr>
        <p:spPr>
          <a:xfrm>
            <a:off x="1413892" y="377148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
        <p:nvSpPr>
          <p:cNvPr id="9" name="Rectángulo: esquinas redondeadas 8">
            <a:extLst>
              <a:ext uri="{FF2B5EF4-FFF2-40B4-BE49-F238E27FC236}">
                <a16:creationId xmlns:a16="http://schemas.microsoft.com/office/drawing/2014/main" id="{8B7A1D21-21FC-9D3D-9653-7C58850CB7E4}"/>
              </a:ext>
            </a:extLst>
          </p:cNvPr>
          <p:cNvSpPr/>
          <p:nvPr/>
        </p:nvSpPr>
        <p:spPr>
          <a:xfrm>
            <a:off x="1413892" y="4137940"/>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950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260648"/>
            <a:ext cx="6094413" cy="1116608"/>
          </a:xfrm>
        </p:spPr>
        <p:txBody>
          <a:bodyPr>
            <a:normAutofit/>
          </a:bodyPr>
          <a:lstStyle/>
          <a:p>
            <a:pPr marL="0" indent="0">
              <a:buNone/>
            </a:pPr>
            <a:r>
              <a:rPr lang="es-AR" sz="3600" b="1" dirty="0">
                <a:effectLst>
                  <a:outerShdw blurRad="38100" dist="38100" dir="2700000" algn="tl">
                    <a:srgbClr val="000000">
                      <a:alpha val="43137"/>
                    </a:srgbClr>
                  </a:outerShdw>
                </a:effectLst>
              </a:rPr>
              <a:t>Aserciones (</a:t>
            </a:r>
            <a:r>
              <a:rPr lang="es-AR" sz="3600" b="1" dirty="0" err="1">
                <a:effectLst>
                  <a:outerShdw blurRad="38100" dist="38100" dir="2700000" algn="tl">
                    <a:srgbClr val="000000">
                      <a:alpha val="43137"/>
                    </a:srgbClr>
                  </a:outerShdw>
                </a:effectLst>
              </a:rPr>
              <a:t>Assertions</a:t>
            </a:r>
            <a:r>
              <a:rPr lang="es-AR" sz="3600" b="1" dirty="0">
                <a:effectLst>
                  <a:outerShdw blurRad="38100" dist="38100" dir="2700000" algn="tl">
                    <a:srgbClr val="000000">
                      <a:alpha val="43137"/>
                    </a:srgbClr>
                  </a:outerShdw>
                </a:effectLst>
              </a:rPr>
              <a:t>)</a:t>
            </a:r>
            <a:endParaRPr lang="es-AR"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E8B104B9-DF8D-B1D8-0226-6FC8CC470E17}"/>
              </a:ext>
            </a:extLst>
          </p:cNvPr>
          <p:cNvSpPr txBox="1">
            <a:spLocks/>
          </p:cNvSpPr>
          <p:nvPr/>
        </p:nvSpPr>
        <p:spPr>
          <a:xfrm>
            <a:off x="765820" y="1052736"/>
            <a:ext cx="6094413" cy="11166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expect</a:t>
            </a:r>
            <a:endParaRPr lang="es-AR" sz="3200" b="1" dirty="0">
              <a:effectLst>
                <a:outerShdw blurRad="38100" dist="38100" dir="2700000" algn="tl">
                  <a:srgbClr val="000000">
                    <a:alpha val="43137"/>
                  </a:srgbClr>
                </a:outerShdw>
              </a:effectLst>
            </a:endParaRPr>
          </a:p>
        </p:txBody>
      </p:sp>
      <p:pic>
        <p:nvPicPr>
          <p:cNvPr id="7" name="Picture 2">
            <a:extLst>
              <a:ext uri="{FF2B5EF4-FFF2-40B4-BE49-F238E27FC236}">
                <a16:creationId xmlns:a16="http://schemas.microsoft.com/office/drawing/2014/main" id="{D154A415-40E5-C02F-2591-CE238AEEF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506CF246-B382-D3EC-A0A3-50253F614D18}"/>
              </a:ext>
            </a:extLst>
          </p:cNvPr>
          <p:cNvSpPr/>
          <p:nvPr/>
        </p:nvSpPr>
        <p:spPr>
          <a:xfrm>
            <a:off x="1413892" y="4960848"/>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9934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Error al momento de realizar la prueba</a:t>
            </a:r>
          </a:p>
        </p:txBody>
      </p:sp>
      <p:pic>
        <p:nvPicPr>
          <p:cNvPr id="2" name="Marcador de contenido 1">
            <a:extLst>
              <a:ext uri="{FF2B5EF4-FFF2-40B4-BE49-F238E27FC236}">
                <a16:creationId xmlns:a16="http://schemas.microsoft.com/office/drawing/2014/main" id="{F41A4891-2532-47DA-9CE9-3783C3A07863}"/>
              </a:ext>
            </a:extLst>
          </p:cNvPr>
          <p:cNvPicPr>
            <a:picLocks noGrp="1" noChangeAspect="1"/>
          </p:cNvPicPr>
          <p:nvPr>
            <p:ph sz="half" idx="2"/>
          </p:nvPr>
        </p:nvPicPr>
        <p:blipFill>
          <a:blip r:embed="rId3"/>
          <a:stretch>
            <a:fillRect/>
          </a:stretch>
        </p:blipFill>
        <p:spPr>
          <a:xfrm>
            <a:off x="1218883" y="1498600"/>
            <a:ext cx="10360501" cy="481072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Una vez modificado el código</a:t>
            </a:r>
          </a:p>
        </p:txBody>
      </p:sp>
      <p:pic>
        <p:nvPicPr>
          <p:cNvPr id="5" name="Imagen 4">
            <a:extLst>
              <a:ext uri="{FF2B5EF4-FFF2-40B4-BE49-F238E27FC236}">
                <a16:creationId xmlns:a16="http://schemas.microsoft.com/office/drawing/2014/main" id="{BC764B28-6B12-470A-8C27-6B1A515094A2}"/>
              </a:ext>
            </a:extLst>
          </p:cNvPr>
          <p:cNvPicPr>
            <a:picLocks noChangeAspect="1"/>
          </p:cNvPicPr>
          <p:nvPr/>
        </p:nvPicPr>
        <p:blipFill>
          <a:blip r:embed="rId3"/>
          <a:stretch>
            <a:fillRect/>
          </a:stretch>
        </p:blipFill>
        <p:spPr>
          <a:xfrm>
            <a:off x="1218883" y="1498601"/>
            <a:ext cx="10360501" cy="4738711"/>
          </a:xfrm>
          <a:prstGeom prst="rect">
            <a:avLst/>
          </a:prstGeom>
        </p:spPr>
      </p:pic>
    </p:spTree>
    <p:extLst>
      <p:ext uri="{BB962C8B-B14F-4D97-AF65-F5344CB8AC3E}">
        <p14:creationId xmlns:p14="http://schemas.microsoft.com/office/powerpoint/2010/main" val="26453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8883" y="548680"/>
            <a:ext cx="10360501" cy="949920"/>
          </a:xfrm>
        </p:spPr>
        <p:txBody>
          <a:bodyPr vert="horz" lIns="121899" tIns="60949" rIns="121899" bIns="60949" rtlCol="0" anchor="b">
            <a:normAutofit/>
          </a:bodyPr>
          <a:lstStyle/>
          <a:p>
            <a:r>
              <a:rPr lang="es-ES" kern="1200" dirty="0">
                <a:latin typeface="+mj-lt"/>
                <a:ea typeface="+mj-ea"/>
                <a:cs typeface="+mj-cs"/>
              </a:rPr>
              <a:t>¿Qué es </a:t>
            </a:r>
            <a:r>
              <a:rPr lang="es-ES" kern="1200" dirty="0" err="1">
                <a:latin typeface="+mj-lt"/>
                <a:ea typeface="+mj-ea"/>
                <a:cs typeface="+mj-cs"/>
              </a:rPr>
              <a:t>Testing</a:t>
            </a:r>
            <a:r>
              <a:rPr lang="es-ES" kern="1200" dirty="0">
                <a:latin typeface="+mj-lt"/>
                <a:ea typeface="+mj-ea"/>
                <a:cs typeface="+mj-cs"/>
              </a:rPr>
              <a:t> Library?</a:t>
            </a:r>
          </a:p>
        </p:txBody>
      </p:sp>
      <p:sp>
        <p:nvSpPr>
          <p:cNvPr id="2" name="CuadroTexto 1">
            <a:extLst>
              <a:ext uri="{FF2B5EF4-FFF2-40B4-BE49-F238E27FC236}">
                <a16:creationId xmlns:a16="http://schemas.microsoft.com/office/drawing/2014/main" id="{3DE8CB48-386D-8F93-786E-24626F334832}"/>
              </a:ext>
            </a:extLst>
          </p:cNvPr>
          <p:cNvSpPr txBox="1"/>
          <p:nvPr/>
        </p:nvSpPr>
        <p:spPr>
          <a:xfrm>
            <a:off x="6500707" y="1706880"/>
            <a:ext cx="5078677" cy="4314408"/>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s-ES" sz="2800" dirty="0"/>
              <a:t>Conjunto de herramientas para probar aplicaciones web que simula la interacción del usuario con la interfaz</a:t>
            </a:r>
          </a:p>
          <a:p>
            <a:pPr>
              <a:lnSpc>
                <a:spcPct val="90000"/>
              </a:lnSpc>
              <a:spcBef>
                <a:spcPts val="1600"/>
              </a:spcBef>
              <a:buClr>
                <a:schemeClr val="accent1"/>
              </a:buClr>
              <a:buSzPct val="100000"/>
            </a:pPr>
            <a:endParaRPr lang="es-ES" sz="2800" dirty="0"/>
          </a:p>
          <a:p>
            <a:pPr>
              <a:lnSpc>
                <a:spcPct val="90000"/>
              </a:lnSpc>
              <a:spcBef>
                <a:spcPts val="1600"/>
              </a:spcBef>
              <a:buClr>
                <a:schemeClr val="accent1"/>
              </a:buClr>
              <a:buSzPct val="100000"/>
            </a:pPr>
            <a:r>
              <a:rPr lang="es-ES" sz="2800" dirty="0"/>
              <a:t>Se usa comúnmente con </a:t>
            </a:r>
            <a:r>
              <a:rPr lang="es-ES" sz="2800" dirty="0" err="1"/>
              <a:t>React</a:t>
            </a:r>
            <a:r>
              <a:rPr lang="es-ES" sz="2800" dirty="0"/>
              <a:t>, pero también tiene soporte para otras bibliotecas y marcos.</a:t>
            </a:r>
          </a:p>
          <a:p>
            <a:pPr>
              <a:lnSpc>
                <a:spcPct val="90000"/>
              </a:lnSpc>
              <a:spcBef>
                <a:spcPts val="1600"/>
              </a:spcBef>
              <a:buClr>
                <a:schemeClr val="accent1"/>
              </a:buClr>
              <a:buSzPct val="100000"/>
            </a:pPr>
            <a:endParaRPr lang="es-ES" sz="2800" dirty="0"/>
          </a:p>
          <a:p>
            <a:pPr marL="304747" indent="-304747">
              <a:lnSpc>
                <a:spcPct val="90000"/>
              </a:lnSpc>
              <a:spcBef>
                <a:spcPts val="1600"/>
              </a:spcBef>
              <a:buClr>
                <a:schemeClr val="accent1"/>
              </a:buClr>
              <a:buSzPct val="100000"/>
              <a:buFont typeface="Arial" pitchFamily="34" charset="0"/>
              <a:buChar char="•"/>
            </a:pPr>
            <a:endParaRPr lang="es-ES" sz="2800" dirty="0"/>
          </a:p>
        </p:txBody>
      </p:sp>
      <p:pic>
        <p:nvPicPr>
          <p:cNvPr id="6" name="Marcador de contenido 5" descr="Dibujo en blanco y negro&#10;&#10;Descripción generada automáticamente con confianza media">
            <a:extLst>
              <a:ext uri="{FF2B5EF4-FFF2-40B4-BE49-F238E27FC236}">
                <a16:creationId xmlns:a16="http://schemas.microsoft.com/office/drawing/2014/main" id="{01A457A9-AF19-32A1-8E1D-B023D3714A6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73932" y="1808820"/>
            <a:ext cx="3240360" cy="3240360"/>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3365499" y="619125"/>
            <a:ext cx="5457824" cy="5619750"/>
          </a:xfrm>
          <a:prstGeom prst="rect">
            <a:avLst/>
          </a:prstGeom>
        </p:spPr>
      </p:pic>
      <p:sp>
        <p:nvSpPr>
          <p:cNvPr id="5" name="Rectángulo 4">
            <a:extLst>
              <a:ext uri="{FF2B5EF4-FFF2-40B4-BE49-F238E27FC236}">
                <a16:creationId xmlns:a16="http://schemas.microsoft.com/office/drawing/2014/main" id="{ABBD78BC-D401-4C45-AFEE-C4D4A53D8DE5}"/>
              </a:ext>
            </a:extLst>
          </p:cNvPr>
          <p:cNvSpPr/>
          <p:nvPr/>
        </p:nvSpPr>
        <p:spPr>
          <a:xfrm>
            <a:off x="3970175" y="3753036"/>
            <a:ext cx="424847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8103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1549" y="257360"/>
            <a:ext cx="8532948" cy="936104"/>
          </a:xfrm>
        </p:spPr>
        <p:txBody>
          <a:bodyPr anchor="b">
            <a:noAutofit/>
          </a:bodyPr>
          <a:lstStyle/>
          <a:p>
            <a:r>
              <a:rPr lang="es-ES" sz="5400" dirty="0"/>
              <a:t>BENEFICIOS</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Pruebas más representativas de la experiencia del usuario.</a:t>
            </a:r>
          </a:p>
          <a:p>
            <a:pPr algn="l" fontAlgn="base">
              <a:buFont typeface="Arial" panose="020B0604020202020204" pitchFamily="34" charset="0"/>
              <a:buChar char="•"/>
            </a:pPr>
            <a:r>
              <a:rPr lang="es-ES" dirty="0">
                <a:latin typeface="inherit"/>
              </a:rPr>
              <a:t>Fomento de la accesibilidad.</a:t>
            </a:r>
          </a:p>
          <a:p>
            <a:pPr algn="l" fontAlgn="base">
              <a:buFont typeface="Arial" panose="020B0604020202020204" pitchFamily="34" charset="0"/>
              <a:buChar char="•"/>
            </a:pPr>
            <a:r>
              <a:rPr lang="es-ES" b="0" i="0" dirty="0">
                <a:effectLst/>
                <a:latin typeface="inherit"/>
              </a:rPr>
              <a:t>Mayor mantenimiento y escalabilidad.</a:t>
            </a:r>
          </a:p>
          <a:p>
            <a:pPr algn="l" fontAlgn="base">
              <a:buFont typeface="Arial" panose="020B0604020202020204" pitchFamily="34" charset="0"/>
              <a:buChar char="•"/>
            </a:pPr>
            <a:r>
              <a:rPr lang="es-ES" b="0" i="0" dirty="0">
                <a:effectLst/>
                <a:latin typeface="inherit"/>
              </a:rPr>
              <a:t>Adopción y soporte por la comunidad.</a:t>
            </a:r>
          </a:p>
        </p:txBody>
      </p:sp>
    </p:spTree>
    <p:extLst>
      <p:ext uri="{BB962C8B-B14F-4D97-AF65-F5344CB8AC3E}">
        <p14:creationId xmlns:p14="http://schemas.microsoft.com/office/powerpoint/2010/main" val="174319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a:bodyPr>
          <a:lstStyle/>
          <a:p>
            <a:pPr rtl="0"/>
            <a:r>
              <a:rPr lang="es-ES" sz="7300" dirty="0">
                <a:solidFill>
                  <a:schemeClr val="accent1">
                    <a:lumMod val="75000"/>
                  </a:schemeClr>
                </a:solidFill>
              </a:rPr>
              <a:t>CONCLUSIONES</a:t>
            </a:r>
            <a:endParaRPr lang="es-ES" sz="4000" dirty="0">
              <a:solidFill>
                <a:schemeClr val="accent1">
                  <a:lumMod val="75000"/>
                </a:schemeClr>
              </a:solidFill>
            </a:endParaRPr>
          </a:p>
        </p:txBody>
      </p:sp>
    </p:spTree>
    <p:extLst>
      <p:ext uri="{BB962C8B-B14F-4D97-AF65-F5344CB8AC3E}">
        <p14:creationId xmlns:p14="http://schemas.microsoft.com/office/powerpoint/2010/main" val="205901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914161" y="260648"/>
            <a:ext cx="10868883" cy="1223963"/>
          </a:xfrm>
        </p:spPr>
        <p:txBody>
          <a:bodyPr anchor="b">
            <a:normAutofit/>
          </a:bodyPr>
          <a:lstStyle/>
          <a:p>
            <a:r>
              <a:rPr lang="es-AR" dirty="0"/>
              <a:t>Importancia de las pruebas en el desarrollo de software</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AR" dirty="0"/>
              <a:t>Determinación temprana de errores.</a:t>
            </a:r>
          </a:p>
          <a:p>
            <a:r>
              <a:rPr lang="es-AR" dirty="0"/>
              <a:t>Código más robusto y mantenible.</a:t>
            </a:r>
          </a:p>
          <a:p>
            <a:r>
              <a:rPr lang="es-AR" dirty="0"/>
              <a:t>Experiencia de usuario consistente.</a:t>
            </a:r>
          </a:p>
        </p:txBody>
      </p:sp>
    </p:spTree>
    <p:extLst>
      <p:ext uri="{BB962C8B-B14F-4D97-AF65-F5344CB8AC3E}">
        <p14:creationId xmlns:p14="http://schemas.microsoft.com/office/powerpoint/2010/main" val="38629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Principios claves</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ES" dirty="0"/>
              <a:t>Pruebas centradas en el usuario.</a:t>
            </a:r>
          </a:p>
          <a:p>
            <a:r>
              <a:rPr lang="es-AR" dirty="0"/>
              <a:t>Compromiso con la accesibilidad.</a:t>
            </a:r>
            <a:endParaRPr lang="es-ES" dirty="0"/>
          </a:p>
          <a:p>
            <a:r>
              <a:rPr lang="es-ES" dirty="0"/>
              <a:t>Facilidad de mantenimiento de las pruebas.</a:t>
            </a:r>
          </a:p>
          <a:p>
            <a:r>
              <a:rPr lang="es-ES" dirty="0"/>
              <a:t>Alineamiento con la filosofía de “No probar los detalles de implementación”.</a:t>
            </a:r>
            <a:endParaRPr lang="es-AR" dirty="0"/>
          </a:p>
        </p:txBody>
      </p:sp>
    </p:spTree>
    <p:extLst>
      <p:ext uri="{BB962C8B-B14F-4D97-AF65-F5344CB8AC3E}">
        <p14:creationId xmlns:p14="http://schemas.microsoft.com/office/powerpoint/2010/main" val="163470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fontScale="90000"/>
          </a:bodyPr>
          <a:lstStyle/>
          <a:p>
            <a:pPr rtl="0"/>
            <a:r>
              <a:rPr lang="es-ES" sz="7300" dirty="0">
                <a:solidFill>
                  <a:schemeClr val="accent1">
                    <a:lumMod val="75000"/>
                  </a:schemeClr>
                </a:solidFill>
              </a:rPr>
              <a:t>COMPARACIONES</a:t>
            </a:r>
            <a:endParaRPr lang="es-ES" sz="4000" dirty="0">
              <a:solidFill>
                <a:schemeClr val="accent1">
                  <a:lumMod val="75000"/>
                </a:schemeClr>
              </a:solidFill>
            </a:endParaRPr>
          </a:p>
        </p:txBody>
      </p:sp>
    </p:spTree>
    <p:extLst>
      <p:ext uri="{BB962C8B-B14F-4D97-AF65-F5344CB8AC3E}">
        <p14:creationId xmlns:p14="http://schemas.microsoft.com/office/powerpoint/2010/main" val="155953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Jest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completo para pruebas de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Soporta pruebas unitarias, de integración y más complejas.</a:t>
            </a:r>
          </a:p>
          <a:p>
            <a:pPr algn="l" fontAlgn="base">
              <a:buFont typeface="Arial" panose="020B0604020202020204" pitchFamily="34" charset="0"/>
              <a:buChar char="•"/>
            </a:pPr>
            <a:r>
              <a:rPr lang="es-ES" b="0" i="0" dirty="0" err="1">
                <a:effectLst/>
                <a:latin typeface="inherit"/>
              </a:rPr>
              <a:t>Testing</a:t>
            </a:r>
            <a:r>
              <a:rPr lang="es-ES" b="0" i="0" dirty="0">
                <a:effectLst/>
                <a:latin typeface="inherit"/>
              </a:rPr>
              <a:t> Library utiliza </a:t>
            </a:r>
            <a:r>
              <a:rPr lang="es-ES" b="0" i="0" dirty="0" err="1">
                <a:effectLst/>
                <a:latin typeface="inherit"/>
              </a:rPr>
              <a:t>Jest</a:t>
            </a:r>
            <a:r>
              <a:rPr lang="es-ES" b="0" i="0" dirty="0">
                <a:effectLst/>
                <a:latin typeface="inherit"/>
              </a:rPr>
              <a:t> como herramienta de aserción.</a:t>
            </a:r>
          </a:p>
        </p:txBody>
      </p:sp>
    </p:spTree>
    <p:extLst>
      <p:ext uri="{BB962C8B-B14F-4D97-AF65-F5344CB8AC3E}">
        <p14:creationId xmlns:p14="http://schemas.microsoft.com/office/powerpoint/2010/main" val="117844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Vitest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optimizado para el ecosistema Vite, rápido y eficiente.</a:t>
            </a:r>
          </a:p>
          <a:p>
            <a:pPr algn="l" fontAlgn="base">
              <a:buFont typeface="Arial" panose="020B0604020202020204" pitchFamily="34" charset="0"/>
              <a:buChar char="•"/>
            </a:pPr>
            <a:r>
              <a:rPr lang="es-ES" b="0" i="0" dirty="0">
                <a:effectLst/>
                <a:latin typeface="inherit"/>
              </a:rPr>
              <a:t>Similar a </a:t>
            </a:r>
            <a:r>
              <a:rPr lang="es-ES" b="0" i="0" dirty="0" err="1">
                <a:effectLst/>
                <a:latin typeface="inherit"/>
              </a:rPr>
              <a:t>Jest</a:t>
            </a:r>
            <a:r>
              <a:rPr lang="es-ES" b="0" i="0" dirty="0">
                <a:effectLst/>
                <a:latin typeface="inherit"/>
              </a:rPr>
              <a:t>, pero más orientado a la velocidad en proyectos que usan Vite.</a:t>
            </a:r>
          </a:p>
          <a:p>
            <a:pPr algn="l" fontAlgn="base">
              <a:buFont typeface="Arial" panose="020B0604020202020204" pitchFamily="34" charset="0"/>
              <a:buChar char="•"/>
            </a:pPr>
            <a:r>
              <a:rPr lang="es-ES" b="0" i="0" dirty="0">
                <a:effectLst/>
                <a:latin typeface="inherit"/>
              </a:rPr>
              <a:t>No se limita al </a:t>
            </a:r>
            <a:r>
              <a:rPr lang="es-ES" b="0" i="0" dirty="0" err="1">
                <a:effectLst/>
                <a:latin typeface="inherit"/>
              </a:rPr>
              <a:t>frontend</a:t>
            </a:r>
            <a:r>
              <a:rPr lang="es-ES" b="0" i="0" dirty="0">
                <a:effectLst/>
                <a:latin typeface="inherit"/>
              </a:rPr>
              <a:t>; también soporta pruebas de </a:t>
            </a:r>
            <a:r>
              <a:rPr lang="es-ES" b="0" i="0" dirty="0" err="1">
                <a:effectLst/>
                <a:latin typeface="inherit"/>
              </a:rPr>
              <a:t>backend</a:t>
            </a:r>
            <a:r>
              <a:rPr lang="es-ES" b="0" i="0" dirty="0">
                <a:effectLst/>
                <a:latin typeface="inherit"/>
              </a:rPr>
              <a:t>.</a:t>
            </a:r>
          </a:p>
        </p:txBody>
      </p:sp>
    </p:spTree>
    <p:extLst>
      <p:ext uri="{BB962C8B-B14F-4D97-AF65-F5344CB8AC3E}">
        <p14:creationId xmlns:p14="http://schemas.microsoft.com/office/powerpoint/2010/main" val="34612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Mocha</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flexible para pruebas en JavaScript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Requiere herramientas adicionales para aserciones (Chai) y simulaciones (Sinon.js).</a:t>
            </a:r>
          </a:p>
          <a:p>
            <a:pPr algn="l" fontAlgn="base">
              <a:buFont typeface="Arial" panose="020B0604020202020204" pitchFamily="34" charset="0"/>
              <a:buChar char="•"/>
            </a:pPr>
            <a:r>
              <a:rPr lang="es-ES" b="0" i="0" dirty="0" err="1">
                <a:effectLst/>
                <a:latin typeface="inherit"/>
              </a:rPr>
              <a:t>Testing</a:t>
            </a:r>
            <a:r>
              <a:rPr lang="es-ES" b="0" i="0" dirty="0">
                <a:effectLst/>
                <a:latin typeface="inherit"/>
              </a:rPr>
              <a:t> Library puede ser usada con Mocha para validar interacciones de la UI.</a:t>
            </a:r>
          </a:p>
        </p:txBody>
      </p:sp>
    </p:spTree>
    <p:extLst>
      <p:ext uri="{BB962C8B-B14F-4D97-AF65-F5344CB8AC3E}">
        <p14:creationId xmlns:p14="http://schemas.microsoft.com/office/powerpoint/2010/main" val="3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Mock</a:t>
            </a:r>
            <a:r>
              <a:rPr lang="es-AR" dirty="0"/>
              <a:t> </a:t>
            </a:r>
            <a:r>
              <a:rPr lang="es-AR" dirty="0" err="1"/>
              <a:t>Service</a:t>
            </a:r>
            <a:r>
              <a:rPr lang="es-AR" dirty="0"/>
              <a:t> </a:t>
            </a:r>
            <a:r>
              <a:rPr lang="es-AR" dirty="0" err="1"/>
              <a:t>Worker</a:t>
            </a:r>
            <a:r>
              <a:rPr lang="es-AR" dirty="0"/>
              <a:t> (MSW)</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Simula </a:t>
            </a:r>
            <a:r>
              <a:rPr lang="es-ES" b="0" i="0" dirty="0" err="1">
                <a:effectLst/>
                <a:latin typeface="inherit"/>
              </a:rPr>
              <a:t>APIs</a:t>
            </a:r>
            <a:r>
              <a:rPr lang="es-ES" b="0" i="0" dirty="0">
                <a:effectLst/>
                <a:latin typeface="inherit"/>
              </a:rPr>
              <a:t> en pruebas, interceptando solicitudes de red.</a:t>
            </a:r>
          </a:p>
          <a:p>
            <a:pPr algn="l" fontAlgn="base">
              <a:buFont typeface="Arial" panose="020B0604020202020204" pitchFamily="34" charset="0"/>
              <a:buChar char="•"/>
            </a:pPr>
            <a:r>
              <a:rPr lang="es-ES" b="0" i="0" dirty="0">
                <a:effectLst/>
                <a:latin typeface="inherit"/>
              </a:rPr>
              <a:t>Ideal para probar cómo las aplicaciones manejan respuestas de servidores sin usar servicios reales.</a:t>
            </a:r>
          </a:p>
          <a:p>
            <a:pPr algn="l" fontAlgn="base">
              <a:buFont typeface="Arial" panose="020B0604020202020204" pitchFamily="34" charset="0"/>
              <a:buChar char="•"/>
            </a:pPr>
            <a:r>
              <a:rPr lang="es-ES" b="0" i="0" dirty="0">
                <a:effectLst/>
                <a:latin typeface="inherit"/>
              </a:rPr>
              <a:t>Se enfoca en la simulación de redes y </a:t>
            </a:r>
            <a:r>
              <a:rPr lang="es-ES" b="0" i="0" dirty="0" err="1">
                <a:effectLst/>
                <a:latin typeface="inherit"/>
              </a:rPr>
              <a:t>backend</a:t>
            </a:r>
            <a:r>
              <a:rPr lang="es-ES" b="0" i="0" dirty="0">
                <a:effectLst/>
                <a:latin typeface="inherit"/>
              </a:rPr>
              <a:t>, complementando </a:t>
            </a:r>
            <a:r>
              <a:rPr lang="es-ES" b="0" i="0" dirty="0" err="1">
                <a:effectLst/>
                <a:latin typeface="inherit"/>
              </a:rPr>
              <a:t>Testing</a:t>
            </a:r>
            <a:r>
              <a:rPr lang="es-ES" b="0" i="0" dirty="0">
                <a:effectLst/>
                <a:latin typeface="inherit"/>
              </a:rPr>
              <a:t> Library para pruebas de UI.</a:t>
            </a:r>
          </a:p>
        </p:txBody>
      </p:sp>
    </p:spTree>
    <p:extLst>
      <p:ext uri="{BB962C8B-B14F-4D97-AF65-F5344CB8AC3E}">
        <p14:creationId xmlns:p14="http://schemas.microsoft.com/office/powerpoint/2010/main" val="138649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434</TotalTime>
  <Words>851</Words>
  <Application>Microsoft Office PowerPoint</Application>
  <PresentationFormat>Personalizado</PresentationFormat>
  <Paragraphs>104</Paragraphs>
  <Slides>22</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inherit</vt:lpstr>
      <vt:lpstr>Tecnología 16x9</vt:lpstr>
      <vt:lpstr>Testing Library</vt:lpstr>
      <vt:lpstr>¿Qué es Testing Library?</vt:lpstr>
      <vt:lpstr>Importancia de las pruebas en el desarrollo de software</vt:lpstr>
      <vt:lpstr>Principios claves</vt:lpstr>
      <vt:lpstr>COMPARACIONES</vt:lpstr>
      <vt:lpstr>Jest</vt:lpstr>
      <vt:lpstr>Vitest</vt:lpstr>
      <vt:lpstr>Mocha</vt:lpstr>
      <vt:lpstr>Mock Service Worker (MSW)</vt:lpstr>
      <vt:lpstr>CASOS DE USO</vt:lpstr>
      <vt:lpstr>Pasos que realiza Testing Library </vt:lpstr>
      <vt:lpstr>Presentación de PowerPoint</vt:lpstr>
      <vt:lpstr>Presentación de PowerPoint</vt:lpstr>
      <vt:lpstr>Presentación de PowerPoint</vt:lpstr>
      <vt:lpstr>Presentación de PowerPoint</vt:lpstr>
      <vt:lpstr>Presentación de PowerPoint</vt:lpstr>
      <vt:lpstr>Error al momento de realizar la prueba</vt:lpstr>
      <vt:lpstr>Presentación de PowerPoint</vt:lpstr>
      <vt:lpstr>Una vez modificado el código</vt:lpstr>
      <vt:lpstr>Presentación de PowerPoint</vt:lpstr>
      <vt:lpstr>BENEFICIOS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Library</dc:title>
  <dc:creator>Gustavo Giampietro</dc:creator>
  <cp:lastModifiedBy>Mondino, Juan Cruz</cp:lastModifiedBy>
  <cp:revision>30</cp:revision>
  <dcterms:created xsi:type="dcterms:W3CDTF">2024-09-25T13:45:04Z</dcterms:created>
  <dcterms:modified xsi:type="dcterms:W3CDTF">2024-10-02T19:12:05Z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