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handoutMasterIdLst>
    <p:handoutMasterId r:id="rId28"/>
  </p:handoutMasterIdLst>
  <p:sldIdLst>
    <p:sldId id="257" r:id="rId5"/>
    <p:sldId id="268" r:id="rId6"/>
    <p:sldId id="287" r:id="rId7"/>
    <p:sldId id="288" r:id="rId8"/>
    <p:sldId id="279" r:id="rId9"/>
    <p:sldId id="290" r:id="rId10"/>
    <p:sldId id="291" r:id="rId11"/>
    <p:sldId id="292" r:id="rId12"/>
    <p:sldId id="293" r:id="rId13"/>
    <p:sldId id="294" r:id="rId14"/>
    <p:sldId id="273" r:id="rId15"/>
    <p:sldId id="280" r:id="rId16"/>
    <p:sldId id="281" r:id="rId17"/>
    <p:sldId id="286" r:id="rId18"/>
    <p:sldId id="282" r:id="rId19"/>
    <p:sldId id="283" r:id="rId20"/>
    <p:sldId id="261" r:id="rId21"/>
    <p:sldId id="263" r:id="rId22"/>
    <p:sldId id="269" r:id="rId23"/>
    <p:sldId id="271" r:id="rId24"/>
    <p:sldId id="296" r:id="rId25"/>
    <p:sldId id="284" r:id="rId26"/>
  </p:sldIdLst>
  <p:sldSz cx="12188825" cy="6858000"/>
  <p:notesSz cx="6858000" cy="9144000"/>
  <p:defaultTextStyle>
    <a:defPPr rtl="0">
      <a:defRPr lang="es-e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85214" autoAdjust="0"/>
  </p:normalViewPr>
  <p:slideViewPr>
    <p:cSldViewPr>
      <p:cViewPr varScale="1">
        <p:scale>
          <a:sx n="94" d="100"/>
          <a:sy n="94" d="100"/>
        </p:scale>
        <p:origin x="1134" y="90"/>
      </p:cViewPr>
      <p:guideLst>
        <p:guide orient="horz" pos="2160"/>
        <p:guide pos="3839"/>
      </p:guideLst>
    </p:cSldViewPr>
  </p:slideViewPr>
  <p:notesTextViewPr>
    <p:cViewPr>
      <p:scale>
        <a:sx n="1" d="1"/>
        <a:sy n="1" d="1"/>
      </p:scale>
      <p:origin x="0" y="0"/>
    </p:cViewPr>
  </p:notesTextViewPr>
  <p:notesViewPr>
    <p:cSldViewPr showGuides="1">
      <p:cViewPr varScale="1">
        <p:scale>
          <a:sx n="88" d="100"/>
          <a:sy n="88" d="100"/>
        </p:scale>
        <p:origin x="2478"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C8F1D84B-F747-4821-8617-FBD61E8F4308}" type="datetime1">
              <a:rPr lang="es-ES" smtClean="0"/>
              <a:t>03/10/2024</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es-ES" smtClean="0"/>
              <a:pPr algn="r" rtl="0"/>
              <a:t>‹Nº›</a:t>
            </a:fld>
            <a:endParaRPr lang="es-ES"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DA87C823-BB9F-45DA-99AB-416A32E1B948}" type="datetime1">
              <a:rPr lang="es-ES" noProof="0" smtClean="0"/>
              <a:pPr/>
              <a:t>03/10/2024</a:t>
            </a:fld>
            <a:endParaRPr lang="es-ES" noProof="0" dirty="0"/>
          </a:p>
        </p:txBody>
      </p:sp>
      <p:sp>
        <p:nvSpPr>
          <p:cNvPr id="4" name="Marcador de posición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3EBA5BD7-F043-4D1B-AA17-CD412FC534DE}" type="slidenum">
              <a:rPr lang="es-ES" noProof="0" smtClean="0"/>
              <a:pPr/>
              <a:t>‹Nº›</a:t>
            </a:fld>
            <a:endParaRPr lang="es-ES" noProof="0"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1</a:t>
            </a:fld>
            <a:endParaRPr lang="es-ES" dirty="0"/>
          </a:p>
        </p:txBody>
      </p:sp>
    </p:spTree>
    <p:extLst>
      <p:ext uri="{BB962C8B-B14F-4D97-AF65-F5344CB8AC3E}">
        <p14:creationId xmlns:p14="http://schemas.microsoft.com/office/powerpoint/2010/main" val="3688672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Render: es una función que simula el montaje de un componente dentro de un entorno de pruebas. Esto permite realizar pruebas sobre el componente como si estuviera siendo visualizado por el usuario real, aunque el renderizado ocurre en un entorno de simulación sin necesidad de un navegador real.</a:t>
            </a:r>
            <a:endParaRPr lang="es-AR" dirty="0"/>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12</a:t>
            </a:fld>
            <a:endParaRPr lang="es-ES" noProof="0" dirty="0"/>
          </a:p>
        </p:txBody>
      </p:sp>
    </p:spTree>
    <p:extLst>
      <p:ext uri="{BB962C8B-B14F-4D97-AF65-F5344CB8AC3E}">
        <p14:creationId xmlns:p14="http://schemas.microsoft.com/office/powerpoint/2010/main" val="2205006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Busca por texto</a:t>
            </a:r>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13</a:t>
            </a:fld>
            <a:endParaRPr lang="es-ES" noProof="0" dirty="0"/>
          </a:p>
        </p:txBody>
      </p:sp>
    </p:spTree>
    <p:extLst>
      <p:ext uri="{BB962C8B-B14F-4D97-AF65-F5344CB8AC3E}">
        <p14:creationId xmlns:p14="http://schemas.microsoft.com/office/powerpoint/2010/main" val="829565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Busca por rol</a:t>
            </a:r>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14</a:t>
            </a:fld>
            <a:endParaRPr lang="es-ES" noProof="0" dirty="0"/>
          </a:p>
        </p:txBody>
      </p:sp>
    </p:spTree>
    <p:extLst>
      <p:ext uri="{BB962C8B-B14F-4D97-AF65-F5344CB8AC3E}">
        <p14:creationId xmlns:p14="http://schemas.microsoft.com/office/powerpoint/2010/main" val="2814293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Simula la acción de un usuario</a:t>
            </a:r>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15</a:t>
            </a:fld>
            <a:endParaRPr lang="es-ES" noProof="0" dirty="0"/>
          </a:p>
        </p:txBody>
      </p:sp>
    </p:spTree>
    <p:extLst>
      <p:ext uri="{BB962C8B-B14F-4D97-AF65-F5344CB8AC3E}">
        <p14:creationId xmlns:p14="http://schemas.microsoft.com/office/powerpoint/2010/main" val="2678798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Con </a:t>
            </a:r>
            <a:r>
              <a:rPr lang="es-AR" dirty="0" err="1"/>
              <a:t>expect</a:t>
            </a:r>
            <a:r>
              <a:rPr lang="es-AR" dirty="0"/>
              <a:t> se especifica lo que se espera obtener una vez identificados los elementos y disparado las simulaciones de interacción del usuario.</a:t>
            </a:r>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16</a:t>
            </a:fld>
            <a:endParaRPr lang="es-ES" noProof="0" dirty="0"/>
          </a:p>
        </p:txBody>
      </p:sp>
    </p:spTree>
    <p:extLst>
      <p:ext uri="{BB962C8B-B14F-4D97-AF65-F5344CB8AC3E}">
        <p14:creationId xmlns:p14="http://schemas.microsoft.com/office/powerpoint/2010/main" val="3765999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ES" sz="1600" dirty="0"/>
              <a:t>La librería nos indica con el mensaje que el formulario no cumple que el botón este deshabilitado cuando el input este vacío. Esto genera que el usuario pueda enviar un campo vacío.</a:t>
            </a:r>
          </a:p>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17</a:t>
            </a:fld>
            <a:endParaRPr lang="es-ES" noProof="0" dirty="0"/>
          </a:p>
        </p:txBody>
      </p:sp>
    </p:spTree>
    <p:extLst>
      <p:ext uri="{BB962C8B-B14F-4D97-AF65-F5344CB8AC3E}">
        <p14:creationId xmlns:p14="http://schemas.microsoft.com/office/powerpoint/2010/main" val="13358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18</a:t>
            </a:fld>
            <a:endParaRPr lang="es-ES" noProof="0" dirty="0"/>
          </a:p>
        </p:txBody>
      </p:sp>
    </p:spTree>
    <p:extLst>
      <p:ext uri="{BB962C8B-B14F-4D97-AF65-F5344CB8AC3E}">
        <p14:creationId xmlns:p14="http://schemas.microsoft.com/office/powerpoint/2010/main" val="837636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ES" sz="1600" dirty="0"/>
              <a:t>Vemos que la prueba “</a:t>
            </a:r>
            <a:r>
              <a:rPr lang="es-ES" sz="1600" dirty="0" err="1"/>
              <a:t>Button</a:t>
            </a:r>
            <a:r>
              <a:rPr lang="es-ES" sz="1600" dirty="0"/>
              <a:t> </a:t>
            </a:r>
            <a:r>
              <a:rPr lang="es-ES" sz="1600" dirty="0" err="1"/>
              <a:t>is</a:t>
            </a:r>
            <a:r>
              <a:rPr lang="es-ES" sz="1600" dirty="0"/>
              <a:t> </a:t>
            </a:r>
            <a:r>
              <a:rPr lang="es-ES" sz="1600" dirty="0" err="1"/>
              <a:t>disabled</a:t>
            </a:r>
            <a:r>
              <a:rPr lang="es-ES" sz="1600" dirty="0"/>
              <a:t> </a:t>
            </a:r>
            <a:r>
              <a:rPr lang="es-ES" sz="1600" dirty="0" err="1"/>
              <a:t>when</a:t>
            </a:r>
            <a:r>
              <a:rPr lang="es-ES" sz="1600" dirty="0"/>
              <a:t> input </a:t>
            </a:r>
            <a:r>
              <a:rPr lang="es-ES" sz="1600" dirty="0" err="1"/>
              <a:t>is</a:t>
            </a:r>
            <a:r>
              <a:rPr lang="es-ES" sz="1600" dirty="0"/>
              <a:t> </a:t>
            </a:r>
            <a:r>
              <a:rPr lang="es-ES" sz="1600" dirty="0" err="1"/>
              <a:t>empty</a:t>
            </a:r>
            <a:r>
              <a:rPr lang="es-ES" sz="1600" dirty="0"/>
              <a:t>” pasó correctamente y ya no devuelve un error, por lo tanto, el test suite y sus 10 pruebas pasan el test. </a:t>
            </a:r>
          </a:p>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19</a:t>
            </a:fld>
            <a:endParaRPr lang="es-ES" noProof="0" dirty="0"/>
          </a:p>
        </p:txBody>
      </p:sp>
    </p:spTree>
    <p:extLst>
      <p:ext uri="{BB962C8B-B14F-4D97-AF65-F5344CB8AC3E}">
        <p14:creationId xmlns:p14="http://schemas.microsoft.com/office/powerpoint/2010/main" val="663388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20</a:t>
            </a:fld>
            <a:endParaRPr lang="es-ES" noProof="0" dirty="0"/>
          </a:p>
        </p:txBody>
      </p:sp>
    </p:spTree>
    <p:extLst>
      <p:ext uri="{BB962C8B-B14F-4D97-AF65-F5344CB8AC3E}">
        <p14:creationId xmlns:p14="http://schemas.microsoft.com/office/powerpoint/2010/main" val="15108842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AR" sz="1800" dirty="0" err="1">
                <a:effectLst/>
                <a:latin typeface="Arial" panose="020B0604020202020204" pitchFamily="34" charset="0"/>
                <a:ea typeface="Calibri" panose="020F0502020204030204" pitchFamily="34" charset="0"/>
                <a:cs typeface="Times New Roman" panose="02020603050405020304" pitchFamily="18" charset="0"/>
              </a:rPr>
              <a:t>Testing</a:t>
            </a:r>
            <a:r>
              <a:rPr lang="es-AR" sz="1800" dirty="0">
                <a:effectLst/>
                <a:latin typeface="Arial" panose="020B0604020202020204" pitchFamily="34" charset="0"/>
                <a:ea typeface="Calibri" panose="020F0502020204030204" pitchFamily="34" charset="0"/>
                <a:cs typeface="Times New Roman" panose="02020603050405020304" pitchFamily="18" charset="0"/>
              </a:rPr>
              <a:t> Library es una herramienta poderosa y flexible para garantizar que los componentes funcionen correctamente desde la perspectiva del usuario final, lo que resulta en una experiencia de usuario de alta calidad y accesible.</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s-AR"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s-AR" sz="1800" dirty="0">
                <a:effectLst/>
                <a:latin typeface="Arial" panose="020B0604020202020204" pitchFamily="34" charset="0"/>
                <a:ea typeface="Calibri" panose="020F0502020204030204" pitchFamily="34" charset="0"/>
                <a:cs typeface="Times New Roman" panose="02020603050405020304" pitchFamily="18" charset="0"/>
              </a:rPr>
              <a:t>Con las comparaciones no se quiere llegar a decir qué herramienta es mejor a la hora de testear una aplicación, sino que se busca dejar en claro que todas estas herramientas mencionadas son complementarias entre sí. Lo único que podría llevar a elegir una en vez de otra es teniendo en consideración para qué </a:t>
            </a:r>
            <a:r>
              <a:rPr lang="es-AR" sz="1800" dirty="0" err="1">
                <a:effectLst/>
                <a:latin typeface="Arial" panose="020B0604020202020204" pitchFamily="34" charset="0"/>
                <a:ea typeface="Calibri" panose="020F0502020204030204" pitchFamily="34" charset="0"/>
                <a:cs typeface="Times New Roman" panose="02020603050405020304" pitchFamily="18" charset="0"/>
              </a:rPr>
              <a:t>framework</a:t>
            </a:r>
            <a:r>
              <a:rPr lang="es-AR" sz="1800" dirty="0">
                <a:effectLst/>
                <a:latin typeface="Arial" panose="020B0604020202020204" pitchFamily="34" charset="0"/>
                <a:ea typeface="Calibri" panose="020F0502020204030204" pitchFamily="34" charset="0"/>
                <a:cs typeface="Times New Roman" panose="02020603050405020304" pitchFamily="18" charset="0"/>
              </a:rPr>
              <a:t> está mejor </a:t>
            </a:r>
            <a:r>
              <a:rPr lang="es-AR" sz="1800">
                <a:effectLst/>
                <a:latin typeface="Arial" panose="020B0604020202020204" pitchFamily="34" charset="0"/>
                <a:ea typeface="Calibri" panose="020F0502020204030204" pitchFamily="34" charset="0"/>
                <a:cs typeface="Times New Roman" panose="02020603050405020304" pitchFamily="18" charset="0"/>
              </a:rPr>
              <a:t>orientado cada una.</a:t>
            </a:r>
            <a:endParaRPr lang="es-AR"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22</a:t>
            </a:fld>
            <a:endParaRPr lang="es-ES" noProof="0" dirty="0"/>
          </a:p>
        </p:txBody>
      </p:sp>
    </p:spTree>
    <p:extLst>
      <p:ext uri="{BB962C8B-B14F-4D97-AF65-F5344CB8AC3E}">
        <p14:creationId xmlns:p14="http://schemas.microsoft.com/office/powerpoint/2010/main" val="3683210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MX" dirty="0" err="1"/>
              <a:t>Testing</a:t>
            </a:r>
            <a:r>
              <a:rPr lang="es-MX" dirty="0"/>
              <a:t> Library es una herramienta para probar aplicaciones web, enfocándose en cómo los usuarios interactúan con la interfaz. Promueve buenas prácticas al utilizar consultas que simulan la experiencia del usuario. Compatible con </a:t>
            </a:r>
            <a:r>
              <a:rPr lang="es-MX" dirty="0" err="1"/>
              <a:t>frameworks</a:t>
            </a:r>
            <a:r>
              <a:rPr lang="es-MX" dirty="0"/>
              <a:t> como </a:t>
            </a:r>
            <a:r>
              <a:rPr lang="es-MX" dirty="0" err="1"/>
              <a:t>React</a:t>
            </a:r>
            <a:r>
              <a:rPr lang="es-MX" dirty="0"/>
              <a:t> y </a:t>
            </a:r>
            <a:r>
              <a:rPr lang="es-MX" dirty="0" err="1"/>
              <a:t>Vue</a:t>
            </a:r>
            <a:r>
              <a:rPr lang="es-MX" dirty="0"/>
              <a:t>, se integra bien con </a:t>
            </a:r>
            <a:r>
              <a:rPr lang="es-MX" dirty="0" err="1"/>
              <a:t>Jest</a:t>
            </a:r>
            <a:r>
              <a:rPr lang="es-MX" dirty="0"/>
              <a:t> y otras herramientas de pruebas, garantizando así una mejor calidad en tus aplicaciones.</a:t>
            </a:r>
            <a:endParaRPr lang="es-ES" dirty="0"/>
          </a:p>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2</a:t>
            </a:fld>
            <a:endParaRPr lang="es-ES" dirty="0"/>
          </a:p>
        </p:txBody>
      </p:sp>
    </p:spTree>
    <p:extLst>
      <p:ext uri="{BB962C8B-B14F-4D97-AF65-F5344CB8AC3E}">
        <p14:creationId xmlns:p14="http://schemas.microsoft.com/office/powerpoint/2010/main" val="307451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Ventajas </a:t>
            </a:r>
          </a:p>
          <a:p>
            <a:r>
              <a:rPr lang="es-ES" dirty="0"/>
              <a:t>Es decir, como los usuarios interactúan con la aplicación</a:t>
            </a:r>
          </a:p>
          <a:p>
            <a:r>
              <a:rPr lang="es-ES" dirty="0"/>
              <a:t>Framework Principal: </a:t>
            </a:r>
            <a:r>
              <a:rPr lang="es-ES" dirty="0" err="1"/>
              <a:t>React</a:t>
            </a:r>
            <a:r>
              <a:rPr lang="es-ES" dirty="0"/>
              <a:t> ,  también se utiliza en otros como Angular o </a:t>
            </a:r>
            <a:r>
              <a:rPr lang="es-ES" dirty="0" err="1"/>
              <a:t>Vue</a:t>
            </a:r>
            <a:r>
              <a:rPr lang="es-ES" dirty="0"/>
              <a:t>.</a:t>
            </a:r>
          </a:p>
          <a:p>
            <a:r>
              <a:rPr lang="es-ES" dirty="0"/>
              <a:t>Ya que prioriza el uso de selectores que reflejan cómo los usuarios interactúan realmente con la aplicación.</a:t>
            </a:r>
          </a:p>
          <a:p>
            <a:r>
              <a:rPr lang="es-ES" dirty="0"/>
              <a:t>Utiliza funciones claras como render, fireEvent, y </a:t>
            </a:r>
            <a:r>
              <a:rPr lang="es-ES" dirty="0" err="1"/>
              <a:t>screen</a:t>
            </a:r>
            <a:endParaRPr lang="es-ES" dirty="0"/>
          </a:p>
          <a:p>
            <a:endParaRPr lang="es-ES" dirty="0"/>
          </a:p>
          <a:p>
            <a:r>
              <a:rPr lang="es-ES" dirty="0"/>
              <a:t>Desventajas</a:t>
            </a:r>
          </a:p>
          <a:p>
            <a:r>
              <a:rPr lang="es-ES" dirty="0"/>
              <a:t>Evita pruebas que dependan de la implementación interna es decir, de detalles específicos del DOM</a:t>
            </a:r>
          </a:p>
          <a:p>
            <a:r>
              <a:rPr lang="es-ES" dirty="0"/>
              <a:t>No esta desarrollado para la simulación de eventos más complejos (como interacciones de arrastrar y soltar)</a:t>
            </a:r>
          </a:p>
          <a:p>
            <a:pPr marL="0" marR="0" lvl="0" indent="0" algn="l" defTabSz="1218987" rtl="0" eaLnBrk="1" fontAlgn="auto" latinLnBrk="0" hangingPunct="1">
              <a:lnSpc>
                <a:spcPct val="100000"/>
              </a:lnSpc>
              <a:spcBef>
                <a:spcPts val="0"/>
              </a:spcBef>
              <a:spcAft>
                <a:spcPts val="0"/>
              </a:spcAft>
              <a:buClrTx/>
              <a:buSzTx/>
              <a:buFontTx/>
              <a:buNone/>
              <a:tabLst/>
              <a:defRPr/>
            </a:pPr>
            <a:r>
              <a:rPr lang="es-ES" dirty="0"/>
              <a:t>Ya que están enfocadas en simular la interacción del usuario en comparación con otras librerías que prueban directamente la lógica o el DOM.</a:t>
            </a:r>
          </a:p>
          <a:p>
            <a:endParaRPr lang="es-AR" dirty="0"/>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3</a:t>
            </a:fld>
            <a:endParaRPr lang="es-ES" noProof="0" dirty="0"/>
          </a:p>
        </p:txBody>
      </p:sp>
    </p:spTree>
    <p:extLst>
      <p:ext uri="{BB962C8B-B14F-4D97-AF65-F5344CB8AC3E}">
        <p14:creationId xmlns:p14="http://schemas.microsoft.com/office/powerpoint/2010/main" val="2216071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Ventajas </a:t>
            </a:r>
          </a:p>
          <a:p>
            <a:r>
              <a:rPr lang="es-ES" dirty="0"/>
              <a:t>Es decir, como los usuarios interactúan con la aplicación</a:t>
            </a:r>
          </a:p>
          <a:p>
            <a:r>
              <a:rPr lang="es-ES" dirty="0"/>
              <a:t>Framework Principal: </a:t>
            </a:r>
            <a:r>
              <a:rPr lang="es-ES" dirty="0" err="1"/>
              <a:t>React</a:t>
            </a:r>
            <a:r>
              <a:rPr lang="es-ES" dirty="0"/>
              <a:t> ,  también se utiliza en otros como Angular o </a:t>
            </a:r>
            <a:r>
              <a:rPr lang="es-ES" dirty="0" err="1"/>
              <a:t>Vue</a:t>
            </a:r>
            <a:r>
              <a:rPr lang="es-ES" dirty="0"/>
              <a:t>.</a:t>
            </a:r>
          </a:p>
          <a:p>
            <a:r>
              <a:rPr lang="es-ES" dirty="0"/>
              <a:t>Ya que prioriza el uso de selectores que reflejan cómo los usuarios interactúan realmente con la aplicación.</a:t>
            </a:r>
          </a:p>
          <a:p>
            <a:r>
              <a:rPr lang="es-ES" dirty="0"/>
              <a:t>Utiliza funciones claras como render, fireEvent, y </a:t>
            </a:r>
            <a:r>
              <a:rPr lang="es-ES" dirty="0" err="1"/>
              <a:t>screen</a:t>
            </a:r>
            <a:endParaRPr lang="es-ES" dirty="0"/>
          </a:p>
          <a:p>
            <a:endParaRPr lang="es-ES" dirty="0"/>
          </a:p>
          <a:p>
            <a:r>
              <a:rPr lang="es-ES" dirty="0"/>
              <a:t>Desventajas</a:t>
            </a:r>
          </a:p>
          <a:p>
            <a:r>
              <a:rPr lang="es-ES" dirty="0"/>
              <a:t>Evita pruebas que dependan de la implementación interna es decir, de detalles específicos del DOM</a:t>
            </a:r>
          </a:p>
          <a:p>
            <a:r>
              <a:rPr lang="es-ES" dirty="0"/>
              <a:t>No esta desarrollado para la simulación de eventos más complejos (como interacciones de arrastrar y soltar)</a:t>
            </a:r>
          </a:p>
          <a:p>
            <a:pPr marL="0" marR="0" lvl="0" indent="0" algn="l" defTabSz="1218987" rtl="0" eaLnBrk="1" fontAlgn="auto" latinLnBrk="0" hangingPunct="1">
              <a:lnSpc>
                <a:spcPct val="100000"/>
              </a:lnSpc>
              <a:spcBef>
                <a:spcPts val="0"/>
              </a:spcBef>
              <a:spcAft>
                <a:spcPts val="0"/>
              </a:spcAft>
              <a:buClrTx/>
              <a:buSzTx/>
              <a:buFontTx/>
              <a:buNone/>
              <a:tabLst/>
              <a:defRPr/>
            </a:pPr>
            <a:r>
              <a:rPr lang="es-ES" dirty="0"/>
              <a:t>Ya que están enfocadas en simular la interacción del usuario en comparación con otras librerías que prueban directamente la lógica o el DOM.</a:t>
            </a:r>
          </a:p>
          <a:p>
            <a:endParaRPr lang="es-AR" dirty="0"/>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4</a:t>
            </a:fld>
            <a:endParaRPr lang="es-ES" noProof="0" dirty="0"/>
          </a:p>
        </p:txBody>
      </p:sp>
    </p:spTree>
    <p:extLst>
      <p:ext uri="{BB962C8B-B14F-4D97-AF65-F5344CB8AC3E}">
        <p14:creationId xmlns:p14="http://schemas.microsoft.com/office/powerpoint/2010/main" val="2164710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Recordar Testing Library.</a:t>
            </a:r>
          </a:p>
          <a:p>
            <a:r>
              <a:rPr lang="es-ES" dirty="0"/>
              <a:t>Comparar con:</a:t>
            </a:r>
          </a:p>
          <a:p>
            <a:pPr marL="285750" indent="-285750">
              <a:buFont typeface="Arial" panose="020B0604020202020204" pitchFamily="34" charset="0"/>
              <a:buChar char="•"/>
            </a:pPr>
            <a:r>
              <a:rPr lang="es-ES" dirty="0"/>
              <a:t>Jest</a:t>
            </a:r>
          </a:p>
          <a:p>
            <a:pPr marL="285750" indent="-285750">
              <a:buFont typeface="Arial" panose="020B0604020202020204" pitchFamily="34" charset="0"/>
              <a:buChar char="•"/>
            </a:pPr>
            <a:r>
              <a:rPr lang="es-ES" dirty="0" err="1"/>
              <a:t>Vitest</a:t>
            </a:r>
            <a:endParaRPr lang="es-ES" dirty="0"/>
          </a:p>
          <a:p>
            <a:pPr marL="285750" indent="-285750">
              <a:buFont typeface="Arial" panose="020B0604020202020204" pitchFamily="34" charset="0"/>
              <a:buChar char="•"/>
            </a:pPr>
            <a:r>
              <a:rPr lang="es-ES" dirty="0"/>
              <a:t>Mocha</a:t>
            </a:r>
          </a:p>
          <a:p>
            <a:pPr marL="285750" indent="-285750">
              <a:buFont typeface="Arial" panose="020B0604020202020204" pitchFamily="34" charset="0"/>
              <a:buChar char="•"/>
            </a:pPr>
            <a:r>
              <a:rPr lang="es-ES" dirty="0" err="1"/>
              <a:t>Mock</a:t>
            </a:r>
            <a:r>
              <a:rPr lang="es-ES" dirty="0"/>
              <a:t> </a:t>
            </a:r>
            <a:r>
              <a:rPr lang="es-ES" dirty="0" err="1"/>
              <a:t>Service</a:t>
            </a:r>
            <a:r>
              <a:rPr lang="es-ES" dirty="0"/>
              <a:t> </a:t>
            </a:r>
            <a:r>
              <a:rPr lang="es-ES" dirty="0" err="1"/>
              <a:t>Worker</a:t>
            </a:r>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5</a:t>
            </a:fld>
            <a:endParaRPr lang="es-ES" noProof="0" dirty="0"/>
          </a:p>
        </p:txBody>
      </p:sp>
    </p:spTree>
    <p:extLst>
      <p:ext uri="{BB962C8B-B14F-4D97-AF65-F5344CB8AC3E}">
        <p14:creationId xmlns:p14="http://schemas.microsoft.com/office/powerpoint/2010/main" val="970671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6</a:t>
            </a:fld>
            <a:endParaRPr lang="es-ES" noProof="0" dirty="0"/>
          </a:p>
        </p:txBody>
      </p:sp>
    </p:spTree>
    <p:extLst>
      <p:ext uri="{BB962C8B-B14F-4D97-AF65-F5344CB8AC3E}">
        <p14:creationId xmlns:p14="http://schemas.microsoft.com/office/powerpoint/2010/main" val="1498195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Vite: es una herramienta de desarrollo rápida y moderna para proyectos web que facilita la construcción y el desarrollo de aplicaciones </a:t>
            </a:r>
            <a:r>
              <a:rPr lang="es-ES" dirty="0" err="1"/>
              <a:t>frontend</a:t>
            </a:r>
            <a:r>
              <a:rPr lang="es-ES" dirty="0"/>
              <a:t>.</a:t>
            </a:r>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7</a:t>
            </a:fld>
            <a:endParaRPr lang="es-ES" noProof="0" dirty="0"/>
          </a:p>
        </p:txBody>
      </p:sp>
    </p:spTree>
    <p:extLst>
      <p:ext uri="{BB962C8B-B14F-4D97-AF65-F5344CB8AC3E}">
        <p14:creationId xmlns:p14="http://schemas.microsoft.com/office/powerpoint/2010/main" val="3334207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 flexible porque no tiene muchas dependencias.</a:t>
            </a:r>
          </a:p>
          <a:p>
            <a:endParaRPr lang="es-ES" dirty="0"/>
          </a:p>
          <a:p>
            <a:r>
              <a:rPr lang="es-ES" dirty="0"/>
              <a:t>No tiene aserciones o </a:t>
            </a:r>
            <a:r>
              <a:rPr lang="es-ES" dirty="0" err="1"/>
              <a:t>mocks</a:t>
            </a:r>
            <a:r>
              <a:rPr lang="es-ES" dirty="0"/>
              <a:t> integrados.</a:t>
            </a:r>
          </a:p>
          <a:p>
            <a:endParaRPr lang="es-ES" dirty="0"/>
          </a:p>
          <a:p>
            <a:r>
              <a:rPr lang="es-ES" dirty="0"/>
              <a:t>Es complementaria a </a:t>
            </a:r>
            <a:r>
              <a:rPr lang="es-ES" dirty="0" err="1"/>
              <a:t>Testing</a:t>
            </a:r>
            <a:r>
              <a:rPr lang="es-ES" dirty="0"/>
              <a:t> Library. Mocha simplemente ejecuta las pruebas, mientras que </a:t>
            </a:r>
            <a:r>
              <a:rPr lang="es-ES" dirty="0" err="1"/>
              <a:t>Testing</a:t>
            </a:r>
            <a:r>
              <a:rPr lang="es-ES" dirty="0"/>
              <a:t> Library gestiona las interacciones del usuario.</a:t>
            </a:r>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8</a:t>
            </a:fld>
            <a:endParaRPr lang="es-ES" noProof="0" dirty="0"/>
          </a:p>
        </p:txBody>
      </p:sp>
    </p:spTree>
    <p:extLst>
      <p:ext uri="{BB962C8B-B14F-4D97-AF65-F5344CB8AC3E}">
        <p14:creationId xmlns:p14="http://schemas.microsoft.com/office/powerpoint/2010/main" val="3272552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Mock</a:t>
            </a:r>
            <a:r>
              <a:rPr lang="es-ES" dirty="0"/>
              <a:t> </a:t>
            </a:r>
            <a:r>
              <a:rPr lang="es-ES" dirty="0" err="1"/>
              <a:t>Service</a:t>
            </a:r>
            <a:r>
              <a:rPr lang="es-ES" dirty="0"/>
              <a:t> </a:t>
            </a:r>
            <a:r>
              <a:rPr lang="es-ES" dirty="0" err="1"/>
              <a:t>Worker</a:t>
            </a:r>
            <a:r>
              <a:rPr lang="es-ES" dirty="0"/>
              <a:t> (MSW) es utilizado para simular </a:t>
            </a:r>
            <a:r>
              <a:rPr lang="es-ES" dirty="0" err="1"/>
              <a:t>APIs</a:t>
            </a:r>
            <a:r>
              <a:rPr lang="es-ES" dirty="0"/>
              <a:t> en pruebas y desarrollo, permitiendo interceptar solicitudes de red y responder con datos </a:t>
            </a:r>
            <a:r>
              <a:rPr lang="es-ES" dirty="0" err="1"/>
              <a:t>mock</a:t>
            </a:r>
            <a:r>
              <a:rPr lang="es-ES" dirty="0"/>
              <a:t>, sin necesidad de acceder a servicios reales.</a:t>
            </a:r>
          </a:p>
          <a:p>
            <a:endParaRPr lang="es-ES" dirty="0"/>
          </a:p>
          <a:p>
            <a:r>
              <a:rPr lang="es-ES" dirty="0"/>
              <a:t>Datos </a:t>
            </a:r>
            <a:r>
              <a:rPr lang="es-ES" dirty="0" err="1"/>
              <a:t>mock</a:t>
            </a:r>
            <a:r>
              <a:rPr lang="es-ES" dirty="0"/>
              <a:t>: son datos falsos o simulados que se crean para probar el comportamiento de una aplicación o sistema sin depender de fuentes de datos reales, como bases de datos o </a:t>
            </a:r>
            <a:r>
              <a:rPr lang="es-ES" dirty="0" err="1"/>
              <a:t>APIs</a:t>
            </a:r>
            <a:r>
              <a:rPr lang="es-ES" dirty="0"/>
              <a:t> externas.</a:t>
            </a:r>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9</a:t>
            </a:fld>
            <a:endParaRPr lang="es-ES" noProof="0" dirty="0"/>
          </a:p>
        </p:txBody>
      </p:sp>
    </p:spTree>
    <p:extLst>
      <p:ext uri="{BB962C8B-B14F-4D97-AF65-F5344CB8AC3E}">
        <p14:creationId xmlns:p14="http://schemas.microsoft.com/office/powerpoint/2010/main" val="1480667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21" name="diagonales"/>
          <p:cNvGrpSpPr/>
          <p:nvPr/>
        </p:nvGrpSpPr>
        <p:grpSpPr>
          <a:xfrm>
            <a:off x="7516443" y="4145281"/>
            <a:ext cx="4686117" cy="2731407"/>
            <a:chOff x="5638800" y="3108960"/>
            <a:chExt cx="3515503" cy="2048555"/>
          </a:xfrm>
        </p:grpSpPr>
        <p:cxnSp>
          <p:nvCxnSpPr>
            <p:cNvPr id="14" name="Conector recto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ector recto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ector recto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íneas inferiores"/>
          <p:cNvGrpSpPr/>
          <p:nvPr/>
        </p:nvGrpSpPr>
        <p:grpSpPr>
          <a:xfrm>
            <a:off x="-8916" y="6057149"/>
            <a:ext cx="5498726" cy="820207"/>
            <a:chOff x="-6689" y="4553748"/>
            <a:chExt cx="4125119" cy="615155"/>
          </a:xfrm>
        </p:grpSpPr>
        <p:sp>
          <p:nvSpPr>
            <p:cNvPr id="9" name="Forma libre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0" name="Forma libre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1" name="Forma libre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grpSp>
      <p:sp>
        <p:nvSpPr>
          <p:cNvPr id="2" name="Título 1"/>
          <p:cNvSpPr>
            <a:spLocks noGrp="1"/>
          </p:cNvSpPr>
          <p:nvPr>
            <p:ph type="ctrTitle"/>
          </p:nvPr>
        </p:nvSpPr>
        <p:spPr>
          <a:xfrm>
            <a:off x="1625176" y="584200"/>
            <a:ext cx="8735325" cy="2000251"/>
          </a:xfrm>
        </p:spPr>
        <p:txBody>
          <a:bodyPr rtlCol="0">
            <a:normAutofit/>
          </a:bodyPr>
          <a:lstStyle>
            <a:lvl1pPr algn="l" rtl="0">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22" name="Marcador de posición de fecha 21"/>
          <p:cNvSpPr>
            <a:spLocks noGrp="1"/>
          </p:cNvSpPr>
          <p:nvPr>
            <p:ph type="dt" sz="half" idx="10"/>
          </p:nvPr>
        </p:nvSpPr>
        <p:spPr/>
        <p:txBody>
          <a:bodyPr rtlCol="0"/>
          <a:lstStyle>
            <a:lvl1pPr>
              <a:defRPr/>
            </a:lvl1pPr>
          </a:lstStyle>
          <a:p>
            <a:fld id="{A042E67D-14C0-4ED9-A218-9C14494A6A84}" type="datetime1">
              <a:rPr lang="es-ES" noProof="0" smtClean="0"/>
              <a:pPr/>
              <a:t>03/10/2024</a:t>
            </a:fld>
            <a:endParaRPr lang="es-ES" noProof="0" dirty="0"/>
          </a:p>
        </p:txBody>
      </p:sp>
      <p:sp>
        <p:nvSpPr>
          <p:cNvPr id="23" name="Marcador de posición de pie de página 22"/>
          <p:cNvSpPr>
            <a:spLocks noGrp="1"/>
          </p:cNvSpPr>
          <p:nvPr>
            <p:ph type="ftr" sz="quarter" idx="11"/>
          </p:nvPr>
        </p:nvSpPr>
        <p:spPr/>
        <p:txBody>
          <a:bodyPr rtlCol="0"/>
          <a:lstStyle/>
          <a:p>
            <a:pPr rtl="0"/>
            <a:endParaRPr lang="es-ES" noProof="0" dirty="0"/>
          </a:p>
        </p:txBody>
      </p:sp>
      <p:sp>
        <p:nvSpPr>
          <p:cNvPr id="24" name="Marcador de posición de número de diapositiva 2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40A1DB83-C382-4684-8887-65A03EA4FFF0}" type="datetime1">
              <a:rPr lang="es-ES" noProof="0" smtClean="0"/>
              <a:pPr/>
              <a:t>03/10/2024</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6898" y="584200"/>
            <a:ext cx="2742486" cy="5588000"/>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C60E81D3-9B82-44CA-B1F9-FCEFDC87935B}" type="datetime1">
              <a:rPr lang="es-ES" noProof="0" smtClean="0"/>
              <a:pPr/>
              <a:t>03/10/2024</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82E48AAE-5AE8-418A-A225-B506C222F2F9}" type="datetime1">
              <a:rPr lang="es-ES" noProof="0" smtClean="0"/>
              <a:pPr/>
              <a:t>03/10/2024</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11" name="diagonales"/>
          <p:cNvGrpSpPr/>
          <p:nvPr/>
        </p:nvGrpSpPr>
        <p:grpSpPr>
          <a:xfrm>
            <a:off x="7516443" y="4145281"/>
            <a:ext cx="4686117" cy="2731407"/>
            <a:chOff x="5638800" y="3108960"/>
            <a:chExt cx="3515503" cy="2048555"/>
          </a:xfrm>
        </p:grpSpPr>
        <p:cxnSp>
          <p:nvCxnSpPr>
            <p:cNvPr id="12" name="Conector recto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ector recto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ector recto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ítulo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es-ES" noProof="0"/>
              <a:t>Haga clic para modificar los estilos de texto del patrón</a:t>
            </a:r>
          </a:p>
        </p:txBody>
      </p:sp>
      <p:sp>
        <p:nvSpPr>
          <p:cNvPr id="4" name="Marcador de posición de fecha 3"/>
          <p:cNvSpPr>
            <a:spLocks noGrp="1"/>
          </p:cNvSpPr>
          <p:nvPr>
            <p:ph type="dt" sz="half" idx="10"/>
          </p:nvPr>
        </p:nvSpPr>
        <p:spPr/>
        <p:txBody>
          <a:bodyPr rtlCol="0"/>
          <a:lstStyle>
            <a:lvl1pPr>
              <a:defRPr/>
            </a:lvl1pPr>
          </a:lstStyle>
          <a:p>
            <a:fld id="{AA1D35CA-82F5-4AD4-B9EC-66E805B73542}" type="datetime1">
              <a:rPr lang="es-ES" noProof="0" smtClean="0"/>
              <a:pPr/>
              <a:t>03/10/2024</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834CCE92-710B-4678-B1B1-EFCAA5CDF075}" type="datetime1">
              <a:rPr lang="es-ES" noProof="0" smtClean="0"/>
              <a:pPr/>
              <a:t>03/10/2024</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lvl1pPr>
              <a:defRPr/>
            </a:lvl1pPr>
          </a:lstStyle>
          <a:p>
            <a:fld id="{83FB0F2C-25D9-4D7E-B43A-29A2E16C960D}" type="datetime1">
              <a:rPr lang="es-ES" noProof="0" smtClean="0"/>
              <a:pPr/>
              <a:t>03/10/2024</a:t>
            </a:fld>
            <a:endParaRPr lang="es-ES" noProof="0"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defRPr/>
            </a:lvl1pPr>
          </a:lstStyle>
          <a:p>
            <a:fld id="{FD34687D-B11B-47A5-95F6-B79DA932A6DF}" type="datetime1">
              <a:rPr lang="es-ES" noProof="0" smtClean="0"/>
              <a:pPr/>
              <a:t>03/10/2024</a:t>
            </a:fld>
            <a:endParaRPr lang="es-ES" noProof="0"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defRPr/>
            </a:lvl1pPr>
          </a:lstStyle>
          <a:p>
            <a:fld id="{93C656DE-1E46-4450-9484-A739B4FADFBC}" type="datetime1">
              <a:rPr lang="es-ES" noProof="0" smtClean="0"/>
              <a:pPr/>
              <a:t>03/10/2024</a:t>
            </a:fld>
            <a:endParaRPr lang="es-ES" noProof="0"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Haga clic para modificar los estilos de texto del patrón</a:t>
            </a:r>
          </a:p>
        </p:txBody>
      </p:sp>
      <p:sp>
        <p:nvSpPr>
          <p:cNvPr id="3" name="Marcador de posición de contenido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EEA77F8B-D469-4ECD-B91E-3B01AD692331}" type="datetime1">
              <a:rPr lang="es-ES" noProof="0" smtClean="0"/>
              <a:pPr/>
              <a:t>03/10/2024</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Haga clic para modificar los estilos de texto del patrón</a:t>
            </a:r>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es-ES" noProof="0" dirty="0"/>
              <a:t>Haga clic en el icono para agregar una imagen</a:t>
            </a:r>
          </a:p>
        </p:txBody>
      </p:sp>
      <p:sp>
        <p:nvSpPr>
          <p:cNvPr id="5" name="Marcador de posición de fecha 4"/>
          <p:cNvSpPr>
            <a:spLocks noGrp="1"/>
          </p:cNvSpPr>
          <p:nvPr>
            <p:ph type="dt" sz="half" idx="10"/>
          </p:nvPr>
        </p:nvSpPr>
        <p:spPr/>
        <p:txBody>
          <a:bodyPr rtlCol="0"/>
          <a:lstStyle>
            <a:lvl1pPr>
              <a:defRPr/>
            </a:lvl1pPr>
          </a:lstStyle>
          <a:p>
            <a:fld id="{49BA7B1C-709E-4257-93A5-EC2F0807D42F}" type="datetime1">
              <a:rPr lang="es-ES" noProof="0" smtClean="0"/>
              <a:pPr/>
              <a:t>03/10/2024</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íneas a la izquierda"/>
          <p:cNvGrpSpPr/>
          <p:nvPr/>
        </p:nvGrpSpPr>
        <p:grpSpPr>
          <a:xfrm>
            <a:off x="-15870" y="-3174"/>
            <a:ext cx="819993" cy="5229225"/>
            <a:chOff x="-11906" y="-2381"/>
            <a:chExt cx="615155" cy="3921919"/>
          </a:xfrm>
        </p:grpSpPr>
        <p:sp>
          <p:nvSpPr>
            <p:cNvPr id="10" name="Forma libre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1" name="Forma libre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4" name="Forma libre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2" name="Marcador de posición de título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35C83AD5-F5AF-4BDC-901E-85A05CCFFAAA}" type="datetime1">
              <a:rPr lang="es-ES" noProof="0" smtClean="0"/>
              <a:pPr/>
              <a:t>03/10/2024</a:t>
            </a:fld>
            <a:endParaRPr lang="es-ES" noProof="0" dirty="0"/>
          </a:p>
        </p:txBody>
      </p:sp>
      <p:sp>
        <p:nvSpPr>
          <p:cNvPr id="5" name="Marcador de posición de pie de página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rtl="0">
              <a:defRPr sz="1200">
                <a:solidFill>
                  <a:schemeClr val="tx1">
                    <a:tint val="75000"/>
                  </a:schemeClr>
                </a:solidFill>
              </a:defRPr>
            </a:lvl1pPr>
          </a:lstStyle>
          <a:p>
            <a:fld id="{C014DD1E-5D91-48A3-AD6D-45FBA980D106}" type="slidenum">
              <a:rPr lang="es-ES" smtClean="0"/>
              <a:pPr/>
              <a:t>‹Nº›</a:t>
            </a:fld>
            <a:endParaRPr lang="es-ES"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normAutofit/>
          </a:bodyPr>
          <a:lstStyle/>
          <a:p>
            <a:r>
              <a:rPr lang="es-ES" dirty="0"/>
              <a:t>Testing Library</a:t>
            </a:r>
          </a:p>
        </p:txBody>
      </p:sp>
      <p:sp>
        <p:nvSpPr>
          <p:cNvPr id="5" name="Subtítulo 4"/>
          <p:cNvSpPr>
            <a:spLocks noGrp="1"/>
          </p:cNvSpPr>
          <p:nvPr>
            <p:ph type="subTitle" idx="1"/>
          </p:nvPr>
        </p:nvSpPr>
        <p:spPr/>
        <p:txBody>
          <a:bodyPr rtlCol="0"/>
          <a:lstStyle/>
          <a:p>
            <a:pPr rtl="0"/>
            <a:r>
              <a:rPr lang="es-ES" dirty="0"/>
              <a:t>Test Suites/Frameworks</a:t>
            </a:r>
          </a:p>
        </p:txBody>
      </p:sp>
      <p:sp>
        <p:nvSpPr>
          <p:cNvPr id="3" name="CuadroTexto 2">
            <a:extLst>
              <a:ext uri="{FF2B5EF4-FFF2-40B4-BE49-F238E27FC236}">
                <a16:creationId xmlns:a16="http://schemas.microsoft.com/office/drawing/2014/main" id="{902F5879-7A1B-FC6B-2418-D73914F2098A}"/>
              </a:ext>
            </a:extLst>
          </p:cNvPr>
          <p:cNvSpPr txBox="1"/>
          <p:nvPr/>
        </p:nvSpPr>
        <p:spPr>
          <a:xfrm>
            <a:off x="0" y="5661248"/>
            <a:ext cx="6120680" cy="338554"/>
          </a:xfrm>
          <a:prstGeom prst="rect">
            <a:avLst/>
          </a:prstGeom>
          <a:noFill/>
        </p:spPr>
        <p:txBody>
          <a:bodyPr wrap="square" rtlCol="0">
            <a:spAutoFit/>
          </a:bodyPr>
          <a:lstStyle/>
          <a:p>
            <a:r>
              <a:rPr lang="es-AR" sz="1600" dirty="0"/>
              <a:t>MONDINO – GIAMPIETRO - DEQUELLI</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DC4B96-3D2D-6FD0-7B82-DA229F2D83D2}"/>
              </a:ext>
            </a:extLst>
          </p:cNvPr>
          <p:cNvSpPr>
            <a:spLocks noGrp="1"/>
          </p:cNvSpPr>
          <p:nvPr>
            <p:ph type="title"/>
          </p:nvPr>
        </p:nvSpPr>
        <p:spPr>
          <a:xfrm>
            <a:off x="-890364" y="188640"/>
            <a:ext cx="8532948" cy="936104"/>
          </a:xfrm>
        </p:spPr>
        <p:txBody>
          <a:bodyPr anchor="b">
            <a:noAutofit/>
          </a:bodyPr>
          <a:lstStyle/>
          <a:p>
            <a:pPr algn="ctr"/>
            <a:r>
              <a:rPr lang="es-ES" sz="5400" dirty="0"/>
              <a:t>CASOS DE USO</a:t>
            </a:r>
            <a:endParaRPr lang="es-AR" sz="5400" dirty="0"/>
          </a:p>
        </p:txBody>
      </p:sp>
      <p:sp>
        <p:nvSpPr>
          <p:cNvPr id="3" name="Marcador de contenido 2">
            <a:extLst>
              <a:ext uri="{FF2B5EF4-FFF2-40B4-BE49-F238E27FC236}">
                <a16:creationId xmlns:a16="http://schemas.microsoft.com/office/drawing/2014/main" id="{E99241B6-04E8-4BA5-2B5F-C8E45018B336}"/>
              </a:ext>
            </a:extLst>
          </p:cNvPr>
          <p:cNvSpPr>
            <a:spLocks noGrp="1"/>
          </p:cNvSpPr>
          <p:nvPr>
            <p:ph idx="1"/>
          </p:nvPr>
        </p:nvSpPr>
        <p:spPr>
          <a:xfrm>
            <a:off x="914161" y="1197864"/>
            <a:ext cx="10360501" cy="4462272"/>
          </a:xfrm>
        </p:spPr>
        <p:txBody>
          <a:bodyPr>
            <a:normAutofit/>
          </a:bodyPr>
          <a:lstStyle/>
          <a:p>
            <a:pPr algn="l" fontAlgn="base">
              <a:buFont typeface="Arial" panose="020B0604020202020204" pitchFamily="34" charset="0"/>
              <a:buChar char="•"/>
            </a:pPr>
            <a:r>
              <a:rPr lang="es-ES" b="0" i="0" dirty="0">
                <a:effectLst/>
                <a:latin typeface="inherit"/>
              </a:rPr>
              <a:t>Verificación de la renderización de componentes.</a:t>
            </a:r>
          </a:p>
          <a:p>
            <a:pPr algn="l" fontAlgn="base">
              <a:buFont typeface="Arial" panose="020B0604020202020204" pitchFamily="34" charset="0"/>
              <a:buChar char="•"/>
            </a:pPr>
            <a:r>
              <a:rPr lang="es-ES" b="0" i="0" dirty="0">
                <a:effectLst/>
                <a:latin typeface="inherit"/>
              </a:rPr>
              <a:t>Simulación de interacciones del usuario.</a:t>
            </a:r>
          </a:p>
          <a:p>
            <a:pPr algn="l" fontAlgn="base">
              <a:buFont typeface="Arial" panose="020B0604020202020204" pitchFamily="34" charset="0"/>
              <a:buChar char="•"/>
            </a:pPr>
            <a:r>
              <a:rPr lang="es-ES" b="0" i="0" dirty="0">
                <a:effectLst/>
                <a:latin typeface="inherit"/>
              </a:rPr>
              <a:t>Verificación de formularios.</a:t>
            </a:r>
          </a:p>
          <a:p>
            <a:pPr algn="l" fontAlgn="base">
              <a:buFont typeface="Arial" panose="020B0604020202020204" pitchFamily="34" charset="0"/>
              <a:buChar char="•"/>
            </a:pPr>
            <a:r>
              <a:rPr lang="es-ES" b="0" i="0" dirty="0">
                <a:effectLst/>
                <a:latin typeface="inherit"/>
              </a:rPr>
              <a:t>Pruebas con integración de herramientas como Jest.</a:t>
            </a:r>
          </a:p>
        </p:txBody>
      </p:sp>
    </p:spTree>
    <p:extLst>
      <p:ext uri="{BB962C8B-B14F-4D97-AF65-F5344CB8AC3E}">
        <p14:creationId xmlns:p14="http://schemas.microsoft.com/office/powerpoint/2010/main" val="3302328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DC4B96-3D2D-6FD0-7B82-DA229F2D83D2}"/>
              </a:ext>
            </a:extLst>
          </p:cNvPr>
          <p:cNvSpPr>
            <a:spLocks noGrp="1"/>
          </p:cNvSpPr>
          <p:nvPr>
            <p:ph type="title"/>
          </p:nvPr>
        </p:nvSpPr>
        <p:spPr>
          <a:xfrm>
            <a:off x="1827938" y="2708920"/>
            <a:ext cx="8532948" cy="1673938"/>
          </a:xfrm>
        </p:spPr>
        <p:txBody>
          <a:bodyPr anchor="b">
            <a:noAutofit/>
          </a:bodyPr>
          <a:lstStyle/>
          <a:p>
            <a:pPr algn="ctr"/>
            <a:r>
              <a:rPr lang="es-ES" sz="5400" dirty="0"/>
              <a:t>Pasos que realiza Testing Library </a:t>
            </a:r>
            <a:endParaRPr lang="es-AR" sz="5400" dirty="0"/>
          </a:p>
        </p:txBody>
      </p:sp>
    </p:spTree>
    <p:extLst>
      <p:ext uri="{BB962C8B-B14F-4D97-AF65-F5344CB8AC3E}">
        <p14:creationId xmlns:p14="http://schemas.microsoft.com/office/powerpoint/2010/main" val="1992651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7436204-E7CF-1976-B8D6-BC861D94A6E3}"/>
              </a:ext>
            </a:extLst>
          </p:cNvPr>
          <p:cNvSpPr>
            <a:spLocks noGrp="1"/>
          </p:cNvSpPr>
          <p:nvPr>
            <p:ph idx="1"/>
          </p:nvPr>
        </p:nvSpPr>
        <p:spPr>
          <a:xfrm>
            <a:off x="981844" y="188640"/>
            <a:ext cx="6048672" cy="720080"/>
          </a:xfrm>
        </p:spPr>
        <p:txBody>
          <a:bodyPr>
            <a:normAutofit/>
          </a:bodyPr>
          <a:lstStyle/>
          <a:p>
            <a:pPr marL="0" indent="0">
              <a:buNone/>
            </a:pPr>
            <a:r>
              <a:rPr lang="es-AR" sz="3600" b="1" dirty="0">
                <a:effectLst>
                  <a:outerShdw blurRad="38100" dist="38100" dir="2700000" algn="tl">
                    <a:srgbClr val="000000">
                      <a:alpha val="43137"/>
                    </a:srgbClr>
                  </a:outerShdw>
                </a:effectLst>
              </a:rPr>
              <a:t>Renderizado del componente </a:t>
            </a:r>
          </a:p>
        </p:txBody>
      </p:sp>
      <p:sp>
        <p:nvSpPr>
          <p:cNvPr id="6" name="Marcador de contenido 2">
            <a:extLst>
              <a:ext uri="{FF2B5EF4-FFF2-40B4-BE49-F238E27FC236}">
                <a16:creationId xmlns:a16="http://schemas.microsoft.com/office/drawing/2014/main" id="{2E907299-9B23-94CF-E853-72AF18F41C9C}"/>
              </a:ext>
            </a:extLst>
          </p:cNvPr>
          <p:cNvSpPr txBox="1">
            <a:spLocks/>
          </p:cNvSpPr>
          <p:nvPr/>
        </p:nvSpPr>
        <p:spPr>
          <a:xfrm>
            <a:off x="621804" y="957400"/>
            <a:ext cx="2160240" cy="72008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377886" lvl="1" indent="0">
              <a:buFont typeface="Arial" pitchFamily="34" charset="0"/>
              <a:buNone/>
            </a:pPr>
            <a:r>
              <a:rPr lang="es-AR" sz="3200" b="1" dirty="0">
                <a:effectLst>
                  <a:outerShdw blurRad="38100" dist="38100" dir="2700000" algn="tl">
                    <a:srgbClr val="000000">
                      <a:alpha val="43137"/>
                    </a:srgbClr>
                  </a:outerShdw>
                </a:effectLst>
              </a:rPr>
              <a:t>render()</a:t>
            </a:r>
            <a:endParaRPr lang="es-ES" sz="3200" b="1" dirty="0">
              <a:effectLst>
                <a:outerShdw blurRad="38100" dist="38100" dir="2700000" algn="tl">
                  <a:srgbClr val="000000">
                    <a:alpha val="43137"/>
                  </a:srgbClr>
                </a:outerShdw>
              </a:effectLst>
            </a:endParaRPr>
          </a:p>
        </p:txBody>
      </p:sp>
      <p:pic>
        <p:nvPicPr>
          <p:cNvPr id="8" name="Imagen 7">
            <a:extLst>
              <a:ext uri="{FF2B5EF4-FFF2-40B4-BE49-F238E27FC236}">
                <a16:creationId xmlns:a16="http://schemas.microsoft.com/office/drawing/2014/main" id="{97662E06-6164-396F-3A82-5D90BC54ABAE}"/>
              </a:ext>
            </a:extLst>
          </p:cNvPr>
          <p:cNvPicPr>
            <a:picLocks noChangeAspect="1"/>
          </p:cNvPicPr>
          <p:nvPr/>
        </p:nvPicPr>
        <p:blipFill>
          <a:blip r:embed="rId3"/>
          <a:stretch>
            <a:fillRect/>
          </a:stretch>
        </p:blipFill>
        <p:spPr>
          <a:xfrm>
            <a:off x="982712" y="1940160"/>
            <a:ext cx="10866992" cy="2280928"/>
          </a:xfrm>
          <a:prstGeom prst="rect">
            <a:avLst/>
          </a:prstGeom>
        </p:spPr>
      </p:pic>
      <p:sp>
        <p:nvSpPr>
          <p:cNvPr id="9" name="Rectángulo: esquinas redondeadas 8">
            <a:extLst>
              <a:ext uri="{FF2B5EF4-FFF2-40B4-BE49-F238E27FC236}">
                <a16:creationId xmlns:a16="http://schemas.microsoft.com/office/drawing/2014/main" id="{244B530B-8E5B-0593-7C75-9CD2B2FA5B73}"/>
              </a:ext>
            </a:extLst>
          </p:cNvPr>
          <p:cNvSpPr/>
          <p:nvPr/>
        </p:nvSpPr>
        <p:spPr>
          <a:xfrm>
            <a:off x="2277988" y="2708920"/>
            <a:ext cx="2448272" cy="360040"/>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800"/>
          </a:p>
        </p:txBody>
      </p:sp>
    </p:spTree>
    <p:extLst>
      <p:ext uri="{BB962C8B-B14F-4D97-AF65-F5344CB8AC3E}">
        <p14:creationId xmlns:p14="http://schemas.microsoft.com/office/powerpoint/2010/main" val="390599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7436204-E7CF-1976-B8D6-BC861D94A6E3}"/>
              </a:ext>
            </a:extLst>
          </p:cNvPr>
          <p:cNvSpPr>
            <a:spLocks noGrp="1"/>
          </p:cNvSpPr>
          <p:nvPr>
            <p:ph idx="1"/>
          </p:nvPr>
        </p:nvSpPr>
        <p:spPr>
          <a:xfrm>
            <a:off x="909836" y="188640"/>
            <a:ext cx="7560840" cy="720080"/>
          </a:xfrm>
        </p:spPr>
        <p:txBody>
          <a:bodyPr>
            <a:normAutofit/>
          </a:bodyPr>
          <a:lstStyle/>
          <a:p>
            <a:pPr marL="0" indent="0">
              <a:buNone/>
            </a:pPr>
            <a:r>
              <a:rPr lang="es-AR" sz="3600" b="1" dirty="0">
                <a:effectLst>
                  <a:outerShdw blurRad="38100" dist="38100" dir="2700000" algn="tl">
                    <a:srgbClr val="000000">
                      <a:alpha val="43137"/>
                    </a:srgbClr>
                  </a:outerShdw>
                </a:effectLst>
              </a:rPr>
              <a:t>Búsqueda de elementos del DOM</a:t>
            </a:r>
          </a:p>
        </p:txBody>
      </p:sp>
      <p:sp>
        <p:nvSpPr>
          <p:cNvPr id="6" name="Marcador de contenido 2">
            <a:extLst>
              <a:ext uri="{FF2B5EF4-FFF2-40B4-BE49-F238E27FC236}">
                <a16:creationId xmlns:a16="http://schemas.microsoft.com/office/drawing/2014/main" id="{A878B135-1EFE-A193-C5FA-049AA2A13FB0}"/>
              </a:ext>
            </a:extLst>
          </p:cNvPr>
          <p:cNvSpPr txBox="1">
            <a:spLocks/>
          </p:cNvSpPr>
          <p:nvPr/>
        </p:nvSpPr>
        <p:spPr>
          <a:xfrm>
            <a:off x="765821" y="1310744"/>
            <a:ext cx="2664296" cy="72008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304746" lvl="1" indent="0">
              <a:buNone/>
            </a:pPr>
            <a:r>
              <a:rPr lang="es-AR" sz="3200" b="1" dirty="0" err="1">
                <a:effectLst>
                  <a:outerShdw blurRad="38100" dist="38100" dir="2700000" algn="tl">
                    <a:srgbClr val="000000">
                      <a:alpha val="43137"/>
                    </a:srgbClr>
                  </a:outerShdw>
                </a:effectLst>
              </a:rPr>
              <a:t>getByText</a:t>
            </a:r>
            <a:r>
              <a:rPr lang="es-AR" sz="3200" b="1" dirty="0">
                <a:effectLst>
                  <a:outerShdw blurRad="38100" dist="38100" dir="2700000" algn="tl">
                    <a:srgbClr val="000000">
                      <a:alpha val="43137"/>
                    </a:srgbClr>
                  </a:outerShdw>
                </a:effectLst>
              </a:rPr>
              <a:t>()</a:t>
            </a:r>
          </a:p>
        </p:txBody>
      </p:sp>
      <p:pic>
        <p:nvPicPr>
          <p:cNvPr id="1026" name="Picture 2">
            <a:extLst>
              <a:ext uri="{FF2B5EF4-FFF2-40B4-BE49-F238E27FC236}">
                <a16:creationId xmlns:a16="http://schemas.microsoft.com/office/drawing/2014/main" id="{D7EAE688-8A36-4EF8-441A-DED3F13A2D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852" y="2035016"/>
            <a:ext cx="10123127" cy="2216096"/>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esquinas redondeadas 8">
            <a:extLst>
              <a:ext uri="{FF2B5EF4-FFF2-40B4-BE49-F238E27FC236}">
                <a16:creationId xmlns:a16="http://schemas.microsoft.com/office/drawing/2014/main" id="{6881A15E-D2D7-55D7-F23C-3874C7F81E1F}"/>
              </a:ext>
            </a:extLst>
          </p:cNvPr>
          <p:cNvSpPr/>
          <p:nvPr/>
        </p:nvSpPr>
        <p:spPr>
          <a:xfrm>
            <a:off x="5230316" y="2908816"/>
            <a:ext cx="1368152" cy="50405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800"/>
          </a:p>
        </p:txBody>
      </p:sp>
    </p:spTree>
    <p:extLst>
      <p:ext uri="{BB962C8B-B14F-4D97-AF65-F5344CB8AC3E}">
        <p14:creationId xmlns:p14="http://schemas.microsoft.com/office/powerpoint/2010/main" val="2273514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7436204-E7CF-1976-B8D6-BC861D94A6E3}"/>
              </a:ext>
            </a:extLst>
          </p:cNvPr>
          <p:cNvSpPr>
            <a:spLocks noGrp="1"/>
          </p:cNvSpPr>
          <p:nvPr>
            <p:ph idx="1"/>
          </p:nvPr>
        </p:nvSpPr>
        <p:spPr>
          <a:xfrm>
            <a:off x="909836" y="188640"/>
            <a:ext cx="7560840" cy="720080"/>
          </a:xfrm>
        </p:spPr>
        <p:txBody>
          <a:bodyPr>
            <a:normAutofit/>
          </a:bodyPr>
          <a:lstStyle/>
          <a:p>
            <a:pPr marL="0" indent="0">
              <a:buNone/>
            </a:pPr>
            <a:r>
              <a:rPr lang="es-AR" sz="3600" b="1" dirty="0">
                <a:effectLst>
                  <a:outerShdw blurRad="38100" dist="38100" dir="2700000" algn="tl">
                    <a:srgbClr val="000000">
                      <a:alpha val="43137"/>
                    </a:srgbClr>
                  </a:outerShdw>
                </a:effectLst>
              </a:rPr>
              <a:t>Búsqueda de elementos del DOM</a:t>
            </a:r>
          </a:p>
        </p:txBody>
      </p:sp>
      <p:sp>
        <p:nvSpPr>
          <p:cNvPr id="7" name="Marcador de contenido 2">
            <a:extLst>
              <a:ext uri="{FF2B5EF4-FFF2-40B4-BE49-F238E27FC236}">
                <a16:creationId xmlns:a16="http://schemas.microsoft.com/office/drawing/2014/main" id="{77B8C518-A661-7D61-7E11-27DA4CCFBF5A}"/>
              </a:ext>
            </a:extLst>
          </p:cNvPr>
          <p:cNvSpPr txBox="1">
            <a:spLocks/>
          </p:cNvSpPr>
          <p:nvPr/>
        </p:nvSpPr>
        <p:spPr>
          <a:xfrm>
            <a:off x="621804" y="908720"/>
            <a:ext cx="2736304" cy="606088"/>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304746" lvl="1" indent="0">
              <a:buNone/>
            </a:pPr>
            <a:r>
              <a:rPr lang="es-AR" sz="3200" b="1" dirty="0" err="1">
                <a:effectLst>
                  <a:outerShdw blurRad="38100" dist="38100" dir="2700000" algn="tl">
                    <a:srgbClr val="000000">
                      <a:alpha val="43137"/>
                    </a:srgbClr>
                  </a:outerShdw>
                </a:effectLst>
              </a:rPr>
              <a:t>getByRole</a:t>
            </a:r>
            <a:r>
              <a:rPr lang="es-AR" sz="3200" b="1" dirty="0">
                <a:effectLst>
                  <a:outerShdw blurRad="38100" dist="38100" dir="2700000" algn="tl">
                    <a:srgbClr val="000000">
                      <a:alpha val="43137"/>
                    </a:srgbClr>
                  </a:outerShdw>
                </a:effectLst>
              </a:rPr>
              <a:t>()</a:t>
            </a:r>
          </a:p>
        </p:txBody>
      </p:sp>
      <p:pic>
        <p:nvPicPr>
          <p:cNvPr id="2050" name="Picture 2">
            <a:extLst>
              <a:ext uri="{FF2B5EF4-FFF2-40B4-BE49-F238E27FC236}">
                <a16:creationId xmlns:a16="http://schemas.microsoft.com/office/drawing/2014/main" id="{8B3CDA91-8764-724E-016C-8117305D41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836" y="2420888"/>
            <a:ext cx="10849205" cy="1872208"/>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esquinas redondeadas 1">
            <a:extLst>
              <a:ext uri="{FF2B5EF4-FFF2-40B4-BE49-F238E27FC236}">
                <a16:creationId xmlns:a16="http://schemas.microsoft.com/office/drawing/2014/main" id="{77DA40D0-F759-4FF5-B7B1-7ABB40CBCD6F}"/>
              </a:ext>
            </a:extLst>
          </p:cNvPr>
          <p:cNvSpPr/>
          <p:nvPr/>
        </p:nvSpPr>
        <p:spPr>
          <a:xfrm>
            <a:off x="4222204" y="3284984"/>
            <a:ext cx="122413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800"/>
          </a:p>
        </p:txBody>
      </p:sp>
    </p:spTree>
    <p:extLst>
      <p:ext uri="{BB962C8B-B14F-4D97-AF65-F5344CB8AC3E}">
        <p14:creationId xmlns:p14="http://schemas.microsoft.com/office/powerpoint/2010/main" val="3375502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7436204-E7CF-1976-B8D6-BC861D94A6E3}"/>
              </a:ext>
            </a:extLst>
          </p:cNvPr>
          <p:cNvSpPr>
            <a:spLocks noGrp="1"/>
          </p:cNvSpPr>
          <p:nvPr>
            <p:ph idx="1"/>
          </p:nvPr>
        </p:nvSpPr>
        <p:spPr>
          <a:xfrm>
            <a:off x="1053852" y="188640"/>
            <a:ext cx="7272808" cy="1620664"/>
          </a:xfrm>
        </p:spPr>
        <p:txBody>
          <a:bodyPr>
            <a:normAutofit/>
          </a:bodyPr>
          <a:lstStyle/>
          <a:p>
            <a:pPr marL="0" indent="0">
              <a:buNone/>
            </a:pPr>
            <a:r>
              <a:rPr lang="es-AR" sz="3600" b="1" dirty="0">
                <a:effectLst>
                  <a:outerShdw blurRad="38100" dist="38100" dir="2700000" algn="tl">
                    <a:srgbClr val="000000">
                      <a:alpha val="43137"/>
                    </a:srgbClr>
                  </a:outerShdw>
                </a:effectLst>
              </a:rPr>
              <a:t>Simulación de interacciones</a:t>
            </a:r>
            <a:endParaRPr lang="es-AR" sz="2400" b="1" dirty="0">
              <a:effectLst>
                <a:outerShdw blurRad="38100" dist="38100" dir="2700000" algn="tl">
                  <a:srgbClr val="000000">
                    <a:alpha val="43137"/>
                  </a:srgbClr>
                </a:outerShdw>
              </a:effectLst>
            </a:endParaRPr>
          </a:p>
        </p:txBody>
      </p:sp>
      <p:sp>
        <p:nvSpPr>
          <p:cNvPr id="6" name="Marcador de contenido 2">
            <a:extLst>
              <a:ext uri="{FF2B5EF4-FFF2-40B4-BE49-F238E27FC236}">
                <a16:creationId xmlns:a16="http://schemas.microsoft.com/office/drawing/2014/main" id="{97CBC10E-237E-7A3B-31ED-9230BC3891CC}"/>
              </a:ext>
            </a:extLst>
          </p:cNvPr>
          <p:cNvSpPr txBox="1">
            <a:spLocks/>
          </p:cNvSpPr>
          <p:nvPr/>
        </p:nvSpPr>
        <p:spPr>
          <a:xfrm>
            <a:off x="765820" y="954752"/>
            <a:ext cx="6094413" cy="1620664"/>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304746" lvl="1" indent="0">
              <a:buNone/>
            </a:pPr>
            <a:r>
              <a:rPr lang="es-AR" sz="3200" b="1" dirty="0" err="1">
                <a:effectLst>
                  <a:outerShdw blurRad="38100" dist="38100" dir="2700000" algn="tl">
                    <a:srgbClr val="000000">
                      <a:alpha val="43137"/>
                    </a:srgbClr>
                  </a:outerShdw>
                </a:effectLst>
              </a:rPr>
              <a:t>fireEvent</a:t>
            </a:r>
            <a:endParaRPr lang="es-AR" b="1" dirty="0">
              <a:effectLst>
                <a:outerShdw blurRad="38100" dist="38100" dir="2700000" algn="tl">
                  <a:srgbClr val="000000">
                    <a:alpha val="43137"/>
                  </a:srgbClr>
                </a:outerShdw>
              </a:effectLst>
            </a:endParaRPr>
          </a:p>
        </p:txBody>
      </p:sp>
      <p:sp>
        <p:nvSpPr>
          <p:cNvPr id="7" name="Marcador de contenido 2">
            <a:extLst>
              <a:ext uri="{FF2B5EF4-FFF2-40B4-BE49-F238E27FC236}">
                <a16:creationId xmlns:a16="http://schemas.microsoft.com/office/drawing/2014/main" id="{A640FBA1-21C1-4FD2-716F-CA6BC90632C9}"/>
              </a:ext>
            </a:extLst>
          </p:cNvPr>
          <p:cNvSpPr txBox="1">
            <a:spLocks/>
          </p:cNvSpPr>
          <p:nvPr/>
        </p:nvSpPr>
        <p:spPr>
          <a:xfrm>
            <a:off x="549796" y="5949280"/>
            <a:ext cx="6094413" cy="1620664"/>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304746" lvl="1" indent="0">
              <a:buNone/>
            </a:pPr>
            <a:r>
              <a:rPr lang="es-AR" sz="3200" b="1" dirty="0" err="1">
                <a:effectLst>
                  <a:outerShdw blurRad="38100" dist="38100" dir="2700000" algn="tl">
                    <a:srgbClr val="000000">
                      <a:alpha val="43137"/>
                    </a:srgbClr>
                  </a:outerShdw>
                </a:effectLst>
              </a:rPr>
              <a:t>userEvent</a:t>
            </a:r>
            <a:endParaRPr lang="es-AR" sz="3200" b="1" dirty="0">
              <a:effectLst>
                <a:outerShdw blurRad="38100" dist="38100" dir="2700000" algn="tl">
                  <a:srgbClr val="000000">
                    <a:alpha val="43137"/>
                  </a:srgbClr>
                </a:outerShdw>
              </a:effectLst>
            </a:endParaRPr>
          </a:p>
        </p:txBody>
      </p:sp>
      <p:pic>
        <p:nvPicPr>
          <p:cNvPr id="4098" name="Picture 2">
            <a:extLst>
              <a:ext uri="{FF2B5EF4-FFF2-40B4-BE49-F238E27FC236}">
                <a16:creationId xmlns:a16="http://schemas.microsoft.com/office/drawing/2014/main" id="{4F8AF967-DC48-4758-34A0-BBF9F0F61F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171" y="1556792"/>
            <a:ext cx="10317462" cy="411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esquinas redondeadas 7">
            <a:extLst>
              <a:ext uri="{FF2B5EF4-FFF2-40B4-BE49-F238E27FC236}">
                <a16:creationId xmlns:a16="http://schemas.microsoft.com/office/drawing/2014/main" id="{73A64CE0-139A-DA66-BD17-AAD7CCBB3455}"/>
              </a:ext>
            </a:extLst>
          </p:cNvPr>
          <p:cNvSpPr/>
          <p:nvPr/>
        </p:nvSpPr>
        <p:spPr>
          <a:xfrm>
            <a:off x="1413892" y="3771482"/>
            <a:ext cx="122413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800"/>
          </a:p>
        </p:txBody>
      </p:sp>
      <p:sp>
        <p:nvSpPr>
          <p:cNvPr id="9" name="Rectángulo: esquinas redondeadas 8">
            <a:extLst>
              <a:ext uri="{FF2B5EF4-FFF2-40B4-BE49-F238E27FC236}">
                <a16:creationId xmlns:a16="http://schemas.microsoft.com/office/drawing/2014/main" id="{8B7A1D21-21FC-9D3D-9653-7C58850CB7E4}"/>
              </a:ext>
            </a:extLst>
          </p:cNvPr>
          <p:cNvSpPr/>
          <p:nvPr/>
        </p:nvSpPr>
        <p:spPr>
          <a:xfrm>
            <a:off x="1413892" y="4137940"/>
            <a:ext cx="122413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800"/>
          </a:p>
        </p:txBody>
      </p:sp>
    </p:spTree>
    <p:extLst>
      <p:ext uri="{BB962C8B-B14F-4D97-AF65-F5344CB8AC3E}">
        <p14:creationId xmlns:p14="http://schemas.microsoft.com/office/powerpoint/2010/main" val="9507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7436204-E7CF-1976-B8D6-BC861D94A6E3}"/>
              </a:ext>
            </a:extLst>
          </p:cNvPr>
          <p:cNvSpPr>
            <a:spLocks noGrp="1"/>
          </p:cNvSpPr>
          <p:nvPr>
            <p:ph idx="1"/>
          </p:nvPr>
        </p:nvSpPr>
        <p:spPr>
          <a:xfrm>
            <a:off x="981844" y="260648"/>
            <a:ext cx="6094413" cy="1116608"/>
          </a:xfrm>
        </p:spPr>
        <p:txBody>
          <a:bodyPr>
            <a:normAutofit/>
          </a:bodyPr>
          <a:lstStyle/>
          <a:p>
            <a:pPr marL="0" indent="0">
              <a:buNone/>
            </a:pPr>
            <a:r>
              <a:rPr lang="es-AR" sz="3600" b="1" dirty="0">
                <a:effectLst>
                  <a:outerShdw blurRad="38100" dist="38100" dir="2700000" algn="tl">
                    <a:srgbClr val="000000">
                      <a:alpha val="43137"/>
                    </a:srgbClr>
                  </a:outerShdw>
                </a:effectLst>
              </a:rPr>
              <a:t>Aserciones (</a:t>
            </a:r>
            <a:r>
              <a:rPr lang="es-AR" sz="3600" b="1" dirty="0" err="1">
                <a:effectLst>
                  <a:outerShdw blurRad="38100" dist="38100" dir="2700000" algn="tl">
                    <a:srgbClr val="000000">
                      <a:alpha val="43137"/>
                    </a:srgbClr>
                  </a:outerShdw>
                </a:effectLst>
              </a:rPr>
              <a:t>Assertions</a:t>
            </a:r>
            <a:r>
              <a:rPr lang="es-AR" sz="3600" b="1" dirty="0">
                <a:effectLst>
                  <a:outerShdw blurRad="38100" dist="38100" dir="2700000" algn="tl">
                    <a:srgbClr val="000000">
                      <a:alpha val="43137"/>
                    </a:srgbClr>
                  </a:outerShdw>
                </a:effectLst>
              </a:rPr>
              <a:t>)</a:t>
            </a:r>
            <a:endParaRPr lang="es-AR" b="1" dirty="0">
              <a:effectLst>
                <a:outerShdw blurRad="38100" dist="38100" dir="2700000" algn="tl">
                  <a:srgbClr val="000000">
                    <a:alpha val="43137"/>
                  </a:srgbClr>
                </a:outerShdw>
              </a:effectLst>
            </a:endParaRPr>
          </a:p>
        </p:txBody>
      </p:sp>
      <p:sp>
        <p:nvSpPr>
          <p:cNvPr id="6" name="Marcador de contenido 2">
            <a:extLst>
              <a:ext uri="{FF2B5EF4-FFF2-40B4-BE49-F238E27FC236}">
                <a16:creationId xmlns:a16="http://schemas.microsoft.com/office/drawing/2014/main" id="{E8B104B9-DF8D-B1D8-0226-6FC8CC470E17}"/>
              </a:ext>
            </a:extLst>
          </p:cNvPr>
          <p:cNvSpPr txBox="1">
            <a:spLocks/>
          </p:cNvSpPr>
          <p:nvPr/>
        </p:nvSpPr>
        <p:spPr>
          <a:xfrm>
            <a:off x="765820" y="1052736"/>
            <a:ext cx="6094413" cy="1116608"/>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304746" lvl="1" indent="0">
              <a:buNone/>
            </a:pPr>
            <a:r>
              <a:rPr lang="es-AR" sz="3200" b="1" dirty="0" err="1">
                <a:effectLst>
                  <a:outerShdw blurRad="38100" dist="38100" dir="2700000" algn="tl">
                    <a:srgbClr val="000000">
                      <a:alpha val="43137"/>
                    </a:srgbClr>
                  </a:outerShdw>
                </a:effectLst>
              </a:rPr>
              <a:t>expect</a:t>
            </a:r>
            <a:endParaRPr lang="es-AR" sz="3200" b="1" dirty="0">
              <a:effectLst>
                <a:outerShdw blurRad="38100" dist="38100" dir="2700000" algn="tl">
                  <a:srgbClr val="000000">
                    <a:alpha val="43137"/>
                  </a:srgbClr>
                </a:outerShdw>
              </a:effectLst>
            </a:endParaRPr>
          </a:p>
        </p:txBody>
      </p:sp>
      <p:pic>
        <p:nvPicPr>
          <p:cNvPr id="7" name="Picture 2">
            <a:extLst>
              <a:ext uri="{FF2B5EF4-FFF2-40B4-BE49-F238E27FC236}">
                <a16:creationId xmlns:a16="http://schemas.microsoft.com/office/drawing/2014/main" id="{D154A415-40E5-C02F-2591-CE238AEEF6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171" y="1556792"/>
            <a:ext cx="10317462" cy="411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esquinas redondeadas 7">
            <a:extLst>
              <a:ext uri="{FF2B5EF4-FFF2-40B4-BE49-F238E27FC236}">
                <a16:creationId xmlns:a16="http://schemas.microsoft.com/office/drawing/2014/main" id="{506CF246-B382-D3EC-A0A3-50253F614D18}"/>
              </a:ext>
            </a:extLst>
          </p:cNvPr>
          <p:cNvSpPr/>
          <p:nvPr/>
        </p:nvSpPr>
        <p:spPr>
          <a:xfrm>
            <a:off x="1413892" y="4960848"/>
            <a:ext cx="720080"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800"/>
          </a:p>
        </p:txBody>
      </p:sp>
    </p:spTree>
    <p:extLst>
      <p:ext uri="{BB962C8B-B14F-4D97-AF65-F5344CB8AC3E}">
        <p14:creationId xmlns:p14="http://schemas.microsoft.com/office/powerpoint/2010/main" val="2993499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rtlCol="0"/>
          <a:lstStyle/>
          <a:p>
            <a:pPr rtl="0"/>
            <a:r>
              <a:rPr lang="es-ES" dirty="0"/>
              <a:t>Error al momento de realizar la prueba</a:t>
            </a:r>
          </a:p>
        </p:txBody>
      </p:sp>
      <p:pic>
        <p:nvPicPr>
          <p:cNvPr id="2" name="Marcador de contenido 1">
            <a:extLst>
              <a:ext uri="{FF2B5EF4-FFF2-40B4-BE49-F238E27FC236}">
                <a16:creationId xmlns:a16="http://schemas.microsoft.com/office/drawing/2014/main" id="{F41A4891-2532-47DA-9CE9-3783C3A07863}"/>
              </a:ext>
            </a:extLst>
          </p:cNvPr>
          <p:cNvPicPr>
            <a:picLocks noGrp="1" noChangeAspect="1"/>
          </p:cNvPicPr>
          <p:nvPr>
            <p:ph sz="half" idx="2"/>
          </p:nvPr>
        </p:nvPicPr>
        <p:blipFill>
          <a:blip r:embed="rId3"/>
          <a:stretch>
            <a:fillRect/>
          </a:stretch>
        </p:blipFill>
        <p:spPr>
          <a:xfrm>
            <a:off x="1218883" y="1498600"/>
            <a:ext cx="10360501" cy="4810720"/>
          </a:xfrm>
          <a:prstGeom prst="rect">
            <a:avLst/>
          </a:prstGeom>
        </p:spPr>
      </p:pic>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34D2DC3C-43BB-4DFD-991A-8FFD1F41749C}"/>
              </a:ext>
            </a:extLst>
          </p:cNvPr>
          <p:cNvPicPr>
            <a:picLocks noChangeAspect="1"/>
          </p:cNvPicPr>
          <p:nvPr/>
        </p:nvPicPr>
        <p:blipFill>
          <a:blip r:embed="rId3"/>
          <a:stretch>
            <a:fillRect/>
          </a:stretch>
        </p:blipFill>
        <p:spPr>
          <a:xfrm>
            <a:off x="3365499" y="619125"/>
            <a:ext cx="5457825" cy="5619750"/>
          </a:xfrm>
          <a:prstGeom prst="rect">
            <a:avLst/>
          </a:prstGeom>
        </p:spPr>
      </p:pic>
      <p:sp>
        <p:nvSpPr>
          <p:cNvPr id="3" name="Rectángulo 2">
            <a:extLst>
              <a:ext uri="{FF2B5EF4-FFF2-40B4-BE49-F238E27FC236}">
                <a16:creationId xmlns:a16="http://schemas.microsoft.com/office/drawing/2014/main" id="{9824C711-963C-4360-88EF-913D8CCE4DE1}"/>
              </a:ext>
            </a:extLst>
          </p:cNvPr>
          <p:cNvSpPr/>
          <p:nvPr/>
        </p:nvSpPr>
        <p:spPr>
          <a:xfrm>
            <a:off x="4294212" y="3789040"/>
            <a:ext cx="3528392" cy="3600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dirty="0"/>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rtlCol="0"/>
          <a:lstStyle/>
          <a:p>
            <a:pPr rtl="0"/>
            <a:r>
              <a:rPr lang="es-ES" dirty="0"/>
              <a:t>Una vez modificado el código</a:t>
            </a:r>
          </a:p>
        </p:txBody>
      </p:sp>
      <p:pic>
        <p:nvPicPr>
          <p:cNvPr id="5" name="Imagen 4">
            <a:extLst>
              <a:ext uri="{FF2B5EF4-FFF2-40B4-BE49-F238E27FC236}">
                <a16:creationId xmlns:a16="http://schemas.microsoft.com/office/drawing/2014/main" id="{BC764B28-6B12-470A-8C27-6B1A515094A2}"/>
              </a:ext>
            </a:extLst>
          </p:cNvPr>
          <p:cNvPicPr>
            <a:picLocks noChangeAspect="1"/>
          </p:cNvPicPr>
          <p:nvPr/>
        </p:nvPicPr>
        <p:blipFill>
          <a:blip r:embed="rId3"/>
          <a:stretch>
            <a:fillRect/>
          </a:stretch>
        </p:blipFill>
        <p:spPr>
          <a:xfrm>
            <a:off x="1218883" y="1498601"/>
            <a:ext cx="10360501" cy="4738711"/>
          </a:xfrm>
          <a:prstGeom prst="rect">
            <a:avLst/>
          </a:prstGeom>
        </p:spPr>
      </p:pic>
    </p:spTree>
    <p:extLst>
      <p:ext uri="{BB962C8B-B14F-4D97-AF65-F5344CB8AC3E}">
        <p14:creationId xmlns:p14="http://schemas.microsoft.com/office/powerpoint/2010/main" val="2645386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18883" y="548680"/>
            <a:ext cx="10360501" cy="949920"/>
          </a:xfrm>
        </p:spPr>
        <p:txBody>
          <a:bodyPr vert="horz" lIns="121899" tIns="60949" rIns="121899" bIns="60949" rtlCol="0" anchor="b">
            <a:normAutofit/>
          </a:bodyPr>
          <a:lstStyle/>
          <a:p>
            <a:r>
              <a:rPr lang="es-ES" kern="1200" dirty="0">
                <a:latin typeface="+mj-lt"/>
                <a:ea typeface="+mj-ea"/>
                <a:cs typeface="+mj-cs"/>
              </a:rPr>
              <a:t>¿Qué es Testing Library?</a:t>
            </a:r>
          </a:p>
        </p:txBody>
      </p:sp>
      <p:sp>
        <p:nvSpPr>
          <p:cNvPr id="2" name="CuadroTexto 1">
            <a:extLst>
              <a:ext uri="{FF2B5EF4-FFF2-40B4-BE49-F238E27FC236}">
                <a16:creationId xmlns:a16="http://schemas.microsoft.com/office/drawing/2014/main" id="{3DE8CB48-386D-8F93-786E-24626F334832}"/>
              </a:ext>
            </a:extLst>
          </p:cNvPr>
          <p:cNvSpPr txBox="1"/>
          <p:nvPr/>
        </p:nvSpPr>
        <p:spPr>
          <a:xfrm>
            <a:off x="6500707" y="1706880"/>
            <a:ext cx="5078677" cy="4314408"/>
          </a:xfrm>
          <a:prstGeom prst="rect">
            <a:avLst/>
          </a:prstGeom>
        </p:spPr>
        <p:txBody>
          <a:bodyPr vert="horz" lIns="121899" tIns="60949" rIns="121899" bIns="60949" rtlCol="0">
            <a:normAutofit/>
          </a:bodyPr>
          <a:lstStyle/>
          <a:p>
            <a:pPr>
              <a:lnSpc>
                <a:spcPct val="90000"/>
              </a:lnSpc>
              <a:spcBef>
                <a:spcPts val="1600"/>
              </a:spcBef>
              <a:buClr>
                <a:schemeClr val="accent1"/>
              </a:buClr>
              <a:buSzPct val="100000"/>
            </a:pPr>
            <a:r>
              <a:rPr lang="es-ES" sz="2800" dirty="0"/>
              <a:t>Conjunto de herramientas para probar aplicaciones web que simula la interacción del usuario con la interfaz</a:t>
            </a:r>
          </a:p>
          <a:p>
            <a:pPr>
              <a:lnSpc>
                <a:spcPct val="90000"/>
              </a:lnSpc>
              <a:spcBef>
                <a:spcPts val="1600"/>
              </a:spcBef>
              <a:buClr>
                <a:schemeClr val="accent1"/>
              </a:buClr>
              <a:buSzPct val="100000"/>
            </a:pPr>
            <a:endParaRPr lang="es-ES" sz="2800" dirty="0"/>
          </a:p>
          <a:p>
            <a:pPr>
              <a:lnSpc>
                <a:spcPct val="90000"/>
              </a:lnSpc>
              <a:spcBef>
                <a:spcPts val="1600"/>
              </a:spcBef>
              <a:buClr>
                <a:schemeClr val="accent1"/>
              </a:buClr>
              <a:buSzPct val="100000"/>
            </a:pPr>
            <a:r>
              <a:rPr lang="es-ES" sz="2800" dirty="0"/>
              <a:t>Se usa comúnmente con </a:t>
            </a:r>
            <a:r>
              <a:rPr lang="es-ES" sz="2800" dirty="0" err="1"/>
              <a:t>React</a:t>
            </a:r>
            <a:r>
              <a:rPr lang="es-ES" sz="2800" dirty="0"/>
              <a:t>, pero también tiene soporte para otras bibliotecas y marcos.</a:t>
            </a:r>
          </a:p>
          <a:p>
            <a:pPr>
              <a:lnSpc>
                <a:spcPct val="90000"/>
              </a:lnSpc>
              <a:spcBef>
                <a:spcPts val="1600"/>
              </a:spcBef>
              <a:buClr>
                <a:schemeClr val="accent1"/>
              </a:buClr>
              <a:buSzPct val="100000"/>
            </a:pPr>
            <a:endParaRPr lang="es-ES" sz="2800" dirty="0"/>
          </a:p>
          <a:p>
            <a:pPr marL="304747" indent="-304747">
              <a:lnSpc>
                <a:spcPct val="90000"/>
              </a:lnSpc>
              <a:spcBef>
                <a:spcPts val="1600"/>
              </a:spcBef>
              <a:buClr>
                <a:schemeClr val="accent1"/>
              </a:buClr>
              <a:buSzPct val="100000"/>
              <a:buFont typeface="Arial" pitchFamily="34" charset="0"/>
              <a:buChar char="•"/>
            </a:pPr>
            <a:endParaRPr lang="es-ES" sz="2800" dirty="0"/>
          </a:p>
        </p:txBody>
      </p:sp>
      <p:pic>
        <p:nvPicPr>
          <p:cNvPr id="6" name="Marcador de contenido 5" descr="Dibujo en blanco y negro&#10;&#10;Descripción generada automáticamente con confianza media">
            <a:extLst>
              <a:ext uri="{FF2B5EF4-FFF2-40B4-BE49-F238E27FC236}">
                <a16:creationId xmlns:a16="http://schemas.microsoft.com/office/drawing/2014/main" id="{01A457A9-AF19-32A1-8E1D-B023D3714A69}"/>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773932" y="1808820"/>
            <a:ext cx="3240360" cy="3240360"/>
          </a:xfrm>
        </p:spPr>
      </p:pic>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34D2DC3C-43BB-4DFD-991A-8FFD1F41749C}"/>
              </a:ext>
            </a:extLst>
          </p:cNvPr>
          <p:cNvPicPr>
            <a:picLocks noChangeAspect="1"/>
          </p:cNvPicPr>
          <p:nvPr/>
        </p:nvPicPr>
        <p:blipFill>
          <a:blip r:embed="rId3"/>
          <a:stretch>
            <a:fillRect/>
          </a:stretch>
        </p:blipFill>
        <p:spPr>
          <a:xfrm>
            <a:off x="3365499" y="619125"/>
            <a:ext cx="5457825" cy="5619750"/>
          </a:xfrm>
          <a:prstGeom prst="rect">
            <a:avLst/>
          </a:prstGeom>
        </p:spPr>
      </p:pic>
      <p:sp>
        <p:nvSpPr>
          <p:cNvPr id="3" name="Rectángulo 2">
            <a:extLst>
              <a:ext uri="{FF2B5EF4-FFF2-40B4-BE49-F238E27FC236}">
                <a16:creationId xmlns:a16="http://schemas.microsoft.com/office/drawing/2014/main" id="{9824C711-963C-4360-88EF-913D8CCE4DE1}"/>
              </a:ext>
            </a:extLst>
          </p:cNvPr>
          <p:cNvSpPr/>
          <p:nvPr/>
        </p:nvSpPr>
        <p:spPr>
          <a:xfrm>
            <a:off x="4294212" y="3789040"/>
            <a:ext cx="3528392" cy="3600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dirty="0"/>
          </a:p>
        </p:txBody>
      </p:sp>
      <p:pic>
        <p:nvPicPr>
          <p:cNvPr id="4" name="Imagen 3">
            <a:extLst>
              <a:ext uri="{FF2B5EF4-FFF2-40B4-BE49-F238E27FC236}">
                <a16:creationId xmlns:a16="http://schemas.microsoft.com/office/drawing/2014/main" id="{35C669B8-951A-421F-81BF-D083FA38CF21}"/>
              </a:ext>
            </a:extLst>
          </p:cNvPr>
          <p:cNvPicPr>
            <a:picLocks noChangeAspect="1"/>
          </p:cNvPicPr>
          <p:nvPr/>
        </p:nvPicPr>
        <p:blipFill>
          <a:blip r:embed="rId4"/>
          <a:stretch>
            <a:fillRect/>
          </a:stretch>
        </p:blipFill>
        <p:spPr>
          <a:xfrm>
            <a:off x="3365499" y="619125"/>
            <a:ext cx="5457824" cy="5619750"/>
          </a:xfrm>
          <a:prstGeom prst="rect">
            <a:avLst/>
          </a:prstGeom>
        </p:spPr>
      </p:pic>
      <p:sp>
        <p:nvSpPr>
          <p:cNvPr id="5" name="Rectángulo 4">
            <a:extLst>
              <a:ext uri="{FF2B5EF4-FFF2-40B4-BE49-F238E27FC236}">
                <a16:creationId xmlns:a16="http://schemas.microsoft.com/office/drawing/2014/main" id="{ABBD78BC-D401-4C45-AFEE-C4D4A53D8DE5}"/>
              </a:ext>
            </a:extLst>
          </p:cNvPr>
          <p:cNvSpPr/>
          <p:nvPr/>
        </p:nvSpPr>
        <p:spPr>
          <a:xfrm>
            <a:off x="3970175" y="3753036"/>
            <a:ext cx="4248472"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dirty="0"/>
          </a:p>
        </p:txBody>
      </p:sp>
    </p:spTree>
    <p:extLst>
      <p:ext uri="{BB962C8B-B14F-4D97-AF65-F5344CB8AC3E}">
        <p14:creationId xmlns:p14="http://schemas.microsoft.com/office/powerpoint/2010/main" val="1810384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DC4B96-3D2D-6FD0-7B82-DA229F2D83D2}"/>
              </a:ext>
            </a:extLst>
          </p:cNvPr>
          <p:cNvSpPr>
            <a:spLocks noGrp="1"/>
          </p:cNvSpPr>
          <p:nvPr>
            <p:ph type="title"/>
          </p:nvPr>
        </p:nvSpPr>
        <p:spPr>
          <a:xfrm>
            <a:off x="891549" y="257360"/>
            <a:ext cx="8532948" cy="936104"/>
          </a:xfrm>
        </p:spPr>
        <p:txBody>
          <a:bodyPr anchor="b">
            <a:noAutofit/>
          </a:bodyPr>
          <a:lstStyle/>
          <a:p>
            <a:r>
              <a:rPr lang="es-ES" sz="5400" dirty="0"/>
              <a:t>BENEFICIOS</a:t>
            </a:r>
            <a:endParaRPr lang="es-AR" sz="5400" dirty="0"/>
          </a:p>
        </p:txBody>
      </p:sp>
      <p:sp>
        <p:nvSpPr>
          <p:cNvPr id="3" name="Marcador de contenido 2">
            <a:extLst>
              <a:ext uri="{FF2B5EF4-FFF2-40B4-BE49-F238E27FC236}">
                <a16:creationId xmlns:a16="http://schemas.microsoft.com/office/drawing/2014/main" id="{E99241B6-04E8-4BA5-2B5F-C8E45018B336}"/>
              </a:ext>
            </a:extLst>
          </p:cNvPr>
          <p:cNvSpPr>
            <a:spLocks noGrp="1"/>
          </p:cNvSpPr>
          <p:nvPr>
            <p:ph idx="1"/>
          </p:nvPr>
        </p:nvSpPr>
        <p:spPr>
          <a:xfrm>
            <a:off x="914161" y="1197864"/>
            <a:ext cx="10360501" cy="4462272"/>
          </a:xfrm>
        </p:spPr>
        <p:txBody>
          <a:bodyPr>
            <a:normAutofit/>
          </a:bodyPr>
          <a:lstStyle/>
          <a:p>
            <a:pPr algn="l" fontAlgn="base">
              <a:buFont typeface="Arial" panose="020B0604020202020204" pitchFamily="34" charset="0"/>
              <a:buChar char="•"/>
            </a:pPr>
            <a:r>
              <a:rPr lang="es-ES" b="0" i="0" dirty="0">
                <a:effectLst/>
                <a:latin typeface="inherit"/>
              </a:rPr>
              <a:t>Pruebas más representativas de la experiencia del usuario.</a:t>
            </a:r>
          </a:p>
          <a:p>
            <a:pPr algn="l" fontAlgn="base">
              <a:buFont typeface="Arial" panose="020B0604020202020204" pitchFamily="34" charset="0"/>
              <a:buChar char="•"/>
            </a:pPr>
            <a:r>
              <a:rPr lang="es-ES" dirty="0">
                <a:latin typeface="inherit"/>
              </a:rPr>
              <a:t>Fomento de la accesibilidad.</a:t>
            </a:r>
          </a:p>
          <a:p>
            <a:pPr algn="l" fontAlgn="base">
              <a:buFont typeface="Arial" panose="020B0604020202020204" pitchFamily="34" charset="0"/>
              <a:buChar char="•"/>
            </a:pPr>
            <a:r>
              <a:rPr lang="es-ES" b="0" i="0" dirty="0">
                <a:effectLst/>
                <a:latin typeface="inherit"/>
              </a:rPr>
              <a:t>Mayor mantenimiento y escalabilidad.</a:t>
            </a:r>
          </a:p>
          <a:p>
            <a:pPr algn="l" fontAlgn="base">
              <a:buFont typeface="Arial" panose="020B0604020202020204" pitchFamily="34" charset="0"/>
              <a:buChar char="•"/>
            </a:pPr>
            <a:r>
              <a:rPr lang="es-ES" b="0" i="0" dirty="0">
                <a:effectLst/>
                <a:latin typeface="inherit"/>
              </a:rPr>
              <a:t>Adopción y soporte por la comunidad.</a:t>
            </a:r>
          </a:p>
        </p:txBody>
      </p:sp>
    </p:spTree>
    <p:extLst>
      <p:ext uri="{BB962C8B-B14F-4D97-AF65-F5344CB8AC3E}">
        <p14:creationId xmlns:p14="http://schemas.microsoft.com/office/powerpoint/2010/main" val="1743197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2935601" y="2794440"/>
            <a:ext cx="6317622" cy="1269120"/>
          </a:xfrm>
        </p:spPr>
        <p:txBody>
          <a:bodyPr rtlCol="0">
            <a:normAutofit/>
          </a:bodyPr>
          <a:lstStyle/>
          <a:p>
            <a:pPr rtl="0"/>
            <a:r>
              <a:rPr lang="es-ES" sz="7300" dirty="0">
                <a:solidFill>
                  <a:schemeClr val="accent1">
                    <a:lumMod val="75000"/>
                  </a:schemeClr>
                </a:solidFill>
              </a:rPr>
              <a:t>CONCLUSIONES</a:t>
            </a:r>
            <a:endParaRPr lang="es-ES" sz="4000" dirty="0">
              <a:solidFill>
                <a:schemeClr val="accent1">
                  <a:lumMod val="75000"/>
                </a:schemeClr>
              </a:solidFill>
            </a:endParaRPr>
          </a:p>
        </p:txBody>
      </p:sp>
    </p:spTree>
    <p:extLst>
      <p:ext uri="{BB962C8B-B14F-4D97-AF65-F5344CB8AC3E}">
        <p14:creationId xmlns:p14="http://schemas.microsoft.com/office/powerpoint/2010/main" val="2059010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AC393-36F2-2704-3150-48B52C6AB9F4}"/>
              </a:ext>
            </a:extLst>
          </p:cNvPr>
          <p:cNvSpPr>
            <a:spLocks noGrp="1"/>
          </p:cNvSpPr>
          <p:nvPr>
            <p:ph type="title"/>
          </p:nvPr>
        </p:nvSpPr>
        <p:spPr>
          <a:xfrm>
            <a:off x="914161" y="260648"/>
            <a:ext cx="10868883" cy="1223963"/>
          </a:xfrm>
        </p:spPr>
        <p:txBody>
          <a:bodyPr anchor="b">
            <a:normAutofit/>
          </a:bodyPr>
          <a:lstStyle/>
          <a:p>
            <a:r>
              <a:rPr lang="es-AR" dirty="0"/>
              <a:t>Importancia de las pruebas en el desarrollo de software</a:t>
            </a:r>
          </a:p>
        </p:txBody>
      </p:sp>
      <p:sp>
        <p:nvSpPr>
          <p:cNvPr id="3" name="Marcador de contenido 2">
            <a:extLst>
              <a:ext uri="{FF2B5EF4-FFF2-40B4-BE49-F238E27FC236}">
                <a16:creationId xmlns:a16="http://schemas.microsoft.com/office/drawing/2014/main" id="{8406340A-FAB4-346C-174E-6716AEA2A560}"/>
              </a:ext>
            </a:extLst>
          </p:cNvPr>
          <p:cNvSpPr>
            <a:spLocks noGrp="1"/>
          </p:cNvSpPr>
          <p:nvPr>
            <p:ph idx="1"/>
          </p:nvPr>
        </p:nvSpPr>
        <p:spPr>
          <a:xfrm>
            <a:off x="1218883" y="1701797"/>
            <a:ext cx="10360501" cy="4462272"/>
          </a:xfrm>
        </p:spPr>
        <p:txBody>
          <a:bodyPr>
            <a:normAutofit/>
          </a:bodyPr>
          <a:lstStyle/>
          <a:p>
            <a:r>
              <a:rPr lang="es-AR" dirty="0"/>
              <a:t>Determinación temprana de errores.</a:t>
            </a:r>
          </a:p>
          <a:p>
            <a:r>
              <a:rPr lang="es-AR" dirty="0"/>
              <a:t>Código más robusto y mantenible.</a:t>
            </a:r>
          </a:p>
          <a:p>
            <a:r>
              <a:rPr lang="es-AR" dirty="0"/>
              <a:t>Experiencia de usuario consistente.</a:t>
            </a:r>
          </a:p>
        </p:txBody>
      </p:sp>
    </p:spTree>
    <p:extLst>
      <p:ext uri="{BB962C8B-B14F-4D97-AF65-F5344CB8AC3E}">
        <p14:creationId xmlns:p14="http://schemas.microsoft.com/office/powerpoint/2010/main" val="3862913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AC393-36F2-2704-3150-48B52C6AB9F4}"/>
              </a:ext>
            </a:extLst>
          </p:cNvPr>
          <p:cNvSpPr>
            <a:spLocks noGrp="1"/>
          </p:cNvSpPr>
          <p:nvPr>
            <p:ph type="title"/>
          </p:nvPr>
        </p:nvSpPr>
        <p:spPr>
          <a:xfrm>
            <a:off x="1218883" y="274637"/>
            <a:ext cx="10360501" cy="1223963"/>
          </a:xfrm>
        </p:spPr>
        <p:txBody>
          <a:bodyPr anchor="b">
            <a:normAutofit/>
          </a:bodyPr>
          <a:lstStyle/>
          <a:p>
            <a:r>
              <a:rPr lang="es-AR" dirty="0"/>
              <a:t>Principios claves</a:t>
            </a:r>
          </a:p>
        </p:txBody>
      </p:sp>
      <p:sp>
        <p:nvSpPr>
          <p:cNvPr id="3" name="Marcador de contenido 2">
            <a:extLst>
              <a:ext uri="{FF2B5EF4-FFF2-40B4-BE49-F238E27FC236}">
                <a16:creationId xmlns:a16="http://schemas.microsoft.com/office/drawing/2014/main" id="{8406340A-FAB4-346C-174E-6716AEA2A560}"/>
              </a:ext>
            </a:extLst>
          </p:cNvPr>
          <p:cNvSpPr>
            <a:spLocks noGrp="1"/>
          </p:cNvSpPr>
          <p:nvPr>
            <p:ph idx="1"/>
          </p:nvPr>
        </p:nvSpPr>
        <p:spPr>
          <a:xfrm>
            <a:off x="1218883" y="1701797"/>
            <a:ext cx="10360501" cy="4462272"/>
          </a:xfrm>
        </p:spPr>
        <p:txBody>
          <a:bodyPr>
            <a:normAutofit/>
          </a:bodyPr>
          <a:lstStyle/>
          <a:p>
            <a:r>
              <a:rPr lang="es-ES" dirty="0"/>
              <a:t>Pruebas centradas en el usuario.</a:t>
            </a:r>
          </a:p>
          <a:p>
            <a:r>
              <a:rPr lang="es-AR" dirty="0"/>
              <a:t>Compromiso con la accesibilidad.</a:t>
            </a:r>
            <a:endParaRPr lang="es-ES" dirty="0"/>
          </a:p>
          <a:p>
            <a:r>
              <a:rPr lang="es-ES" dirty="0"/>
              <a:t>Facilidad de mantenimiento de las pruebas.</a:t>
            </a:r>
          </a:p>
          <a:p>
            <a:r>
              <a:rPr lang="es-ES" dirty="0"/>
              <a:t>Alineamiento con la filosofía de “No probar los detalles de implementación”.</a:t>
            </a:r>
            <a:endParaRPr lang="es-AR" dirty="0"/>
          </a:p>
        </p:txBody>
      </p:sp>
    </p:spTree>
    <p:extLst>
      <p:ext uri="{BB962C8B-B14F-4D97-AF65-F5344CB8AC3E}">
        <p14:creationId xmlns:p14="http://schemas.microsoft.com/office/powerpoint/2010/main" val="1634705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2935601" y="2794440"/>
            <a:ext cx="6317622" cy="1269120"/>
          </a:xfrm>
        </p:spPr>
        <p:txBody>
          <a:bodyPr rtlCol="0">
            <a:normAutofit fontScale="90000"/>
          </a:bodyPr>
          <a:lstStyle/>
          <a:p>
            <a:pPr rtl="0"/>
            <a:r>
              <a:rPr lang="es-ES" sz="7300" dirty="0">
                <a:solidFill>
                  <a:schemeClr val="accent1">
                    <a:lumMod val="75000"/>
                  </a:schemeClr>
                </a:solidFill>
              </a:rPr>
              <a:t>COMPARACIONES</a:t>
            </a:r>
            <a:endParaRPr lang="es-ES" sz="4000" dirty="0">
              <a:solidFill>
                <a:schemeClr val="accent1">
                  <a:lumMod val="75000"/>
                </a:schemeClr>
              </a:solidFill>
            </a:endParaRPr>
          </a:p>
        </p:txBody>
      </p:sp>
    </p:spTree>
    <p:extLst>
      <p:ext uri="{BB962C8B-B14F-4D97-AF65-F5344CB8AC3E}">
        <p14:creationId xmlns:p14="http://schemas.microsoft.com/office/powerpoint/2010/main" val="1559533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AC393-36F2-2704-3150-48B52C6AB9F4}"/>
              </a:ext>
            </a:extLst>
          </p:cNvPr>
          <p:cNvSpPr>
            <a:spLocks noGrp="1"/>
          </p:cNvSpPr>
          <p:nvPr>
            <p:ph type="title"/>
          </p:nvPr>
        </p:nvSpPr>
        <p:spPr>
          <a:xfrm>
            <a:off x="1218883" y="274637"/>
            <a:ext cx="10360501" cy="1223963"/>
          </a:xfrm>
        </p:spPr>
        <p:txBody>
          <a:bodyPr anchor="b">
            <a:normAutofit/>
          </a:bodyPr>
          <a:lstStyle/>
          <a:p>
            <a:r>
              <a:rPr lang="es-AR" dirty="0"/>
              <a:t>Jest</a:t>
            </a:r>
          </a:p>
        </p:txBody>
      </p:sp>
      <p:sp>
        <p:nvSpPr>
          <p:cNvPr id="3" name="Marcador de contenido 2">
            <a:extLst>
              <a:ext uri="{FF2B5EF4-FFF2-40B4-BE49-F238E27FC236}">
                <a16:creationId xmlns:a16="http://schemas.microsoft.com/office/drawing/2014/main" id="{8406340A-FAB4-346C-174E-6716AEA2A560}"/>
              </a:ext>
            </a:extLst>
          </p:cNvPr>
          <p:cNvSpPr>
            <a:spLocks noGrp="1"/>
          </p:cNvSpPr>
          <p:nvPr>
            <p:ph idx="1"/>
          </p:nvPr>
        </p:nvSpPr>
        <p:spPr>
          <a:xfrm>
            <a:off x="1218883" y="1701797"/>
            <a:ext cx="10360501" cy="4462272"/>
          </a:xfrm>
        </p:spPr>
        <p:txBody>
          <a:bodyPr>
            <a:normAutofit/>
          </a:bodyPr>
          <a:lstStyle/>
          <a:p>
            <a:pPr algn="l" fontAlgn="base">
              <a:buFont typeface="Arial" panose="020B0604020202020204" pitchFamily="34" charset="0"/>
              <a:buChar char="•"/>
            </a:pPr>
            <a:r>
              <a:rPr lang="es-ES" b="0" i="0" dirty="0">
                <a:effectLst/>
                <a:latin typeface="inherit"/>
              </a:rPr>
              <a:t>Framework completo para pruebas de </a:t>
            </a:r>
            <a:r>
              <a:rPr lang="es-ES" b="0" i="0" dirty="0" err="1">
                <a:effectLst/>
                <a:latin typeface="inherit"/>
              </a:rPr>
              <a:t>frontend</a:t>
            </a:r>
            <a:r>
              <a:rPr lang="es-ES" b="0" i="0" dirty="0">
                <a:effectLst/>
                <a:latin typeface="inherit"/>
              </a:rPr>
              <a:t> y </a:t>
            </a:r>
            <a:r>
              <a:rPr lang="es-ES" b="0" i="0" dirty="0" err="1">
                <a:effectLst/>
                <a:latin typeface="inherit"/>
              </a:rPr>
              <a:t>backend</a:t>
            </a:r>
            <a:r>
              <a:rPr lang="es-ES" b="0" i="0" dirty="0">
                <a:effectLst/>
                <a:latin typeface="inherit"/>
              </a:rPr>
              <a:t>.</a:t>
            </a:r>
          </a:p>
          <a:p>
            <a:pPr algn="l" fontAlgn="base">
              <a:buFont typeface="Arial" panose="020B0604020202020204" pitchFamily="34" charset="0"/>
              <a:buChar char="•"/>
            </a:pPr>
            <a:r>
              <a:rPr lang="es-ES" b="0" i="0" dirty="0">
                <a:effectLst/>
                <a:latin typeface="inherit"/>
              </a:rPr>
              <a:t>Soporta pruebas unitarias, de integración y más complejas.</a:t>
            </a:r>
          </a:p>
          <a:p>
            <a:pPr algn="l" fontAlgn="base">
              <a:buFont typeface="Arial" panose="020B0604020202020204" pitchFamily="34" charset="0"/>
              <a:buChar char="•"/>
            </a:pPr>
            <a:r>
              <a:rPr lang="es-ES" b="0" i="0" dirty="0">
                <a:effectLst/>
                <a:latin typeface="inherit"/>
              </a:rPr>
              <a:t>Testing Library utiliza Jest como herramienta de aserción.</a:t>
            </a:r>
          </a:p>
        </p:txBody>
      </p:sp>
    </p:spTree>
    <p:extLst>
      <p:ext uri="{BB962C8B-B14F-4D97-AF65-F5344CB8AC3E}">
        <p14:creationId xmlns:p14="http://schemas.microsoft.com/office/powerpoint/2010/main" val="1178443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AC393-36F2-2704-3150-48B52C6AB9F4}"/>
              </a:ext>
            </a:extLst>
          </p:cNvPr>
          <p:cNvSpPr>
            <a:spLocks noGrp="1"/>
          </p:cNvSpPr>
          <p:nvPr>
            <p:ph type="title"/>
          </p:nvPr>
        </p:nvSpPr>
        <p:spPr>
          <a:xfrm>
            <a:off x="1218883" y="274637"/>
            <a:ext cx="10360501" cy="1223963"/>
          </a:xfrm>
        </p:spPr>
        <p:txBody>
          <a:bodyPr anchor="b">
            <a:normAutofit/>
          </a:bodyPr>
          <a:lstStyle/>
          <a:p>
            <a:r>
              <a:rPr lang="es-AR" dirty="0" err="1"/>
              <a:t>Vitest</a:t>
            </a:r>
            <a:endParaRPr lang="es-AR" dirty="0"/>
          </a:p>
        </p:txBody>
      </p:sp>
      <p:sp>
        <p:nvSpPr>
          <p:cNvPr id="3" name="Marcador de contenido 2">
            <a:extLst>
              <a:ext uri="{FF2B5EF4-FFF2-40B4-BE49-F238E27FC236}">
                <a16:creationId xmlns:a16="http://schemas.microsoft.com/office/drawing/2014/main" id="{8406340A-FAB4-346C-174E-6716AEA2A560}"/>
              </a:ext>
            </a:extLst>
          </p:cNvPr>
          <p:cNvSpPr>
            <a:spLocks noGrp="1"/>
          </p:cNvSpPr>
          <p:nvPr>
            <p:ph idx="1"/>
          </p:nvPr>
        </p:nvSpPr>
        <p:spPr>
          <a:xfrm>
            <a:off x="1218883" y="1701797"/>
            <a:ext cx="10360501" cy="4462272"/>
          </a:xfrm>
        </p:spPr>
        <p:txBody>
          <a:bodyPr>
            <a:normAutofit/>
          </a:bodyPr>
          <a:lstStyle/>
          <a:p>
            <a:pPr algn="l" fontAlgn="base">
              <a:buFont typeface="Arial" panose="020B0604020202020204" pitchFamily="34" charset="0"/>
              <a:buChar char="•"/>
            </a:pPr>
            <a:r>
              <a:rPr lang="es-ES" b="0" i="0" dirty="0">
                <a:effectLst/>
                <a:latin typeface="inherit"/>
              </a:rPr>
              <a:t>Framework optimizado para el ecosistema Vite, rápido y eficiente.</a:t>
            </a:r>
          </a:p>
          <a:p>
            <a:pPr algn="l" fontAlgn="base">
              <a:buFont typeface="Arial" panose="020B0604020202020204" pitchFamily="34" charset="0"/>
              <a:buChar char="•"/>
            </a:pPr>
            <a:r>
              <a:rPr lang="es-ES" b="0" i="0" dirty="0">
                <a:effectLst/>
                <a:latin typeface="inherit"/>
              </a:rPr>
              <a:t>Similar a Jest, pero más orientado a la velocidad en proyectos que usan Vite.</a:t>
            </a:r>
          </a:p>
          <a:p>
            <a:pPr algn="l" fontAlgn="base">
              <a:buFont typeface="Arial" panose="020B0604020202020204" pitchFamily="34" charset="0"/>
              <a:buChar char="•"/>
            </a:pPr>
            <a:r>
              <a:rPr lang="es-ES" b="0" i="0" dirty="0">
                <a:effectLst/>
                <a:latin typeface="inherit"/>
              </a:rPr>
              <a:t>No se limita al </a:t>
            </a:r>
            <a:r>
              <a:rPr lang="es-ES" b="0" i="0" dirty="0" err="1">
                <a:effectLst/>
                <a:latin typeface="inherit"/>
              </a:rPr>
              <a:t>frontend</a:t>
            </a:r>
            <a:r>
              <a:rPr lang="es-ES" b="0" i="0" dirty="0">
                <a:effectLst/>
                <a:latin typeface="inherit"/>
              </a:rPr>
              <a:t>; también soporta pruebas de </a:t>
            </a:r>
            <a:r>
              <a:rPr lang="es-ES" b="0" i="0" dirty="0" err="1">
                <a:effectLst/>
                <a:latin typeface="inherit"/>
              </a:rPr>
              <a:t>backend</a:t>
            </a:r>
            <a:r>
              <a:rPr lang="es-ES" b="0" i="0" dirty="0">
                <a:effectLst/>
                <a:latin typeface="inherit"/>
              </a:rPr>
              <a:t>.</a:t>
            </a:r>
          </a:p>
        </p:txBody>
      </p:sp>
    </p:spTree>
    <p:extLst>
      <p:ext uri="{BB962C8B-B14F-4D97-AF65-F5344CB8AC3E}">
        <p14:creationId xmlns:p14="http://schemas.microsoft.com/office/powerpoint/2010/main" val="3461211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AC393-36F2-2704-3150-48B52C6AB9F4}"/>
              </a:ext>
            </a:extLst>
          </p:cNvPr>
          <p:cNvSpPr>
            <a:spLocks noGrp="1"/>
          </p:cNvSpPr>
          <p:nvPr>
            <p:ph type="title"/>
          </p:nvPr>
        </p:nvSpPr>
        <p:spPr>
          <a:xfrm>
            <a:off x="1218883" y="274637"/>
            <a:ext cx="10360501" cy="1223963"/>
          </a:xfrm>
        </p:spPr>
        <p:txBody>
          <a:bodyPr anchor="b">
            <a:normAutofit/>
          </a:bodyPr>
          <a:lstStyle/>
          <a:p>
            <a:r>
              <a:rPr lang="es-AR" dirty="0"/>
              <a:t>Mocha</a:t>
            </a:r>
          </a:p>
        </p:txBody>
      </p:sp>
      <p:sp>
        <p:nvSpPr>
          <p:cNvPr id="3" name="Marcador de contenido 2">
            <a:extLst>
              <a:ext uri="{FF2B5EF4-FFF2-40B4-BE49-F238E27FC236}">
                <a16:creationId xmlns:a16="http://schemas.microsoft.com/office/drawing/2014/main" id="{8406340A-FAB4-346C-174E-6716AEA2A560}"/>
              </a:ext>
            </a:extLst>
          </p:cNvPr>
          <p:cNvSpPr>
            <a:spLocks noGrp="1"/>
          </p:cNvSpPr>
          <p:nvPr>
            <p:ph idx="1"/>
          </p:nvPr>
        </p:nvSpPr>
        <p:spPr>
          <a:xfrm>
            <a:off x="1218883" y="1701797"/>
            <a:ext cx="10360501" cy="4462272"/>
          </a:xfrm>
        </p:spPr>
        <p:txBody>
          <a:bodyPr>
            <a:normAutofit/>
          </a:bodyPr>
          <a:lstStyle/>
          <a:p>
            <a:pPr algn="l" fontAlgn="base">
              <a:buFont typeface="Arial" panose="020B0604020202020204" pitchFamily="34" charset="0"/>
              <a:buChar char="•"/>
            </a:pPr>
            <a:r>
              <a:rPr lang="es-ES" b="0" i="0" dirty="0">
                <a:effectLst/>
                <a:latin typeface="inherit"/>
              </a:rPr>
              <a:t>Framework flexible para pruebas en JavaScript (</a:t>
            </a:r>
            <a:r>
              <a:rPr lang="es-ES" b="0" i="0" dirty="0" err="1">
                <a:effectLst/>
                <a:latin typeface="inherit"/>
              </a:rPr>
              <a:t>frontend</a:t>
            </a:r>
            <a:r>
              <a:rPr lang="es-ES" b="0" i="0" dirty="0">
                <a:effectLst/>
                <a:latin typeface="inherit"/>
              </a:rPr>
              <a:t> y </a:t>
            </a:r>
            <a:r>
              <a:rPr lang="es-ES" b="0" i="0" dirty="0" err="1">
                <a:effectLst/>
                <a:latin typeface="inherit"/>
              </a:rPr>
              <a:t>backend</a:t>
            </a:r>
            <a:r>
              <a:rPr lang="es-ES" b="0" i="0" dirty="0">
                <a:effectLst/>
                <a:latin typeface="inherit"/>
              </a:rPr>
              <a:t>).</a:t>
            </a:r>
          </a:p>
          <a:p>
            <a:pPr algn="l" fontAlgn="base">
              <a:buFont typeface="Arial" panose="020B0604020202020204" pitchFamily="34" charset="0"/>
              <a:buChar char="•"/>
            </a:pPr>
            <a:r>
              <a:rPr lang="es-ES" b="0" i="0" dirty="0">
                <a:effectLst/>
                <a:latin typeface="inherit"/>
              </a:rPr>
              <a:t>Requiere herramientas adicionales para aserciones (Chai) y simulaciones (Sinon.js).</a:t>
            </a:r>
          </a:p>
          <a:p>
            <a:pPr algn="l" fontAlgn="base">
              <a:buFont typeface="Arial" panose="020B0604020202020204" pitchFamily="34" charset="0"/>
              <a:buChar char="•"/>
            </a:pPr>
            <a:r>
              <a:rPr lang="es-ES" b="0" i="0" dirty="0">
                <a:effectLst/>
                <a:latin typeface="inherit"/>
              </a:rPr>
              <a:t>Testing Library puede ser usada con Mocha para validar interacciones de la UI.</a:t>
            </a:r>
          </a:p>
        </p:txBody>
      </p:sp>
    </p:spTree>
    <p:extLst>
      <p:ext uri="{BB962C8B-B14F-4D97-AF65-F5344CB8AC3E}">
        <p14:creationId xmlns:p14="http://schemas.microsoft.com/office/powerpoint/2010/main" val="387358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AC393-36F2-2704-3150-48B52C6AB9F4}"/>
              </a:ext>
            </a:extLst>
          </p:cNvPr>
          <p:cNvSpPr>
            <a:spLocks noGrp="1"/>
          </p:cNvSpPr>
          <p:nvPr>
            <p:ph type="title"/>
          </p:nvPr>
        </p:nvSpPr>
        <p:spPr>
          <a:xfrm>
            <a:off x="1218883" y="274637"/>
            <a:ext cx="10360501" cy="1223963"/>
          </a:xfrm>
        </p:spPr>
        <p:txBody>
          <a:bodyPr anchor="b">
            <a:normAutofit/>
          </a:bodyPr>
          <a:lstStyle/>
          <a:p>
            <a:r>
              <a:rPr lang="es-AR" dirty="0" err="1"/>
              <a:t>Mock</a:t>
            </a:r>
            <a:r>
              <a:rPr lang="es-AR" dirty="0"/>
              <a:t> </a:t>
            </a:r>
            <a:r>
              <a:rPr lang="es-AR" dirty="0" err="1"/>
              <a:t>Service</a:t>
            </a:r>
            <a:r>
              <a:rPr lang="es-AR" dirty="0"/>
              <a:t> </a:t>
            </a:r>
            <a:r>
              <a:rPr lang="es-AR" dirty="0" err="1"/>
              <a:t>Worker</a:t>
            </a:r>
            <a:r>
              <a:rPr lang="es-AR" dirty="0"/>
              <a:t> (MSW)</a:t>
            </a:r>
          </a:p>
        </p:txBody>
      </p:sp>
      <p:sp>
        <p:nvSpPr>
          <p:cNvPr id="3" name="Marcador de contenido 2">
            <a:extLst>
              <a:ext uri="{FF2B5EF4-FFF2-40B4-BE49-F238E27FC236}">
                <a16:creationId xmlns:a16="http://schemas.microsoft.com/office/drawing/2014/main" id="{8406340A-FAB4-346C-174E-6716AEA2A560}"/>
              </a:ext>
            </a:extLst>
          </p:cNvPr>
          <p:cNvSpPr>
            <a:spLocks noGrp="1"/>
          </p:cNvSpPr>
          <p:nvPr>
            <p:ph idx="1"/>
          </p:nvPr>
        </p:nvSpPr>
        <p:spPr>
          <a:xfrm>
            <a:off x="1218883" y="1701797"/>
            <a:ext cx="10360501" cy="4462272"/>
          </a:xfrm>
        </p:spPr>
        <p:txBody>
          <a:bodyPr>
            <a:normAutofit/>
          </a:bodyPr>
          <a:lstStyle/>
          <a:p>
            <a:pPr algn="l" fontAlgn="base">
              <a:buFont typeface="Arial" panose="020B0604020202020204" pitchFamily="34" charset="0"/>
              <a:buChar char="•"/>
            </a:pPr>
            <a:r>
              <a:rPr lang="es-ES" b="0" i="0" dirty="0">
                <a:effectLst/>
                <a:latin typeface="inherit"/>
              </a:rPr>
              <a:t>Simula </a:t>
            </a:r>
            <a:r>
              <a:rPr lang="es-ES" b="0" i="0" dirty="0" err="1">
                <a:effectLst/>
                <a:latin typeface="inherit"/>
              </a:rPr>
              <a:t>APIs</a:t>
            </a:r>
            <a:r>
              <a:rPr lang="es-ES" b="0" i="0" dirty="0">
                <a:effectLst/>
                <a:latin typeface="inherit"/>
              </a:rPr>
              <a:t> en pruebas, interceptando solicitudes de red.</a:t>
            </a:r>
          </a:p>
          <a:p>
            <a:pPr algn="l" fontAlgn="base">
              <a:buFont typeface="Arial" panose="020B0604020202020204" pitchFamily="34" charset="0"/>
              <a:buChar char="•"/>
            </a:pPr>
            <a:r>
              <a:rPr lang="es-ES" b="0" i="0" dirty="0">
                <a:effectLst/>
                <a:latin typeface="inherit"/>
              </a:rPr>
              <a:t>Ideal para probar cómo las aplicaciones manejan respuestas de servidores sin usar servicios reales.</a:t>
            </a:r>
          </a:p>
          <a:p>
            <a:pPr algn="l" fontAlgn="base">
              <a:buFont typeface="Arial" panose="020B0604020202020204" pitchFamily="34" charset="0"/>
              <a:buChar char="•"/>
            </a:pPr>
            <a:r>
              <a:rPr lang="es-ES" b="0" i="0" dirty="0">
                <a:effectLst/>
                <a:latin typeface="inherit"/>
              </a:rPr>
              <a:t>Se enfoca en la simulación de redes y </a:t>
            </a:r>
            <a:r>
              <a:rPr lang="es-ES" b="0" i="0" dirty="0" err="1">
                <a:effectLst/>
                <a:latin typeface="inherit"/>
              </a:rPr>
              <a:t>backend</a:t>
            </a:r>
            <a:r>
              <a:rPr lang="es-ES" b="0" i="0" dirty="0">
                <a:effectLst/>
                <a:latin typeface="inherit"/>
              </a:rPr>
              <a:t>, complementando Testing Library para pruebas de UI.</a:t>
            </a:r>
          </a:p>
        </p:txBody>
      </p:sp>
    </p:spTree>
    <p:extLst>
      <p:ext uri="{BB962C8B-B14F-4D97-AF65-F5344CB8AC3E}">
        <p14:creationId xmlns:p14="http://schemas.microsoft.com/office/powerpoint/2010/main" val="138649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nología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60_TF02787990_TF02787990.potx" id="{711CCDD4-BD90-4388-A31E-EA977055FCFF}" vid="{C5F9FE6A-8390-4E5A-B0DB-91EA047CC61C}"/>
    </a:ext>
  </a:extLst>
</a:theme>
</file>

<file path=ppt/theme/theme2.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Presentación de líneas de triple circuito (panorámica)</Template>
  <TotalTime>540</TotalTime>
  <Words>1077</Words>
  <Application>Microsoft Office PowerPoint</Application>
  <PresentationFormat>Personalizado</PresentationFormat>
  <Paragraphs>123</Paragraphs>
  <Slides>22</Slides>
  <Notes>19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Arial</vt:lpstr>
      <vt:lpstr>Calibri</vt:lpstr>
      <vt:lpstr>inherit</vt:lpstr>
      <vt:lpstr>Tecnología 16x9</vt:lpstr>
      <vt:lpstr>Testing Library</vt:lpstr>
      <vt:lpstr>¿Qué es Testing Library?</vt:lpstr>
      <vt:lpstr>Importancia de las pruebas en el desarrollo de software</vt:lpstr>
      <vt:lpstr>Principios claves</vt:lpstr>
      <vt:lpstr>COMPARACIONES</vt:lpstr>
      <vt:lpstr>Jest</vt:lpstr>
      <vt:lpstr>Vitest</vt:lpstr>
      <vt:lpstr>Mocha</vt:lpstr>
      <vt:lpstr>Mock Service Worker (MSW)</vt:lpstr>
      <vt:lpstr>CASOS DE USO</vt:lpstr>
      <vt:lpstr>Pasos que realiza Testing Library </vt:lpstr>
      <vt:lpstr>Presentación de PowerPoint</vt:lpstr>
      <vt:lpstr>Presentación de PowerPoint</vt:lpstr>
      <vt:lpstr>Presentación de PowerPoint</vt:lpstr>
      <vt:lpstr>Presentación de PowerPoint</vt:lpstr>
      <vt:lpstr>Presentación de PowerPoint</vt:lpstr>
      <vt:lpstr>Error al momento de realizar la prueba</vt:lpstr>
      <vt:lpstr>Presentación de PowerPoint</vt:lpstr>
      <vt:lpstr>Una vez modificado el código</vt:lpstr>
      <vt:lpstr>Presentación de PowerPoint</vt:lpstr>
      <vt:lpstr>BENEFICIOS</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Library</dc:title>
  <dc:creator>Gustavo Giampietro</dc:creator>
  <cp:lastModifiedBy>Mondino, Juan Cruz</cp:lastModifiedBy>
  <cp:revision>33</cp:revision>
  <dcterms:created xsi:type="dcterms:W3CDTF">2024-09-25T13:45:04Z</dcterms:created>
  <dcterms:modified xsi:type="dcterms:W3CDTF">2024-10-03T15:50:35Z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