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75" r:id="rId7"/>
    <p:sldId id="273" r:id="rId8"/>
    <p:sldId id="274" r:id="rId9"/>
    <p:sldId id="261" r:id="rId10"/>
    <p:sldId id="262" r:id="rId11"/>
    <p:sldId id="263" r:id="rId12"/>
    <p:sldId id="269" r:id="rId13"/>
    <p:sldId id="270" r:id="rId14"/>
    <p:sldId id="271" r:id="rId15"/>
    <p:sldId id="272" r:id="rId1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85214" autoAdjust="0"/>
  </p:normalViewPr>
  <p:slideViewPr>
    <p:cSldViewPr>
      <p:cViewPr>
        <p:scale>
          <a:sx n="57" d="100"/>
          <a:sy n="57" d="100"/>
        </p:scale>
        <p:origin x="1176" y="102"/>
      </p:cViewPr>
      <p:guideLst>
        <p:guide orient="horz" pos="2160"/>
        <p:guide pos="3839"/>
      </p:guideLst>
    </p:cSldViewPr>
  </p:slideViewPr>
  <p:notesTextViewPr>
    <p:cViewPr>
      <p:scale>
        <a:sx n="1" d="1"/>
        <a:sy n="1" d="1"/>
      </p:scale>
      <p:origin x="0" y="-24"/>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02/10/2024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02/10/2024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11</a:t>
            </a:fld>
            <a:endParaRPr lang="es-ES" noProof="0" dirty="0"/>
          </a:p>
        </p:txBody>
      </p:sp>
    </p:spTree>
    <p:extLst>
      <p:ext uri="{BB962C8B-B14F-4D97-AF65-F5344CB8AC3E}">
        <p14:creationId xmlns:p14="http://schemas.microsoft.com/office/powerpoint/2010/main" val="1510884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12</a:t>
            </a:fld>
            <a:endParaRPr lang="es-ES" noProof="0" dirty="0"/>
          </a:p>
        </p:txBody>
      </p:sp>
    </p:spTree>
    <p:extLst>
      <p:ext uri="{BB962C8B-B14F-4D97-AF65-F5344CB8AC3E}">
        <p14:creationId xmlns:p14="http://schemas.microsoft.com/office/powerpoint/2010/main" val="180104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MX" dirty="0" err="1"/>
              <a:t>Testing</a:t>
            </a:r>
            <a:r>
              <a:rPr lang="es-MX" dirty="0"/>
              <a:t> Library es una herramienta para probar aplicaciones web, enfocándose en cómo los usuarios interactúan con la interfaz. Promueve buenas prácticas al utilizar consultas que simulan la experiencia del usuario. Compatible con </a:t>
            </a:r>
            <a:r>
              <a:rPr lang="es-MX" dirty="0" err="1"/>
              <a:t>frameworks</a:t>
            </a:r>
            <a:r>
              <a:rPr lang="es-MX" dirty="0"/>
              <a:t> como </a:t>
            </a:r>
            <a:r>
              <a:rPr lang="es-MX" dirty="0" err="1"/>
              <a:t>React</a:t>
            </a:r>
            <a:r>
              <a:rPr lang="es-MX" dirty="0"/>
              <a:t> y </a:t>
            </a:r>
            <a:r>
              <a:rPr lang="es-MX" dirty="0" err="1"/>
              <a:t>Vue</a:t>
            </a:r>
            <a:r>
              <a:rPr lang="es-MX" dirty="0"/>
              <a:t>, se integra bien con </a:t>
            </a:r>
            <a:r>
              <a:rPr lang="es-MX" dirty="0" err="1"/>
              <a:t>Jest</a:t>
            </a:r>
            <a:r>
              <a:rPr lang="es-MX" dirty="0"/>
              <a:t> y otras herramientas de pruebas, garantizando así una mejor calidad en tus aplicaciones.</a:t>
            </a:r>
            <a:endParaRPr lang="es-ES" dirty="0"/>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Ventajas </a:t>
            </a:r>
          </a:p>
          <a:p>
            <a:r>
              <a:rPr lang="es-ES" dirty="0"/>
              <a:t>Es decir, como los usuarios interactúan con la aplicación</a:t>
            </a:r>
          </a:p>
          <a:p>
            <a:r>
              <a:rPr lang="es-ES" dirty="0"/>
              <a:t>Framework Principal: </a:t>
            </a:r>
            <a:r>
              <a:rPr lang="es-ES" dirty="0" err="1"/>
              <a:t>React</a:t>
            </a:r>
            <a:r>
              <a:rPr lang="es-ES" dirty="0"/>
              <a:t> ,  también se utiliza en otros como Angular o </a:t>
            </a:r>
            <a:r>
              <a:rPr lang="es-ES" dirty="0" err="1"/>
              <a:t>Vue</a:t>
            </a:r>
            <a:r>
              <a:rPr lang="es-ES" dirty="0"/>
              <a:t>.</a:t>
            </a:r>
          </a:p>
          <a:p>
            <a:r>
              <a:rPr lang="es-ES" dirty="0"/>
              <a:t>Ya que prioriza el uso de selectores que reflejan cómo los usuarios interactúan realmente con la aplicación.</a:t>
            </a:r>
          </a:p>
          <a:p>
            <a:r>
              <a:rPr lang="es-ES" dirty="0"/>
              <a:t>Utiliza funciones claras como render, </a:t>
            </a:r>
            <a:r>
              <a:rPr lang="es-ES" dirty="0" err="1"/>
              <a:t>fireEvent</a:t>
            </a:r>
            <a:r>
              <a:rPr lang="es-ES" dirty="0"/>
              <a:t>, y </a:t>
            </a:r>
            <a:r>
              <a:rPr lang="es-ES" dirty="0" err="1"/>
              <a:t>screen</a:t>
            </a:r>
            <a:endParaRPr lang="es-ES" dirty="0"/>
          </a:p>
          <a:p>
            <a:endParaRPr lang="es-ES" dirty="0"/>
          </a:p>
          <a:p>
            <a:r>
              <a:rPr lang="es-ES" dirty="0"/>
              <a:t>Desventajas</a:t>
            </a:r>
          </a:p>
          <a:p>
            <a:r>
              <a:rPr lang="es-ES" dirty="0"/>
              <a:t>Evita pruebas que dependan de la implementación interna es decir, de detalles específicos del DOM</a:t>
            </a:r>
          </a:p>
          <a:p>
            <a:r>
              <a:rPr lang="es-ES" dirty="0"/>
              <a:t>No esta desarrollado para la simulación de eventos más complejos (como interacciones de arrastrar y soltar)</a:t>
            </a:r>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Ya que están enfocadas en simular la interacción del usuario en comparación con otras librerías que prueban directamente la lógica o el DOM.</a:t>
            </a:r>
          </a:p>
          <a:p>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3</a:t>
            </a:fld>
            <a:endParaRPr lang="es-ES" noProof="0" dirty="0"/>
          </a:p>
        </p:txBody>
      </p:sp>
    </p:spTree>
    <p:extLst>
      <p:ext uri="{BB962C8B-B14F-4D97-AF65-F5344CB8AC3E}">
        <p14:creationId xmlns:p14="http://schemas.microsoft.com/office/powerpoint/2010/main" val="100623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600" dirty="0"/>
              <a:t>render :  monta el componente para poder interactuar con él</a:t>
            </a:r>
          </a:p>
          <a:p>
            <a:r>
              <a:rPr lang="es-ES" sz="1600" dirty="0" err="1"/>
              <a:t>getByLabelText</a:t>
            </a:r>
            <a:r>
              <a:rPr lang="es-ES" sz="1600" dirty="0"/>
              <a:t>: verifica si el elemento está presente y si contiene el texto correcto</a:t>
            </a:r>
          </a:p>
          <a:p>
            <a:r>
              <a:rPr lang="es-ES" sz="1600" dirty="0" err="1"/>
              <a:t>fireEvent</a:t>
            </a:r>
            <a:r>
              <a:rPr lang="es-ES" sz="1600" dirty="0"/>
              <a:t>: permite simular el uso real de la interfaz.</a:t>
            </a:r>
          </a:p>
          <a:p>
            <a:r>
              <a:rPr lang="es-ES" sz="1600" dirty="0" err="1"/>
              <a:t>expect</a:t>
            </a:r>
            <a:r>
              <a:rPr lang="es-ES" sz="1600" dirty="0"/>
              <a:t> : verificas que el componente se comporte correctamente después de las interacciones</a:t>
            </a:r>
            <a:endParaRPr lang="es-AR" sz="1600" dirty="0"/>
          </a:p>
          <a:p>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62594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267273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663388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10</a:t>
            </a:fld>
            <a:endParaRPr lang="es-ES" noProof="0" dirty="0"/>
          </a:p>
        </p:txBody>
      </p:sp>
    </p:spTree>
    <p:extLst>
      <p:ext uri="{BB962C8B-B14F-4D97-AF65-F5344CB8AC3E}">
        <p14:creationId xmlns:p14="http://schemas.microsoft.com/office/powerpoint/2010/main" val="24596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02/10/2024</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02/10/2024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02/10/2024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02/10/2024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02/10/2024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02/10/2024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02/10/2024</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02/10/2024</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02/10/2024</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02/10/2024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02/10/2024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02/10/2024</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dirty="0"/>
              <a:t>Testing Library</a:t>
            </a:r>
          </a:p>
        </p:txBody>
      </p:sp>
      <p:sp>
        <p:nvSpPr>
          <p:cNvPr id="5" name="Subtítulo 4"/>
          <p:cNvSpPr>
            <a:spLocks noGrp="1"/>
          </p:cNvSpPr>
          <p:nvPr>
            <p:ph type="subTitle" idx="1"/>
          </p:nvPr>
        </p:nvSpPr>
        <p:spPr/>
        <p:txBody>
          <a:bodyPr rtlCol="0"/>
          <a:lstStyle/>
          <a:p>
            <a:pPr rtl="0"/>
            <a:r>
              <a:rPr lang="es-ES" dirty="0"/>
              <a:t>Test Suites/Frameworks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6B13715-EEC1-4D45-B91A-B04766E43A98}"/>
              </a:ext>
            </a:extLst>
          </p:cNvPr>
          <p:cNvSpPr txBox="1"/>
          <p:nvPr/>
        </p:nvSpPr>
        <p:spPr>
          <a:xfrm>
            <a:off x="1125860" y="2274838"/>
            <a:ext cx="10441160" cy="1754326"/>
          </a:xfrm>
          <a:prstGeom prst="rect">
            <a:avLst/>
          </a:prstGeom>
          <a:noFill/>
        </p:spPr>
        <p:txBody>
          <a:bodyPr wrap="square" rtlCol="0">
            <a:spAutoFit/>
          </a:bodyPr>
          <a:lstStyle/>
          <a:p>
            <a:pPr algn="just"/>
            <a:r>
              <a:rPr lang="es-ES" sz="3600" dirty="0"/>
              <a:t>Vemos que la prueba “Button is disabled when input is empty” pasó correctamente y ya no devuelve un error, por lo tanto el test suite y sus 10 pruebas pasan el test. </a:t>
            </a:r>
          </a:p>
        </p:txBody>
      </p:sp>
    </p:spTree>
    <p:extLst>
      <p:ext uri="{BB962C8B-B14F-4D97-AF65-F5344CB8AC3E}">
        <p14:creationId xmlns:p14="http://schemas.microsoft.com/office/powerpoint/2010/main" val="314384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3365499" y="619125"/>
            <a:ext cx="5457824" cy="5619750"/>
          </a:xfrm>
          <a:prstGeom prst="rect">
            <a:avLst/>
          </a:prstGeom>
        </p:spPr>
      </p:pic>
      <p:sp>
        <p:nvSpPr>
          <p:cNvPr id="5" name="Rectángulo 4">
            <a:extLst>
              <a:ext uri="{FF2B5EF4-FFF2-40B4-BE49-F238E27FC236}">
                <a16:creationId xmlns:a16="http://schemas.microsoft.com/office/drawing/2014/main" id="{ABBD78BC-D401-4C45-AFEE-C4D4A53D8DE5}"/>
              </a:ext>
            </a:extLst>
          </p:cNvPr>
          <p:cNvSpPr/>
          <p:nvPr/>
        </p:nvSpPr>
        <p:spPr>
          <a:xfrm>
            <a:off x="3970175" y="3753036"/>
            <a:ext cx="424847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8103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Checkeando que los demás suites pasen los test</a:t>
            </a:r>
          </a:p>
        </p:txBody>
      </p:sp>
      <p:pic>
        <p:nvPicPr>
          <p:cNvPr id="2" name="Imagen 1">
            <a:extLst>
              <a:ext uri="{FF2B5EF4-FFF2-40B4-BE49-F238E27FC236}">
                <a16:creationId xmlns:a16="http://schemas.microsoft.com/office/drawing/2014/main" id="{E64477CA-CCA5-42CE-9ACA-25D2135E2A62}"/>
              </a:ext>
            </a:extLst>
          </p:cNvPr>
          <p:cNvPicPr>
            <a:picLocks noChangeAspect="1"/>
          </p:cNvPicPr>
          <p:nvPr/>
        </p:nvPicPr>
        <p:blipFill>
          <a:blip r:embed="rId3"/>
          <a:stretch>
            <a:fillRect/>
          </a:stretch>
        </p:blipFill>
        <p:spPr>
          <a:xfrm>
            <a:off x="1339425" y="1556792"/>
            <a:ext cx="9376029" cy="1512168"/>
          </a:xfrm>
          <a:prstGeom prst="rect">
            <a:avLst/>
          </a:prstGeom>
        </p:spPr>
      </p:pic>
      <p:pic>
        <p:nvPicPr>
          <p:cNvPr id="3" name="Imagen 2">
            <a:extLst>
              <a:ext uri="{FF2B5EF4-FFF2-40B4-BE49-F238E27FC236}">
                <a16:creationId xmlns:a16="http://schemas.microsoft.com/office/drawing/2014/main" id="{35261F40-6767-465A-93D6-D888CBFD7BEC}"/>
              </a:ext>
            </a:extLst>
          </p:cNvPr>
          <p:cNvPicPr>
            <a:picLocks noChangeAspect="1"/>
          </p:cNvPicPr>
          <p:nvPr/>
        </p:nvPicPr>
        <p:blipFill>
          <a:blip r:embed="rId4"/>
          <a:stretch>
            <a:fillRect/>
          </a:stretch>
        </p:blipFill>
        <p:spPr>
          <a:xfrm>
            <a:off x="1339425" y="3284984"/>
            <a:ext cx="9371592" cy="1512168"/>
          </a:xfrm>
          <a:prstGeom prst="rect">
            <a:avLst/>
          </a:prstGeom>
        </p:spPr>
      </p:pic>
      <p:pic>
        <p:nvPicPr>
          <p:cNvPr id="4" name="Imagen 3">
            <a:extLst>
              <a:ext uri="{FF2B5EF4-FFF2-40B4-BE49-F238E27FC236}">
                <a16:creationId xmlns:a16="http://schemas.microsoft.com/office/drawing/2014/main" id="{2C2142CA-B9A1-44EB-B02B-46980916CE4E}"/>
              </a:ext>
            </a:extLst>
          </p:cNvPr>
          <p:cNvPicPr>
            <a:picLocks noChangeAspect="1"/>
          </p:cNvPicPr>
          <p:nvPr/>
        </p:nvPicPr>
        <p:blipFill>
          <a:blip r:embed="rId5"/>
          <a:stretch>
            <a:fillRect/>
          </a:stretch>
        </p:blipFill>
        <p:spPr>
          <a:xfrm>
            <a:off x="1339425" y="5028387"/>
            <a:ext cx="9371591" cy="1512168"/>
          </a:xfrm>
          <a:prstGeom prst="rect">
            <a:avLst/>
          </a:prstGeom>
        </p:spPr>
      </p:pic>
    </p:spTree>
    <p:extLst>
      <p:ext uri="{BB962C8B-B14F-4D97-AF65-F5344CB8AC3E}">
        <p14:creationId xmlns:p14="http://schemas.microsoft.com/office/powerpoint/2010/main" val="17701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8883" y="548680"/>
            <a:ext cx="10360501" cy="949920"/>
          </a:xfrm>
        </p:spPr>
        <p:txBody>
          <a:bodyPr vert="horz" lIns="121899" tIns="60949" rIns="121899" bIns="60949" rtlCol="0" anchor="b">
            <a:normAutofit/>
          </a:bodyPr>
          <a:lstStyle/>
          <a:p>
            <a:r>
              <a:rPr lang="es-ES" kern="1200" dirty="0">
                <a:latin typeface="+mj-lt"/>
                <a:ea typeface="+mj-ea"/>
                <a:cs typeface="+mj-cs"/>
              </a:rPr>
              <a:t>¿Qué es </a:t>
            </a:r>
            <a:r>
              <a:rPr lang="es-ES" kern="1200" dirty="0" err="1">
                <a:latin typeface="+mj-lt"/>
                <a:ea typeface="+mj-ea"/>
                <a:cs typeface="+mj-cs"/>
              </a:rPr>
              <a:t>Testing</a:t>
            </a:r>
            <a:r>
              <a:rPr lang="es-ES" kern="1200" dirty="0">
                <a:latin typeface="+mj-lt"/>
                <a:ea typeface="+mj-ea"/>
                <a:cs typeface="+mj-cs"/>
              </a:rPr>
              <a:t> Library?</a:t>
            </a:r>
          </a:p>
        </p:txBody>
      </p:sp>
      <p:sp>
        <p:nvSpPr>
          <p:cNvPr id="2" name="CuadroTexto 1">
            <a:extLst>
              <a:ext uri="{FF2B5EF4-FFF2-40B4-BE49-F238E27FC236}">
                <a16:creationId xmlns:a16="http://schemas.microsoft.com/office/drawing/2014/main" id="{3DE8CB48-386D-8F93-786E-24626F334832}"/>
              </a:ext>
            </a:extLst>
          </p:cNvPr>
          <p:cNvSpPr txBox="1"/>
          <p:nvPr/>
        </p:nvSpPr>
        <p:spPr>
          <a:xfrm>
            <a:off x="6500707" y="1706880"/>
            <a:ext cx="5078677" cy="4314408"/>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s-ES" sz="2800" dirty="0"/>
              <a:t>Conjunto de herramientas para probar aplicaciones web que simula la interacción del usuario con la interfaz</a:t>
            </a:r>
          </a:p>
          <a:p>
            <a:pPr>
              <a:lnSpc>
                <a:spcPct val="90000"/>
              </a:lnSpc>
              <a:spcBef>
                <a:spcPts val="1600"/>
              </a:spcBef>
              <a:buClr>
                <a:schemeClr val="accent1"/>
              </a:buClr>
              <a:buSzPct val="100000"/>
            </a:pPr>
            <a:endParaRPr lang="es-ES" sz="2800" dirty="0"/>
          </a:p>
          <a:p>
            <a:pPr>
              <a:lnSpc>
                <a:spcPct val="90000"/>
              </a:lnSpc>
              <a:spcBef>
                <a:spcPts val="1600"/>
              </a:spcBef>
              <a:buClr>
                <a:schemeClr val="accent1"/>
              </a:buClr>
              <a:buSzPct val="100000"/>
            </a:pPr>
            <a:r>
              <a:rPr lang="es-ES" sz="2800" dirty="0"/>
              <a:t>Se usa comúnmente con </a:t>
            </a:r>
            <a:r>
              <a:rPr lang="es-ES" sz="2800" dirty="0" err="1"/>
              <a:t>React</a:t>
            </a:r>
            <a:r>
              <a:rPr lang="es-ES" sz="2800" dirty="0"/>
              <a:t>, pero también tiene soporte para otras bibliotecas y marcos.</a:t>
            </a:r>
          </a:p>
          <a:p>
            <a:pPr>
              <a:lnSpc>
                <a:spcPct val="90000"/>
              </a:lnSpc>
              <a:spcBef>
                <a:spcPts val="1600"/>
              </a:spcBef>
              <a:buClr>
                <a:schemeClr val="accent1"/>
              </a:buClr>
              <a:buSzPct val="100000"/>
            </a:pPr>
            <a:endParaRPr lang="es-ES" sz="2800" dirty="0"/>
          </a:p>
          <a:p>
            <a:pPr marL="304747" indent="-304747">
              <a:lnSpc>
                <a:spcPct val="90000"/>
              </a:lnSpc>
              <a:spcBef>
                <a:spcPts val="1600"/>
              </a:spcBef>
              <a:buClr>
                <a:schemeClr val="accent1"/>
              </a:buClr>
              <a:buSzPct val="100000"/>
              <a:buFont typeface="Arial" pitchFamily="34" charset="0"/>
              <a:buChar char="•"/>
            </a:pPr>
            <a:endParaRPr lang="es-ES" sz="2800" dirty="0"/>
          </a:p>
        </p:txBody>
      </p:sp>
      <p:pic>
        <p:nvPicPr>
          <p:cNvPr id="6" name="Marcador de contenido 5" descr="Dibujo en blanco y negro&#10;&#10;Descripción generada automáticamente con confianza media">
            <a:extLst>
              <a:ext uri="{FF2B5EF4-FFF2-40B4-BE49-F238E27FC236}">
                <a16:creationId xmlns:a16="http://schemas.microsoft.com/office/drawing/2014/main" id="{01A457A9-AF19-32A1-8E1D-B023D3714A6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29916" y="1706963"/>
            <a:ext cx="3888432" cy="3888432"/>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p:txBody>
          <a:bodyPr/>
          <a:lstStyle/>
          <a:p>
            <a:r>
              <a:rPr lang="es-AR" dirty="0"/>
              <a:t>Ventajas			   	Desventajas</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sz="half" idx="1"/>
          </p:nvPr>
        </p:nvSpPr>
        <p:spPr>
          <a:xfrm>
            <a:off x="952848" y="1706880"/>
            <a:ext cx="5451593" cy="4170392"/>
          </a:xfrm>
        </p:spPr>
        <p:txBody>
          <a:bodyPr/>
          <a:lstStyle/>
          <a:p>
            <a:r>
              <a:rPr lang="es-ES" dirty="0"/>
              <a:t>Pruebas centradas en el usuario</a:t>
            </a:r>
          </a:p>
          <a:p>
            <a:r>
              <a:rPr lang="es-AR" dirty="0"/>
              <a:t>Es independiente del </a:t>
            </a:r>
            <a:r>
              <a:rPr lang="es-AR" dirty="0" err="1"/>
              <a:t>framework</a:t>
            </a:r>
            <a:r>
              <a:rPr lang="es-AR" dirty="0"/>
              <a:t> (</a:t>
            </a:r>
            <a:r>
              <a:rPr lang="es-AR" dirty="0" err="1"/>
              <a:t>Princialmente</a:t>
            </a:r>
            <a:r>
              <a:rPr lang="es-AR" dirty="0"/>
              <a:t> con </a:t>
            </a:r>
            <a:r>
              <a:rPr lang="es-AR" dirty="0" err="1"/>
              <a:t>React</a:t>
            </a:r>
            <a:r>
              <a:rPr lang="es-AR" dirty="0"/>
              <a:t>)</a:t>
            </a:r>
            <a:endParaRPr lang="es-ES" dirty="0"/>
          </a:p>
          <a:p>
            <a:r>
              <a:rPr lang="es-ES" sz="2800" dirty="0"/>
              <a:t>Promueve buenas practicas</a:t>
            </a:r>
            <a:endParaRPr lang="es-ES" dirty="0"/>
          </a:p>
          <a:p>
            <a:r>
              <a:rPr lang="es-ES" dirty="0"/>
              <a:t>Fácil de aprender y usar</a:t>
            </a:r>
            <a:endParaRPr lang="es-AR" dirty="0"/>
          </a:p>
        </p:txBody>
      </p:sp>
      <p:sp>
        <p:nvSpPr>
          <p:cNvPr id="4" name="Marcador de contenido 3">
            <a:extLst>
              <a:ext uri="{FF2B5EF4-FFF2-40B4-BE49-F238E27FC236}">
                <a16:creationId xmlns:a16="http://schemas.microsoft.com/office/drawing/2014/main" id="{A2F7D821-4DBB-492A-E7B9-E420B1286320}"/>
              </a:ext>
            </a:extLst>
          </p:cNvPr>
          <p:cNvSpPr>
            <a:spLocks noGrp="1"/>
          </p:cNvSpPr>
          <p:nvPr>
            <p:ph sz="half" idx="2"/>
          </p:nvPr>
        </p:nvSpPr>
        <p:spPr>
          <a:xfrm>
            <a:off x="6886500" y="1754293"/>
            <a:ext cx="5078677" cy="3658592"/>
          </a:xfrm>
        </p:spPr>
        <p:txBody>
          <a:bodyPr/>
          <a:lstStyle/>
          <a:p>
            <a:r>
              <a:rPr lang="es-ES" dirty="0"/>
              <a:t>Falta de control sobre detalles del DOM</a:t>
            </a:r>
          </a:p>
          <a:p>
            <a:r>
              <a:rPr lang="es-ES" dirty="0"/>
              <a:t>Simulación limitada de eventos complejos</a:t>
            </a:r>
          </a:p>
          <a:p>
            <a:r>
              <a:rPr lang="es-AR" dirty="0"/>
              <a:t>Pruebas más lentas</a:t>
            </a:r>
          </a:p>
        </p:txBody>
      </p:sp>
    </p:spTree>
    <p:extLst>
      <p:ext uri="{BB962C8B-B14F-4D97-AF65-F5344CB8AC3E}">
        <p14:creationId xmlns:p14="http://schemas.microsoft.com/office/powerpoint/2010/main" val="72859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981844" y="0"/>
            <a:ext cx="7035769" cy="828006"/>
          </a:xfrm>
        </p:spPr>
        <p:txBody>
          <a:bodyPr/>
          <a:lstStyle/>
          <a:p>
            <a:r>
              <a:rPr lang="es-ES" dirty="0">
                <a:solidFill>
                  <a:schemeClr val="tx2"/>
                </a:solidFill>
              </a:rPr>
              <a:t>Pasos que realiza </a:t>
            </a:r>
            <a:r>
              <a:rPr lang="es-ES" dirty="0" err="1">
                <a:solidFill>
                  <a:schemeClr val="tx2"/>
                </a:solidFill>
              </a:rPr>
              <a:t>Testing</a:t>
            </a:r>
            <a:r>
              <a:rPr lang="es-ES" dirty="0">
                <a:solidFill>
                  <a:schemeClr val="tx2"/>
                </a:solidFill>
              </a:rPr>
              <a:t> Library </a:t>
            </a:r>
            <a:endParaRPr lang="es-AR" dirty="0">
              <a:solidFill>
                <a:schemeClr val="tx2"/>
              </a:solidFill>
            </a:endParaRPr>
          </a:p>
        </p:txBody>
      </p:sp>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1125860" y="1125238"/>
            <a:ext cx="10360501" cy="5184082"/>
          </a:xfrm>
        </p:spPr>
        <p:txBody>
          <a:bodyPr>
            <a:noAutofit/>
          </a:bodyPr>
          <a:lstStyle/>
          <a:p>
            <a:pPr marL="514350" indent="-514350">
              <a:buFont typeface="+mj-lt"/>
              <a:buAutoNum type="arabicPeriod"/>
            </a:pPr>
            <a:r>
              <a:rPr lang="es-AR" sz="2200" b="1" dirty="0">
                <a:solidFill>
                  <a:schemeClr val="tx2"/>
                </a:solidFill>
                <a:effectLst>
                  <a:outerShdw blurRad="38100" dist="38100" dir="2700000" algn="tl">
                    <a:srgbClr val="000000">
                      <a:alpha val="43137"/>
                    </a:srgbClr>
                  </a:outerShdw>
                </a:effectLst>
              </a:rPr>
              <a:t>Renderizado del componente </a:t>
            </a:r>
          </a:p>
          <a:p>
            <a:pPr lvl="1">
              <a:buFont typeface="Wingdings" panose="05000000000000000000" pitchFamily="2" charset="2"/>
              <a:buChar char="Ø"/>
            </a:pPr>
            <a:r>
              <a:rPr lang="es-AR" sz="2200" b="1" dirty="0">
                <a:solidFill>
                  <a:schemeClr val="tx2"/>
                </a:solidFill>
                <a:effectLst>
                  <a:outerShdw blurRad="38100" dist="38100" dir="2700000" algn="tl">
                    <a:srgbClr val="000000">
                      <a:alpha val="43137"/>
                    </a:srgbClr>
                  </a:outerShdw>
                </a:effectLst>
              </a:rPr>
              <a:t>render()</a:t>
            </a:r>
            <a:endParaRPr lang="es-ES" sz="2200" b="1" dirty="0">
              <a:solidFill>
                <a:schemeClr val="tx2"/>
              </a:solidFill>
              <a:effectLst>
                <a:outerShdw blurRad="38100" dist="38100" dir="2700000" algn="tl">
                  <a:srgbClr val="000000">
                    <a:alpha val="43137"/>
                  </a:srgbClr>
                </a:outerShdw>
              </a:effectLst>
            </a:endParaRPr>
          </a:p>
          <a:p>
            <a:pPr marL="514350" indent="-514350">
              <a:buFont typeface="+mj-lt"/>
              <a:buAutoNum type="arabicPeriod"/>
            </a:pPr>
            <a:r>
              <a:rPr lang="es-AR" sz="2200" b="1" dirty="0">
                <a:solidFill>
                  <a:schemeClr val="tx2"/>
                </a:solidFill>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Búsqueda de </a:t>
            </a:r>
            <a:r>
              <a:rPr lang="es-AR" sz="2200" b="1" dirty="0">
                <a:solidFill>
                  <a:schemeClr val="tx2"/>
                </a:solidFill>
                <a:effectLst>
                  <a:outerShdw blurRad="38100" dist="38100" dir="2700000" algn="tl">
                    <a:srgbClr val="000000">
                      <a:alpha val="43137"/>
                    </a:srgbClr>
                  </a:outerShdw>
                </a:effectLst>
              </a:rPr>
              <a:t>elementos del DOM</a:t>
            </a:r>
          </a:p>
          <a:p>
            <a:pPr marL="819096" lvl="1" indent="-514350">
              <a:buFont typeface="Wingdings" panose="05000000000000000000" pitchFamily="2" charset="2"/>
              <a:buChar char="Ø"/>
            </a:pPr>
            <a:r>
              <a:rPr lang="es-AR" sz="2200" b="1" dirty="0" err="1">
                <a:solidFill>
                  <a:schemeClr val="tx2"/>
                </a:solidFill>
                <a:effectLst>
                  <a:outerShdw blurRad="38100" dist="38100" dir="2700000" algn="tl">
                    <a:srgbClr val="000000">
                      <a:alpha val="43137"/>
                    </a:srgbClr>
                  </a:outerShdw>
                </a:effectLst>
              </a:rPr>
              <a:t>getByText</a:t>
            </a:r>
            <a:r>
              <a:rPr lang="es-AR" sz="2200" b="1" dirty="0">
                <a:solidFill>
                  <a:schemeClr val="tx2"/>
                </a:solidFill>
                <a:effectLst>
                  <a:outerShdw blurRad="38100" dist="38100" dir="2700000" algn="tl">
                    <a:srgbClr val="000000">
                      <a:alpha val="43137"/>
                    </a:srgbClr>
                  </a:outerShdw>
                </a:effectLst>
              </a:rPr>
              <a:t>()</a:t>
            </a:r>
          </a:p>
          <a:p>
            <a:pPr marL="819096" lvl="1" indent="-514350">
              <a:buFont typeface="Wingdings" panose="05000000000000000000" pitchFamily="2" charset="2"/>
              <a:buChar char="Ø"/>
            </a:pPr>
            <a:r>
              <a:rPr lang="es-AR" sz="2200" b="1" dirty="0" err="1">
                <a:solidFill>
                  <a:schemeClr val="tx2"/>
                </a:solidFill>
                <a:effectLst>
                  <a:outerShdw blurRad="38100" dist="38100" dir="2700000" algn="tl">
                    <a:srgbClr val="000000">
                      <a:alpha val="43137"/>
                    </a:srgbClr>
                  </a:outerShdw>
                </a:effectLst>
              </a:rPr>
              <a:t>getByRole</a:t>
            </a:r>
            <a:r>
              <a:rPr lang="es-AR" sz="2200" b="1" dirty="0">
                <a:solidFill>
                  <a:schemeClr val="tx2"/>
                </a:solidFill>
                <a:effectLst>
                  <a:outerShdw blurRad="38100" dist="38100" dir="2700000" algn="tl">
                    <a:srgbClr val="000000">
                      <a:alpha val="43137"/>
                    </a:srgbClr>
                  </a:outerShdw>
                </a:effectLst>
              </a:rPr>
              <a:t>()</a:t>
            </a:r>
          </a:p>
          <a:p>
            <a:pPr marL="819096" lvl="1" indent="-514350">
              <a:buFont typeface="Wingdings" panose="05000000000000000000" pitchFamily="2" charset="2"/>
              <a:buChar char="Ø"/>
            </a:pPr>
            <a:r>
              <a:rPr lang="es-AR" sz="2200" b="1" dirty="0" err="1">
                <a:solidFill>
                  <a:schemeClr val="tx2"/>
                </a:solidFill>
                <a:effectLst>
                  <a:outerShdw blurRad="38100" dist="38100" dir="2700000" algn="tl">
                    <a:srgbClr val="000000">
                      <a:alpha val="43137"/>
                    </a:srgbClr>
                  </a:outerShdw>
                </a:effectLst>
              </a:rPr>
              <a:t>getByTestId</a:t>
            </a:r>
            <a:r>
              <a:rPr lang="es-AR" sz="2200" b="1" dirty="0">
                <a:solidFill>
                  <a:schemeClr val="tx2"/>
                </a:solidFill>
                <a:effectLst>
                  <a:outerShdw blurRad="38100" dist="38100" dir="2700000" algn="tl">
                    <a:srgbClr val="000000">
                      <a:alpha val="43137"/>
                    </a:srgbClr>
                  </a:outerShdw>
                </a:effectLst>
              </a:rPr>
              <a:t>()</a:t>
            </a:r>
          </a:p>
          <a:p>
            <a:pPr marL="819096" lvl="1" indent="-514350">
              <a:buFont typeface="Wingdings" panose="05000000000000000000" pitchFamily="2" charset="2"/>
              <a:buChar char="Ø"/>
            </a:pPr>
            <a:r>
              <a:rPr lang="es-ES" sz="2200" b="1" dirty="0">
                <a:solidFill>
                  <a:schemeClr val="tx2"/>
                </a:solidFill>
                <a:effectLst>
                  <a:outerShdw blurRad="38100" dist="38100" dir="2700000" algn="tl">
                    <a:srgbClr val="000000">
                      <a:alpha val="43137"/>
                    </a:srgbClr>
                  </a:outerShdw>
                </a:effectLst>
              </a:rPr>
              <a:t>…..</a:t>
            </a:r>
          </a:p>
          <a:p>
            <a:pPr marL="514350" indent="-514350">
              <a:buFont typeface="+mj-lt"/>
              <a:buAutoNum type="arabicPeriod"/>
            </a:pPr>
            <a:r>
              <a:rPr lang="es-AR" sz="2200" b="1" dirty="0">
                <a:solidFill>
                  <a:schemeClr val="tx2"/>
                </a:solidFill>
                <a:effectLst>
                  <a:outerShdw blurRad="38100" dist="38100" dir="2700000" algn="tl">
                    <a:srgbClr val="000000">
                      <a:alpha val="43137"/>
                    </a:srgbClr>
                  </a:outerShdw>
                </a:effectLst>
              </a:rPr>
              <a:t>Simulación de interacciones</a:t>
            </a:r>
          </a:p>
          <a:p>
            <a:pPr marL="819096" lvl="1" indent="-514350">
              <a:buFont typeface="Wingdings" panose="05000000000000000000" pitchFamily="2" charset="2"/>
              <a:buChar char="Ø"/>
            </a:pPr>
            <a:r>
              <a:rPr lang="es-AR" sz="2200" b="1" dirty="0" err="1">
                <a:solidFill>
                  <a:schemeClr val="tx2"/>
                </a:solidFill>
                <a:effectLst>
                  <a:outerShdw blurRad="38100" dist="38100" dir="2700000" algn="tl">
                    <a:srgbClr val="000000">
                      <a:alpha val="43137"/>
                    </a:srgbClr>
                  </a:outerShdw>
                </a:effectLst>
              </a:rPr>
              <a:t>fireEvent</a:t>
            </a:r>
            <a:endParaRPr lang="es-AR" sz="2200" b="1" dirty="0">
              <a:solidFill>
                <a:schemeClr val="tx2"/>
              </a:solidFill>
              <a:effectLst>
                <a:outerShdw blurRad="38100" dist="38100" dir="2700000" algn="tl">
                  <a:srgbClr val="000000">
                    <a:alpha val="43137"/>
                  </a:srgbClr>
                </a:outerShdw>
              </a:effectLst>
            </a:endParaRPr>
          </a:p>
          <a:p>
            <a:pPr marL="819096" lvl="1" indent="-514350">
              <a:buFont typeface="Wingdings" panose="05000000000000000000" pitchFamily="2" charset="2"/>
              <a:buChar char="Ø"/>
            </a:pPr>
            <a:r>
              <a:rPr lang="es-AR" sz="2200" b="1" dirty="0" err="1">
                <a:solidFill>
                  <a:schemeClr val="tx2"/>
                </a:solidFill>
                <a:effectLst>
                  <a:outerShdw blurRad="38100" dist="38100" dir="2700000" algn="tl">
                    <a:srgbClr val="000000">
                      <a:alpha val="43137"/>
                    </a:srgbClr>
                  </a:outerShdw>
                </a:effectLst>
              </a:rPr>
              <a:t>userEvent</a:t>
            </a:r>
            <a:endParaRPr lang="es-AR" sz="2200" b="1" dirty="0">
              <a:solidFill>
                <a:schemeClr val="tx2"/>
              </a:solidFill>
              <a:effectLst>
                <a:outerShdw blurRad="38100" dist="38100" dir="2700000" algn="tl">
                  <a:srgbClr val="000000">
                    <a:alpha val="43137"/>
                  </a:srgbClr>
                </a:outerShdw>
              </a:effectLst>
            </a:endParaRPr>
          </a:p>
          <a:p>
            <a:pPr marL="514350" indent="-514350">
              <a:buFont typeface="+mj-lt"/>
              <a:buAutoNum type="arabicPeriod"/>
            </a:pPr>
            <a:r>
              <a:rPr lang="es-AR" sz="2200" b="1" dirty="0">
                <a:solidFill>
                  <a:schemeClr val="tx2"/>
                </a:solidFill>
                <a:effectLst>
                  <a:outerShdw blurRad="38100" dist="38100" dir="2700000" algn="tl">
                    <a:srgbClr val="000000">
                      <a:alpha val="43137"/>
                    </a:srgbClr>
                  </a:outerShdw>
                </a:effectLst>
              </a:rPr>
              <a:t>Aserciones (</a:t>
            </a:r>
            <a:r>
              <a:rPr lang="es-AR" sz="2200" b="1" dirty="0" err="1">
                <a:solidFill>
                  <a:schemeClr val="tx2"/>
                </a:solidFill>
                <a:effectLst>
                  <a:outerShdw blurRad="38100" dist="38100" dir="2700000" algn="tl">
                    <a:srgbClr val="000000">
                      <a:alpha val="43137"/>
                    </a:srgbClr>
                  </a:outerShdw>
                </a:effectLst>
              </a:rPr>
              <a:t>Assertions</a:t>
            </a:r>
            <a:r>
              <a:rPr lang="es-AR" sz="2200" b="1" dirty="0">
                <a:solidFill>
                  <a:schemeClr val="tx2"/>
                </a:solidFill>
                <a:effectLst>
                  <a:outerShdw blurRad="38100" dist="38100" dir="2700000" algn="tl">
                    <a:srgbClr val="000000">
                      <a:alpha val="43137"/>
                    </a:srgbClr>
                  </a:outerShdw>
                </a:effectLst>
              </a:rPr>
              <a:t>)</a:t>
            </a:r>
          </a:p>
          <a:p>
            <a:pPr marL="819096" lvl="1" indent="-514350">
              <a:buFont typeface="Wingdings" panose="05000000000000000000" pitchFamily="2" charset="2"/>
              <a:buChar char="Ø"/>
            </a:pPr>
            <a:r>
              <a:rPr lang="es-AR" sz="2200" b="1" dirty="0" err="1">
                <a:solidFill>
                  <a:schemeClr val="tx2"/>
                </a:solidFill>
                <a:effectLst>
                  <a:outerShdw blurRad="38100" dist="38100" dir="2700000" algn="tl">
                    <a:srgbClr val="000000">
                      <a:alpha val="43137"/>
                    </a:srgbClr>
                  </a:outerShdw>
                </a:effectLst>
              </a:rPr>
              <a:t>expect</a:t>
            </a:r>
            <a:endParaRPr lang="es-AR" sz="22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265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C4C4B-5839-93E1-4DB0-A9DB2DB230AF}"/>
              </a:ext>
            </a:extLst>
          </p:cNvPr>
          <p:cNvSpPr>
            <a:spLocks noGrp="1"/>
          </p:cNvSpPr>
          <p:nvPr>
            <p:ph type="title"/>
          </p:nvPr>
        </p:nvSpPr>
        <p:spPr>
          <a:xfrm>
            <a:off x="1218883" y="133446"/>
            <a:ext cx="2139225" cy="706091"/>
          </a:xfrm>
        </p:spPr>
        <p:txBody>
          <a:bodyPr/>
          <a:lstStyle/>
          <a:p>
            <a:r>
              <a:rPr lang="es-ES" dirty="0"/>
              <a:t>Ejemplo</a:t>
            </a:r>
            <a:endParaRPr lang="es-AR" dirty="0"/>
          </a:p>
        </p:txBody>
      </p:sp>
      <p:sp>
        <p:nvSpPr>
          <p:cNvPr id="11" name="CuadroTexto 10">
            <a:extLst>
              <a:ext uri="{FF2B5EF4-FFF2-40B4-BE49-F238E27FC236}">
                <a16:creationId xmlns:a16="http://schemas.microsoft.com/office/drawing/2014/main" id="{53B96C98-FBCB-5BB0-B865-07E10E4E10D9}"/>
              </a:ext>
            </a:extLst>
          </p:cNvPr>
          <p:cNvSpPr txBox="1"/>
          <p:nvPr/>
        </p:nvSpPr>
        <p:spPr>
          <a:xfrm>
            <a:off x="1304914" y="4725144"/>
            <a:ext cx="3493354" cy="156966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pPr marL="342900" indent="-342900">
              <a:buFont typeface="Wingdings" panose="05000000000000000000" pitchFamily="2" charset="2"/>
              <a:buChar char="Ø"/>
            </a:pPr>
            <a:r>
              <a:rPr lang="es-ES" b="1" i="1" spc="300" dirty="0">
                <a:solidFill>
                  <a:schemeClr val="tx2"/>
                </a:solidFill>
                <a:effectLst>
                  <a:outerShdw blurRad="38100" dist="38100" dir="2700000" algn="tl">
                    <a:srgbClr val="000000">
                      <a:alpha val="43137"/>
                    </a:srgbClr>
                  </a:outerShdw>
                </a:effectLst>
                <a:latin typeface="+mj-lt"/>
                <a:ea typeface="ADLaM Display" panose="020F0502020204030204" pitchFamily="2" charset="0"/>
                <a:cs typeface="ADLaM Display" panose="020F0502020204030204" pitchFamily="2" charset="0"/>
              </a:rPr>
              <a:t>render </a:t>
            </a:r>
          </a:p>
          <a:p>
            <a:pPr marL="342900" indent="-342900">
              <a:buFont typeface="Wingdings" panose="05000000000000000000" pitchFamily="2" charset="2"/>
              <a:buChar char="Ø"/>
            </a:pPr>
            <a:r>
              <a:rPr lang="es-ES" b="1" i="1" spc="300" dirty="0" err="1">
                <a:solidFill>
                  <a:schemeClr val="tx2"/>
                </a:solidFill>
                <a:effectLst>
                  <a:outerShdw blurRad="38100" dist="38100" dir="2700000" algn="tl">
                    <a:srgbClr val="000000">
                      <a:alpha val="43137"/>
                    </a:srgbClr>
                  </a:outerShdw>
                </a:effectLst>
                <a:latin typeface="+mj-lt"/>
                <a:ea typeface="ADLaM Display" panose="020F0502020204030204" pitchFamily="2" charset="0"/>
                <a:cs typeface="ADLaM Display" panose="020F0502020204030204" pitchFamily="2" charset="0"/>
              </a:rPr>
              <a:t>getByLabelText</a:t>
            </a:r>
            <a:endParaRPr lang="es-ES" b="1" i="1" spc="300" dirty="0">
              <a:solidFill>
                <a:schemeClr val="tx2"/>
              </a:solidFill>
              <a:effectLst>
                <a:outerShdw blurRad="38100" dist="38100" dir="2700000" algn="tl">
                  <a:srgbClr val="000000">
                    <a:alpha val="43137"/>
                  </a:srgbClr>
                </a:outerShdw>
              </a:effectLst>
              <a:latin typeface="+mj-lt"/>
              <a:ea typeface="ADLaM Display" panose="020F0502020204030204" pitchFamily="2" charset="0"/>
              <a:cs typeface="ADLaM Display" panose="020F0502020204030204" pitchFamily="2" charset="0"/>
            </a:endParaRPr>
          </a:p>
          <a:p>
            <a:pPr marL="342900" indent="-342900">
              <a:buFont typeface="Wingdings" panose="05000000000000000000" pitchFamily="2" charset="2"/>
              <a:buChar char="Ø"/>
            </a:pPr>
            <a:r>
              <a:rPr lang="es-ES" b="1" i="1" spc="300" dirty="0" err="1">
                <a:solidFill>
                  <a:schemeClr val="tx2"/>
                </a:solidFill>
                <a:effectLst>
                  <a:outerShdw blurRad="38100" dist="38100" dir="2700000" algn="tl">
                    <a:srgbClr val="000000">
                      <a:alpha val="43137"/>
                    </a:srgbClr>
                  </a:outerShdw>
                </a:effectLst>
                <a:latin typeface="+mj-lt"/>
                <a:ea typeface="ADLaM Display" panose="020F0502020204030204" pitchFamily="2" charset="0"/>
                <a:cs typeface="ADLaM Display" panose="020F0502020204030204" pitchFamily="2" charset="0"/>
              </a:rPr>
              <a:t>fireEvent</a:t>
            </a:r>
            <a:endParaRPr lang="es-ES" b="1" i="1" spc="300" dirty="0">
              <a:solidFill>
                <a:schemeClr val="tx2"/>
              </a:solidFill>
              <a:effectLst>
                <a:outerShdw blurRad="38100" dist="38100" dir="2700000" algn="tl">
                  <a:srgbClr val="000000">
                    <a:alpha val="43137"/>
                  </a:srgbClr>
                </a:outerShdw>
              </a:effectLst>
              <a:latin typeface="+mj-lt"/>
              <a:ea typeface="ADLaM Display" panose="020F0502020204030204" pitchFamily="2" charset="0"/>
              <a:cs typeface="ADLaM Display" panose="020F0502020204030204" pitchFamily="2" charset="0"/>
            </a:endParaRPr>
          </a:p>
          <a:p>
            <a:pPr marL="342900" indent="-342900">
              <a:buFont typeface="Wingdings" panose="05000000000000000000" pitchFamily="2" charset="2"/>
              <a:buChar char="Ø"/>
            </a:pPr>
            <a:r>
              <a:rPr lang="es-ES" b="1" i="1" spc="300" dirty="0" err="1">
                <a:solidFill>
                  <a:schemeClr val="tx2"/>
                </a:solidFill>
                <a:effectLst>
                  <a:outerShdw blurRad="38100" dist="38100" dir="2700000" algn="tl">
                    <a:srgbClr val="000000">
                      <a:alpha val="43137"/>
                    </a:srgbClr>
                  </a:outerShdw>
                </a:effectLst>
                <a:latin typeface="+mj-lt"/>
                <a:ea typeface="ADLaM Display" panose="020F0502020204030204" pitchFamily="2" charset="0"/>
                <a:cs typeface="ADLaM Display" panose="020F0502020204030204" pitchFamily="2" charset="0"/>
              </a:rPr>
              <a:t>expect</a:t>
            </a:r>
            <a:endParaRPr lang="es-AR" b="1" i="1" spc="300" dirty="0">
              <a:solidFill>
                <a:schemeClr val="tx2"/>
              </a:solidFill>
              <a:effectLst>
                <a:outerShdw blurRad="38100" dist="38100" dir="2700000" algn="tl">
                  <a:srgbClr val="000000">
                    <a:alpha val="43137"/>
                  </a:srgbClr>
                </a:outerShdw>
              </a:effectLst>
              <a:latin typeface="+mj-lt"/>
              <a:ea typeface="ADLaM Display" panose="020F0502020204030204" pitchFamily="2" charset="0"/>
              <a:cs typeface="ADLaM Display" panose="020F0502020204030204" pitchFamily="2" charset="0"/>
            </a:endParaRPr>
          </a:p>
        </p:txBody>
      </p:sp>
      <p:pic>
        <p:nvPicPr>
          <p:cNvPr id="15" name="Imagen 14">
            <a:extLst>
              <a:ext uri="{FF2B5EF4-FFF2-40B4-BE49-F238E27FC236}">
                <a16:creationId xmlns:a16="http://schemas.microsoft.com/office/drawing/2014/main" id="{854908D9-B140-BCA2-DC55-789F8E06318A}"/>
              </a:ext>
            </a:extLst>
          </p:cNvPr>
          <p:cNvPicPr>
            <a:picLocks noChangeAspect="1"/>
          </p:cNvPicPr>
          <p:nvPr/>
        </p:nvPicPr>
        <p:blipFill>
          <a:blip r:embed="rId3"/>
          <a:stretch>
            <a:fillRect/>
          </a:stretch>
        </p:blipFill>
        <p:spPr>
          <a:xfrm>
            <a:off x="1304914" y="839537"/>
            <a:ext cx="9578995" cy="3538212"/>
          </a:xfrm>
          <a:prstGeom prst="rect">
            <a:avLst/>
          </a:prstGeom>
        </p:spPr>
      </p:pic>
    </p:spTree>
    <p:extLst>
      <p:ext uri="{BB962C8B-B14F-4D97-AF65-F5344CB8AC3E}">
        <p14:creationId xmlns:p14="http://schemas.microsoft.com/office/powerpoint/2010/main" val="219349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Error al momento de realizar la prueba</a:t>
            </a:r>
          </a:p>
        </p:txBody>
      </p:sp>
      <p:pic>
        <p:nvPicPr>
          <p:cNvPr id="2" name="Marcador de contenido 1">
            <a:extLst>
              <a:ext uri="{FF2B5EF4-FFF2-40B4-BE49-F238E27FC236}">
                <a16:creationId xmlns:a16="http://schemas.microsoft.com/office/drawing/2014/main" id="{F41A4891-2532-47DA-9CE9-3783C3A07863}"/>
              </a:ext>
            </a:extLst>
          </p:cNvPr>
          <p:cNvPicPr>
            <a:picLocks noGrp="1" noChangeAspect="1"/>
          </p:cNvPicPr>
          <p:nvPr>
            <p:ph sz="half" idx="2"/>
          </p:nvPr>
        </p:nvPicPr>
        <p:blipFill>
          <a:blip r:embed="rId3"/>
          <a:stretch>
            <a:fillRect/>
          </a:stretch>
        </p:blipFill>
        <p:spPr>
          <a:xfrm>
            <a:off x="1218883" y="1498600"/>
            <a:ext cx="10360501" cy="481072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6B13715-EEC1-4D45-B91A-B04766E43A98}"/>
              </a:ext>
            </a:extLst>
          </p:cNvPr>
          <p:cNvSpPr txBox="1"/>
          <p:nvPr/>
        </p:nvSpPr>
        <p:spPr>
          <a:xfrm>
            <a:off x="1125860" y="2274838"/>
            <a:ext cx="10441160" cy="2308324"/>
          </a:xfrm>
          <a:prstGeom prst="rect">
            <a:avLst/>
          </a:prstGeom>
          <a:noFill/>
        </p:spPr>
        <p:txBody>
          <a:bodyPr wrap="square" rtlCol="0">
            <a:spAutoFit/>
          </a:bodyPr>
          <a:lstStyle/>
          <a:p>
            <a:pPr algn="just"/>
            <a:r>
              <a:rPr lang="es-ES" sz="3600" dirty="0"/>
              <a:t>La librería nos indica con el mensaje que el formulario no cumple que el botón este deshabilitado cuando el input este vacío. Esto genera que el usuario pueda enviar un campo vacío.</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Una vez modificado el código</a:t>
            </a:r>
          </a:p>
        </p:txBody>
      </p:sp>
      <p:pic>
        <p:nvPicPr>
          <p:cNvPr id="5" name="Imagen 4">
            <a:extLst>
              <a:ext uri="{FF2B5EF4-FFF2-40B4-BE49-F238E27FC236}">
                <a16:creationId xmlns:a16="http://schemas.microsoft.com/office/drawing/2014/main" id="{BC764B28-6B12-470A-8C27-6B1A515094A2}"/>
              </a:ext>
            </a:extLst>
          </p:cNvPr>
          <p:cNvPicPr>
            <a:picLocks noChangeAspect="1"/>
          </p:cNvPicPr>
          <p:nvPr/>
        </p:nvPicPr>
        <p:blipFill>
          <a:blip r:embed="rId3"/>
          <a:stretch>
            <a:fillRect/>
          </a:stretch>
        </p:blipFill>
        <p:spPr>
          <a:xfrm>
            <a:off x="1218883" y="1498601"/>
            <a:ext cx="10360501" cy="4738711"/>
          </a:xfrm>
          <a:prstGeom prst="rect">
            <a:avLst/>
          </a:prstGeom>
        </p:spPr>
      </p:pic>
    </p:spTree>
    <p:extLst>
      <p:ext uri="{BB962C8B-B14F-4D97-AF65-F5344CB8AC3E}">
        <p14:creationId xmlns:p14="http://schemas.microsoft.com/office/powerpoint/2010/main" val="26453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357</TotalTime>
  <Words>448</Words>
  <Application>Microsoft Office PowerPoint</Application>
  <PresentationFormat>Personalizado</PresentationFormat>
  <Paragraphs>63</Paragraphs>
  <Slides>12</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Wingdings</vt:lpstr>
      <vt:lpstr>Tecnología 16x9</vt:lpstr>
      <vt:lpstr>Testing Library</vt:lpstr>
      <vt:lpstr>¿Qué es Testing Library?</vt:lpstr>
      <vt:lpstr>Ventajas       Desventajas</vt:lpstr>
      <vt:lpstr>Pasos que realiza Testing Library </vt:lpstr>
      <vt:lpstr>Ejemplo</vt:lpstr>
      <vt:lpstr>Error al momento de realizar la prueba</vt:lpstr>
      <vt:lpstr>Presentación de PowerPoint</vt:lpstr>
      <vt:lpstr>Presentación de PowerPoint</vt:lpstr>
      <vt:lpstr>Una vez modificado el código</vt:lpstr>
      <vt:lpstr>Presentación de PowerPoint</vt:lpstr>
      <vt:lpstr>Presentación de PowerPoint</vt:lpstr>
      <vt:lpstr>Checkeando que los demás suites pasen los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Library</dc:title>
  <dc:creator>Gustavo Giampietro</dc:creator>
  <cp:lastModifiedBy>Gabriel Dequelli</cp:lastModifiedBy>
  <cp:revision>7</cp:revision>
  <dcterms:created xsi:type="dcterms:W3CDTF">2024-09-25T13:45:04Z</dcterms:created>
  <dcterms:modified xsi:type="dcterms:W3CDTF">2024-10-02T17:52:35Z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