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presProps.xml" ContentType="application/vnd.openxmlformats-officedocument.presentationml.presProps+xml"/>
  <Override PartName="/ppt/media/image6.png" ContentType="image/png"/>
  <Override PartName="/ppt/media/image7.jpeg" ContentType="image/jpe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45.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4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64.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_rels/slide22.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0.xml.rels" ContentType="application/vnd.openxmlformats-package.relationships+xml"/>
  <Override PartName="/ppt/slides/_rels/slide4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4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64.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42.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1.xml.rels" ContentType="application/vnd.openxmlformats-package.relationships+xml"/>
  <Override PartName="/ppt/slides/_rels/slide43.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5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49.xml.rels" ContentType="application/vnd.openxmlformats-package.relationships+xml"/>
  <Override PartName="/ppt/slides/_rels/slide14.xml.rels" ContentType="application/vnd.openxmlformats-package.relationships+xml"/>
  <Override PartName="/ppt/slides/_rels/slide48.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44.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Lst>
  <p:sldSz cx="9144000" cy="6858000"/>
  <p:notesSz cx="7559675" cy="10691813"/>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Титульный слайд">
    <p:bg>
      <p:bgPr>
        <a:solidFill>
          <a:srgbClr val="ffffff"/>
        </a:soli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3"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4"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5"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47338E40-5DFC-419C-A9AE-9443A32465FB}"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trike="noStrike" u="none">
                <a:solidFill>
                  <a:schemeClr val="dk1"/>
                </a:solidFill>
                <a:effectLst/>
                <a:uFillTx/>
                <a:latin typeface="Calibri"/>
              </a:rPr>
              <a:t>Cliquez pour éditer le format du plan de texte</a:t>
            </a:r>
            <a:endParaRPr b="0" lang="ru-RU"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ru-RU" sz="2400" strike="noStrike" u="none">
                <a:solidFill>
                  <a:schemeClr val="dk1"/>
                </a:solidFill>
                <a:effectLst/>
                <a:uFillTx/>
                <a:latin typeface="Calibri"/>
              </a:rPr>
              <a:t>Second niveau de plan</a:t>
            </a:r>
            <a:endParaRPr b="0" lang="ru-RU" sz="24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ru-RU" sz="2000" strike="noStrike" u="none">
                <a:solidFill>
                  <a:schemeClr val="dk1"/>
                </a:solidFill>
                <a:effectLst/>
                <a:uFillTx/>
                <a:latin typeface="Calibri"/>
              </a:rPr>
              <a:t>Troisième niveau de plan</a:t>
            </a:r>
            <a:endParaRPr b="0" lang="ru-RU" sz="20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ru-RU" sz="2000" strike="noStrike" u="none">
                <a:solidFill>
                  <a:schemeClr val="dk1"/>
                </a:solidFill>
                <a:effectLst/>
                <a:uFillTx/>
                <a:latin typeface="Calibri"/>
              </a:rPr>
              <a:t>Quatrième niveau de plan</a:t>
            </a:r>
            <a:endParaRPr b="0" lang="ru-RU" sz="20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ru-RU" sz="2000" strike="noStrike" u="none">
                <a:solidFill>
                  <a:schemeClr val="dk1"/>
                </a:solidFill>
                <a:effectLst/>
                <a:uFillTx/>
                <a:latin typeface="Calibri"/>
              </a:rPr>
              <a:t>Cinquième niveau de plan</a:t>
            </a:r>
            <a:endParaRPr b="0" lang="ru-RU" sz="20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ru-RU" sz="2000" strike="noStrike" u="none">
                <a:solidFill>
                  <a:schemeClr val="dk1"/>
                </a:solidFill>
                <a:effectLst/>
                <a:uFillTx/>
                <a:latin typeface="Calibri"/>
              </a:rPr>
              <a:t>Sixième niveau de plan</a:t>
            </a:r>
            <a:endParaRPr b="0" lang="ru-RU" sz="20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ru-RU" sz="2000" strike="noStrike" u="none">
                <a:solidFill>
                  <a:schemeClr val="dk1"/>
                </a:solidFill>
                <a:effectLst/>
                <a:uFillTx/>
                <a:latin typeface="Calibri"/>
              </a:rPr>
              <a:t>Septième niveau de plan</a:t>
            </a:r>
            <a:endParaRPr b="0" lang="ru-RU" sz="2000" strike="noStrike" u="none">
              <a:solidFill>
                <a:schemeClr val="dk1"/>
              </a:solidFill>
              <a:effectLst/>
              <a:uFillTx/>
              <a:latin typeface="Calibri"/>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ъект с подписью">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ru-RU" sz="2000" strike="noStrike" u="none">
                <a:solidFill>
                  <a:schemeClr val="dk1"/>
                </a:solidFill>
                <a:effectLst/>
                <a:uFillTx/>
                <a:latin typeface="Calibri"/>
              </a:rPr>
              <a:t>Образец заголовка</a:t>
            </a:r>
            <a:endParaRPr b="0" lang="ru-RU" sz="2000" strike="noStrike" u="none">
              <a:solidFill>
                <a:schemeClr val="dk1"/>
              </a:solidFill>
              <a:effectLst/>
              <a:uFillTx/>
              <a:latin typeface="Calibri"/>
            </a:endParaRPr>
          </a:p>
        </p:txBody>
      </p:sp>
      <p:sp>
        <p:nvSpPr>
          <p:cNvPr id="51"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ru-RU" sz="3200" strike="noStrike" u="none">
                <a:solidFill>
                  <a:schemeClr val="dk1"/>
                </a:solidFill>
                <a:effectLst/>
                <a:uFillTx/>
                <a:latin typeface="Calibri"/>
              </a:rPr>
              <a:t>Образец текста</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ru-RU" sz="2800" strike="noStrike" u="none">
                <a:solidFill>
                  <a:schemeClr val="dk1"/>
                </a:solidFill>
                <a:effectLst/>
                <a:uFillTx/>
                <a:latin typeface="Calibri"/>
              </a:rPr>
              <a:t>Второй уровень</a:t>
            </a:r>
            <a:endParaRPr b="0" lang="ru-RU"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Третий уровень</a:t>
            </a:r>
            <a:endParaRPr b="0" lang="ru-RU"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Четвертый уровень</a:t>
            </a:r>
            <a:endParaRPr b="0" lang="ru-RU"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Пятый уровень</a:t>
            </a:r>
            <a:endParaRPr b="0" lang="ru-RU" sz="2000" strike="noStrike" u="none">
              <a:solidFill>
                <a:schemeClr val="dk1"/>
              </a:solidFill>
              <a:effectLst/>
              <a:uFillTx/>
              <a:latin typeface="Calibri"/>
            </a:endParaRPr>
          </a:p>
        </p:txBody>
      </p:sp>
      <p:sp>
        <p:nvSpPr>
          <p:cNvPr id="52"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ru-RU" sz="1400" strike="noStrike" u="none">
                <a:solidFill>
                  <a:schemeClr val="dk1"/>
                </a:solidFill>
                <a:effectLst/>
                <a:uFillTx/>
                <a:latin typeface="Calibri"/>
              </a:rPr>
              <a:t>Образец текста</a:t>
            </a:r>
            <a:endParaRPr b="0" lang="ru-RU" sz="1400" strike="noStrike" u="none">
              <a:solidFill>
                <a:schemeClr val="dk1"/>
              </a:solidFill>
              <a:effectLst/>
              <a:uFillTx/>
              <a:latin typeface="Calibri"/>
            </a:endParaRPr>
          </a:p>
        </p:txBody>
      </p:sp>
      <p:sp>
        <p:nvSpPr>
          <p:cNvPr id="53"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54"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55"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85DC243A-5A43-4794-9BF3-939C629911C7}"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Рисунок с подписью">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ru-RU" sz="2000" strike="noStrike" u="none">
                <a:solidFill>
                  <a:schemeClr val="dk1"/>
                </a:solidFill>
                <a:effectLst/>
                <a:uFillTx/>
                <a:latin typeface="Calibri"/>
              </a:rPr>
              <a:t>Образец заголовка</a:t>
            </a:r>
            <a:endParaRPr b="0" lang="ru-RU" sz="2000" strike="noStrike" u="none">
              <a:solidFill>
                <a:schemeClr val="dk1"/>
              </a:solidFill>
              <a:effectLst/>
              <a:uFillTx/>
              <a:latin typeface="Calibri"/>
            </a:endParaRPr>
          </a:p>
        </p:txBody>
      </p:sp>
      <p:sp>
        <p:nvSpPr>
          <p:cNvPr id="57"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ru-RU" sz="3200" strike="noStrike" u="none">
                <a:solidFill>
                  <a:schemeClr val="dk1"/>
                </a:solidFill>
                <a:effectLst/>
                <a:uFillTx/>
                <a:latin typeface="Calibri"/>
              </a:rPr>
              <a:t>Cliquez pour éditer le format du plan de texte</a:t>
            </a:r>
            <a:endParaRPr b="0" lang="ru-RU"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ru-RU" sz="3200" strike="noStrike" u="none">
                <a:solidFill>
                  <a:schemeClr val="dk1"/>
                </a:solidFill>
                <a:effectLst/>
                <a:uFillTx/>
                <a:latin typeface="Calibri"/>
              </a:rPr>
              <a:t>Second niveau de plan</a:t>
            </a:r>
            <a:endParaRPr b="0" lang="ru-RU" sz="32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ru-RU" sz="3200" strike="noStrike" u="none">
                <a:solidFill>
                  <a:schemeClr val="dk1"/>
                </a:solidFill>
                <a:effectLst/>
                <a:uFillTx/>
                <a:latin typeface="Calibri"/>
              </a:rPr>
              <a:t>Troisième niveau de plan</a:t>
            </a:r>
            <a:endParaRPr b="0" lang="ru-RU" sz="32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ru-RU" sz="3200" strike="noStrike" u="none">
                <a:solidFill>
                  <a:schemeClr val="dk1"/>
                </a:solidFill>
                <a:effectLst/>
                <a:uFillTx/>
                <a:latin typeface="Calibri"/>
              </a:rPr>
              <a:t>Quatrième niveau de plan</a:t>
            </a:r>
            <a:endParaRPr b="0" lang="ru-RU" sz="32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ru-RU" sz="3200" strike="noStrike" u="none">
                <a:solidFill>
                  <a:schemeClr val="dk1"/>
                </a:solidFill>
                <a:effectLst/>
                <a:uFillTx/>
                <a:latin typeface="Calibri"/>
              </a:rPr>
              <a:t>Cinquième niveau de plan</a:t>
            </a:r>
            <a:endParaRPr b="0" lang="ru-RU" sz="32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ru-RU" sz="3200" strike="noStrike" u="none">
                <a:solidFill>
                  <a:schemeClr val="dk1"/>
                </a:solidFill>
                <a:effectLst/>
                <a:uFillTx/>
                <a:latin typeface="Calibri"/>
              </a:rPr>
              <a:t>Sixième niveau de plan</a:t>
            </a:r>
            <a:endParaRPr b="0" lang="ru-RU" sz="32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ru-RU" sz="3200" strike="noStrike" u="none">
                <a:solidFill>
                  <a:schemeClr val="dk1"/>
                </a:solidFill>
                <a:effectLst/>
                <a:uFillTx/>
                <a:latin typeface="Calibri"/>
              </a:rPr>
              <a:t>Septième niveau de plan</a:t>
            </a:r>
            <a:endParaRPr b="0" lang="ru-RU" sz="3200" strike="noStrike" u="none">
              <a:solidFill>
                <a:schemeClr val="dk1"/>
              </a:solidFill>
              <a:effectLst/>
              <a:uFillTx/>
              <a:latin typeface="Calibri"/>
            </a:endParaRPr>
          </a:p>
        </p:txBody>
      </p:sp>
      <p:sp>
        <p:nvSpPr>
          <p:cNvPr id="58"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ru-RU" sz="1400" strike="noStrike" u="none">
                <a:solidFill>
                  <a:schemeClr val="dk1"/>
                </a:solidFill>
                <a:effectLst/>
                <a:uFillTx/>
                <a:latin typeface="Calibri"/>
              </a:rPr>
              <a:t>Образец текста</a:t>
            </a:r>
            <a:endParaRPr b="0" lang="ru-RU" sz="1400" strike="noStrike" u="none">
              <a:solidFill>
                <a:schemeClr val="dk1"/>
              </a:solidFill>
              <a:effectLst/>
              <a:uFillTx/>
              <a:latin typeface="Calibri"/>
            </a:endParaRPr>
          </a:p>
        </p:txBody>
      </p:sp>
      <p:sp>
        <p:nvSpPr>
          <p:cNvPr id="59"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60"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61"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A2FF7EA3-91BE-4BC8-9015-D2B58158CFB2}"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Заголовок и вертикальный текст">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ru-RU" sz="3200" strike="noStrike" u="none">
                <a:solidFill>
                  <a:schemeClr val="dk1"/>
                </a:solidFill>
                <a:effectLst/>
                <a:uFillTx/>
                <a:latin typeface="Calibri"/>
              </a:rPr>
              <a:t>Образец текста</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ru-RU" sz="2800" strike="noStrike" u="none">
                <a:solidFill>
                  <a:schemeClr val="dk1"/>
                </a:solidFill>
                <a:effectLst/>
                <a:uFillTx/>
                <a:latin typeface="Calibri"/>
              </a:rPr>
              <a:t>Второй уровень</a:t>
            </a:r>
            <a:endParaRPr b="0" lang="ru-RU"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Третий уровень</a:t>
            </a:r>
            <a:endParaRPr b="0" lang="ru-RU"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Четвертый уровень</a:t>
            </a:r>
            <a:endParaRPr b="0" lang="ru-RU"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Пятый уровень</a:t>
            </a:r>
            <a:endParaRPr b="0" lang="ru-RU" sz="2000" strike="noStrike" u="none">
              <a:solidFill>
                <a:schemeClr val="dk1"/>
              </a:solidFill>
              <a:effectLst/>
              <a:uFillTx/>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4BEA7800-3D09-4092-872B-F2C5F10FD485}"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Вертикальный заголовок и текст">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ru-RU" sz="3200" strike="noStrike" u="none">
                <a:solidFill>
                  <a:schemeClr val="dk1"/>
                </a:solidFill>
                <a:effectLst/>
                <a:uFillTx/>
                <a:latin typeface="Calibri"/>
              </a:rPr>
              <a:t>Образец текста</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ru-RU" sz="2800" strike="noStrike" u="none">
                <a:solidFill>
                  <a:schemeClr val="dk1"/>
                </a:solidFill>
                <a:effectLst/>
                <a:uFillTx/>
                <a:latin typeface="Calibri"/>
              </a:rPr>
              <a:t>Второй уровень</a:t>
            </a:r>
            <a:endParaRPr b="0" lang="ru-RU"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Третий уровень</a:t>
            </a:r>
            <a:endParaRPr b="0" lang="ru-RU"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Четвертый уровень</a:t>
            </a:r>
            <a:endParaRPr b="0" lang="ru-RU"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Пятый уровень</a:t>
            </a:r>
            <a:endParaRPr b="0" lang="ru-RU" sz="2000" strike="noStrike" u="none">
              <a:solidFill>
                <a:schemeClr val="dk1"/>
              </a:solidFill>
              <a:effectLst/>
              <a:uFillTx/>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69EA9C8A-C866-4893-89D1-9AE1BA40A33E}"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Заголовок и объект">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ru-RU" sz="3200" strike="noStrike" u="none">
                <a:solidFill>
                  <a:schemeClr val="dk1"/>
                </a:solidFill>
                <a:effectLst/>
                <a:uFillTx/>
                <a:latin typeface="Calibri"/>
              </a:rPr>
              <a:t>Образец текста</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ru-RU" sz="2800" strike="noStrike" u="none">
                <a:solidFill>
                  <a:schemeClr val="dk1"/>
                </a:solidFill>
                <a:effectLst/>
                <a:uFillTx/>
                <a:latin typeface="Calibri"/>
              </a:rPr>
              <a:t>Второй уровень</a:t>
            </a:r>
            <a:endParaRPr b="0" lang="ru-RU"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Третий уровень</a:t>
            </a:r>
            <a:endParaRPr b="0" lang="ru-RU"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Четвертый уровень</a:t>
            </a:r>
            <a:endParaRPr b="0" lang="ru-RU"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Пятый уровень</a:t>
            </a:r>
            <a:endParaRPr b="0" lang="ru-RU" sz="2000" strike="noStrike" u="none">
              <a:solidFill>
                <a:schemeClr val="dk1"/>
              </a:solidFill>
              <a:effectLst/>
              <a:uFillTx/>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0629105F-CE77-4939-824E-FD10AB52AEC5}"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Заголовок раздела">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ru-RU" sz="4000" strike="noStrike" u="none" cap="all">
                <a:solidFill>
                  <a:schemeClr val="dk1"/>
                </a:solidFill>
                <a:effectLst/>
                <a:uFillTx/>
                <a:latin typeface="Calibri"/>
              </a:rPr>
              <a:t>Образец заголовка</a:t>
            </a:r>
            <a:endParaRPr b="0" lang="ru-RU" sz="4000" strike="noStrike" u="none">
              <a:solidFill>
                <a:schemeClr val="dk1"/>
              </a:solidFill>
              <a:effectLst/>
              <a:uFillTx/>
              <a:latin typeface="Calibri"/>
            </a:endParaRPr>
          </a:p>
        </p:txBody>
      </p:sp>
      <p:sp>
        <p:nvSpPr>
          <p:cNvPr id="23"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ru-RU" sz="2000" strike="noStrike" u="none">
                <a:solidFill>
                  <a:schemeClr val="dk1">
                    <a:tint val="75000"/>
                  </a:schemeClr>
                </a:solidFill>
                <a:effectLst/>
                <a:uFillTx/>
                <a:latin typeface="Calibri"/>
              </a:rPr>
              <a:t>Образец текста</a:t>
            </a:r>
            <a:endParaRPr b="0" lang="ru-RU" sz="2000" strike="noStrike" u="none">
              <a:solidFill>
                <a:schemeClr val="dk1"/>
              </a:solidFill>
              <a:effectLst/>
              <a:uFillTx/>
              <a:latin typeface="Calibri"/>
            </a:endParaRPr>
          </a:p>
        </p:txBody>
      </p:sp>
      <p:sp>
        <p:nvSpPr>
          <p:cNvPr id="24"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25"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26"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FE1C4E0B-E647-45C3-9874-C05A7463E17A}"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Два объекта">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28"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ru-RU" sz="2800" strike="noStrike" u="none">
                <a:solidFill>
                  <a:schemeClr val="dk1"/>
                </a:solidFill>
                <a:effectLst/>
                <a:uFillTx/>
                <a:latin typeface="Calibri"/>
              </a:rPr>
              <a:t>Образец текста</a:t>
            </a:r>
            <a:endParaRPr b="0" lang="ru-RU" sz="2800" strike="noStrike" u="none">
              <a:solidFill>
                <a:schemeClr val="dk1"/>
              </a:solidFill>
              <a:effectLst/>
              <a:uFillTx/>
              <a:latin typeface="Calibri"/>
            </a:endParaRPr>
          </a:p>
          <a:p>
            <a:pPr lvl="1" marL="743040" indent="-28584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Второй уровень</a:t>
            </a:r>
            <a:endParaRPr b="0" lang="ru-RU" sz="2400" strike="noStrike" u="none">
              <a:solidFill>
                <a:schemeClr val="dk1"/>
              </a:solidFill>
              <a:effectLst/>
              <a:uFillTx/>
              <a:latin typeface="Calibri"/>
            </a:endParaRPr>
          </a:p>
          <a:p>
            <a:pPr lvl="2" marL="11430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Третий уровень</a:t>
            </a:r>
            <a:endParaRPr b="0" lang="ru-RU" sz="2000" strike="noStrike" u="none">
              <a:solidFill>
                <a:schemeClr val="dk1"/>
              </a:solidFill>
              <a:effectLst/>
              <a:uFillTx/>
              <a:latin typeface="Calibri"/>
            </a:endParaRPr>
          </a:p>
          <a:p>
            <a:pPr lvl="3" marL="1600200" indent="-228600" defTabSz="914400">
              <a:lnSpc>
                <a:spcPct val="100000"/>
              </a:lnSpc>
              <a:spcBef>
                <a:spcPts val="360"/>
              </a:spcBef>
              <a:buClr>
                <a:srgbClr val="000000"/>
              </a:buClr>
              <a:buFont typeface="Arial"/>
              <a:buChar char="–"/>
            </a:pPr>
            <a:r>
              <a:rPr b="0" lang="ru-RU" sz="1800" strike="noStrike" u="none">
                <a:solidFill>
                  <a:schemeClr val="dk1"/>
                </a:solidFill>
                <a:effectLst/>
                <a:uFillTx/>
                <a:latin typeface="Calibri"/>
              </a:rPr>
              <a:t>Четвертый уровень</a:t>
            </a:r>
            <a:endParaRPr b="0" lang="ru-RU" sz="1800" strike="noStrike" u="none">
              <a:solidFill>
                <a:schemeClr val="dk1"/>
              </a:solidFill>
              <a:effectLst/>
              <a:uFillTx/>
              <a:latin typeface="Calibri"/>
            </a:endParaRPr>
          </a:p>
          <a:p>
            <a:pPr lvl="4" marL="2057400" indent="-228600" defTabSz="914400">
              <a:lnSpc>
                <a:spcPct val="100000"/>
              </a:lnSpc>
              <a:spcBef>
                <a:spcPts val="360"/>
              </a:spcBef>
              <a:buClr>
                <a:srgbClr val="000000"/>
              </a:buClr>
              <a:buFont typeface="Arial"/>
              <a:buChar char="»"/>
            </a:pPr>
            <a:r>
              <a:rPr b="0" lang="ru-RU" sz="1800" strike="noStrike" u="none">
                <a:solidFill>
                  <a:schemeClr val="dk1"/>
                </a:solidFill>
                <a:effectLst/>
                <a:uFillTx/>
                <a:latin typeface="Calibri"/>
              </a:rPr>
              <a:t>Пятый уровень</a:t>
            </a:r>
            <a:endParaRPr b="0" lang="ru-RU" sz="1800" strike="noStrike" u="none">
              <a:solidFill>
                <a:schemeClr val="dk1"/>
              </a:solidFill>
              <a:effectLst/>
              <a:uFillTx/>
              <a:latin typeface="Calibri"/>
            </a:endParaRPr>
          </a:p>
        </p:txBody>
      </p:sp>
      <p:sp>
        <p:nvSpPr>
          <p:cNvPr id="29"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ru-RU" sz="2800" strike="noStrike" u="none">
                <a:solidFill>
                  <a:schemeClr val="dk1"/>
                </a:solidFill>
                <a:effectLst/>
                <a:uFillTx/>
                <a:latin typeface="Calibri"/>
              </a:rPr>
              <a:t>Образец текста</a:t>
            </a:r>
            <a:endParaRPr b="0" lang="ru-RU" sz="2800" strike="noStrike" u="none">
              <a:solidFill>
                <a:schemeClr val="dk1"/>
              </a:solidFill>
              <a:effectLst/>
              <a:uFillTx/>
              <a:latin typeface="Calibri"/>
            </a:endParaRPr>
          </a:p>
          <a:p>
            <a:pPr lvl="1" marL="743040" indent="-28584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Второй уровень</a:t>
            </a:r>
            <a:endParaRPr b="0" lang="ru-RU" sz="2400" strike="noStrike" u="none">
              <a:solidFill>
                <a:schemeClr val="dk1"/>
              </a:solidFill>
              <a:effectLst/>
              <a:uFillTx/>
              <a:latin typeface="Calibri"/>
            </a:endParaRPr>
          </a:p>
          <a:p>
            <a:pPr lvl="2" marL="1143000" indent="-22860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Третий уровень</a:t>
            </a:r>
            <a:endParaRPr b="0" lang="ru-RU" sz="2000" strike="noStrike" u="none">
              <a:solidFill>
                <a:schemeClr val="dk1"/>
              </a:solidFill>
              <a:effectLst/>
              <a:uFillTx/>
              <a:latin typeface="Calibri"/>
            </a:endParaRPr>
          </a:p>
          <a:p>
            <a:pPr lvl="3" marL="1600200" indent="-228600" defTabSz="914400">
              <a:lnSpc>
                <a:spcPct val="100000"/>
              </a:lnSpc>
              <a:spcBef>
                <a:spcPts val="360"/>
              </a:spcBef>
              <a:buClr>
                <a:srgbClr val="000000"/>
              </a:buClr>
              <a:buFont typeface="Arial"/>
              <a:buChar char="–"/>
            </a:pPr>
            <a:r>
              <a:rPr b="0" lang="ru-RU" sz="1800" strike="noStrike" u="none">
                <a:solidFill>
                  <a:schemeClr val="dk1"/>
                </a:solidFill>
                <a:effectLst/>
                <a:uFillTx/>
                <a:latin typeface="Calibri"/>
              </a:rPr>
              <a:t>Четвертый уровень</a:t>
            </a:r>
            <a:endParaRPr b="0" lang="ru-RU" sz="1800" strike="noStrike" u="none">
              <a:solidFill>
                <a:schemeClr val="dk1"/>
              </a:solidFill>
              <a:effectLst/>
              <a:uFillTx/>
              <a:latin typeface="Calibri"/>
            </a:endParaRPr>
          </a:p>
          <a:p>
            <a:pPr lvl="4" marL="2057400" indent="-228600" defTabSz="914400">
              <a:lnSpc>
                <a:spcPct val="100000"/>
              </a:lnSpc>
              <a:spcBef>
                <a:spcPts val="360"/>
              </a:spcBef>
              <a:buClr>
                <a:srgbClr val="000000"/>
              </a:buClr>
              <a:buFont typeface="Arial"/>
              <a:buChar char="»"/>
            </a:pPr>
            <a:r>
              <a:rPr b="0" lang="ru-RU" sz="1800" strike="noStrike" u="none">
                <a:solidFill>
                  <a:schemeClr val="dk1"/>
                </a:solidFill>
                <a:effectLst/>
                <a:uFillTx/>
                <a:latin typeface="Calibri"/>
              </a:rPr>
              <a:t>Пятый уровень</a:t>
            </a:r>
            <a:endParaRPr b="0" lang="ru-RU" sz="1800" strike="noStrike" u="none">
              <a:solidFill>
                <a:schemeClr val="dk1"/>
              </a:solidFill>
              <a:effectLst/>
              <a:uFillTx/>
              <a:latin typeface="Calibri"/>
            </a:endParaRPr>
          </a:p>
        </p:txBody>
      </p:sp>
      <p:sp>
        <p:nvSpPr>
          <p:cNvPr id="30"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31"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32"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292A52CD-1B49-45AE-B7F0-E48D896E51A2}"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Сравнение">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34"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ru-RU" sz="2400" strike="noStrike" u="none">
                <a:solidFill>
                  <a:schemeClr val="dk1"/>
                </a:solidFill>
                <a:effectLst/>
                <a:uFillTx/>
                <a:latin typeface="Calibri"/>
              </a:rPr>
              <a:t>Образец текста</a:t>
            </a:r>
            <a:endParaRPr b="0" lang="ru-RU" sz="2400" strike="noStrike" u="none">
              <a:solidFill>
                <a:schemeClr val="dk1"/>
              </a:solidFill>
              <a:effectLst/>
              <a:uFillTx/>
              <a:latin typeface="Calibri"/>
            </a:endParaRPr>
          </a:p>
        </p:txBody>
      </p:sp>
      <p:sp>
        <p:nvSpPr>
          <p:cNvPr id="35"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Образец текста</a:t>
            </a:r>
            <a:endParaRPr b="0" lang="ru-RU" sz="2400" strike="noStrike" u="none">
              <a:solidFill>
                <a:schemeClr val="dk1"/>
              </a:solidFill>
              <a:effectLst/>
              <a:uFillTx/>
              <a:latin typeface="Calibri"/>
            </a:endParaRPr>
          </a:p>
          <a:p>
            <a:pPr lvl="1" marL="743040" indent="-28584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Второй уровень</a:t>
            </a:r>
            <a:endParaRPr b="0" lang="ru-RU" sz="2000" strike="noStrike" u="none">
              <a:solidFill>
                <a:schemeClr val="dk1"/>
              </a:solidFill>
              <a:effectLst/>
              <a:uFillTx/>
              <a:latin typeface="Calibri"/>
            </a:endParaRPr>
          </a:p>
          <a:p>
            <a:pPr lvl="2" marL="1143000" indent="-228600" defTabSz="914400">
              <a:lnSpc>
                <a:spcPct val="100000"/>
              </a:lnSpc>
              <a:spcBef>
                <a:spcPts val="360"/>
              </a:spcBef>
              <a:buClr>
                <a:srgbClr val="000000"/>
              </a:buClr>
              <a:buFont typeface="Arial"/>
              <a:buChar char="•"/>
            </a:pPr>
            <a:r>
              <a:rPr b="0" lang="ru-RU" sz="1800" strike="noStrike" u="none">
                <a:solidFill>
                  <a:schemeClr val="dk1"/>
                </a:solidFill>
                <a:effectLst/>
                <a:uFillTx/>
                <a:latin typeface="Calibri"/>
              </a:rPr>
              <a:t>Третий уровень</a:t>
            </a:r>
            <a:endParaRPr b="0" lang="ru-RU" sz="1800" strike="noStrike" u="none">
              <a:solidFill>
                <a:schemeClr val="dk1"/>
              </a:solidFill>
              <a:effectLst/>
              <a:uFillTx/>
              <a:latin typeface="Calibri"/>
            </a:endParaRPr>
          </a:p>
          <a:p>
            <a:pPr lvl="3" marL="1600200" indent="-228600" defTabSz="914400">
              <a:lnSpc>
                <a:spcPct val="100000"/>
              </a:lnSpc>
              <a:spcBef>
                <a:spcPts val="320"/>
              </a:spcBef>
              <a:buClr>
                <a:srgbClr val="000000"/>
              </a:buClr>
              <a:buFont typeface="Arial"/>
              <a:buChar char="–"/>
            </a:pPr>
            <a:r>
              <a:rPr b="0" lang="ru-RU" sz="1600" strike="noStrike" u="none">
                <a:solidFill>
                  <a:schemeClr val="dk1"/>
                </a:solidFill>
                <a:effectLst/>
                <a:uFillTx/>
                <a:latin typeface="Calibri"/>
              </a:rPr>
              <a:t>Четвертый уровень</a:t>
            </a:r>
            <a:endParaRPr b="0" lang="ru-RU" sz="1600" strike="noStrike" u="none">
              <a:solidFill>
                <a:schemeClr val="dk1"/>
              </a:solidFill>
              <a:effectLst/>
              <a:uFillTx/>
              <a:latin typeface="Calibri"/>
            </a:endParaRPr>
          </a:p>
          <a:p>
            <a:pPr lvl="4" marL="2057400" indent="-228600" defTabSz="914400">
              <a:lnSpc>
                <a:spcPct val="100000"/>
              </a:lnSpc>
              <a:spcBef>
                <a:spcPts val="320"/>
              </a:spcBef>
              <a:buClr>
                <a:srgbClr val="000000"/>
              </a:buClr>
              <a:buFont typeface="Arial"/>
              <a:buChar char="»"/>
            </a:pPr>
            <a:r>
              <a:rPr b="0" lang="ru-RU" sz="1600" strike="noStrike" u="none">
                <a:solidFill>
                  <a:schemeClr val="dk1"/>
                </a:solidFill>
                <a:effectLst/>
                <a:uFillTx/>
                <a:latin typeface="Calibri"/>
              </a:rPr>
              <a:t>Пятый уровень</a:t>
            </a:r>
            <a:endParaRPr b="0" lang="ru-RU" sz="1600" strike="noStrike" u="none">
              <a:solidFill>
                <a:schemeClr val="dk1"/>
              </a:solidFill>
              <a:effectLst/>
              <a:uFillTx/>
              <a:latin typeface="Calibri"/>
            </a:endParaRPr>
          </a:p>
        </p:txBody>
      </p:sp>
      <p:sp>
        <p:nvSpPr>
          <p:cNvPr id="36"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ru-RU" sz="2400" strike="noStrike" u="none">
                <a:solidFill>
                  <a:schemeClr val="dk1"/>
                </a:solidFill>
                <a:effectLst/>
                <a:uFillTx/>
                <a:latin typeface="Calibri"/>
              </a:rPr>
              <a:t>Образец текста</a:t>
            </a:r>
            <a:endParaRPr b="0" lang="ru-RU" sz="2400" strike="noStrike" u="none">
              <a:solidFill>
                <a:schemeClr val="dk1"/>
              </a:solidFill>
              <a:effectLst/>
              <a:uFillTx/>
              <a:latin typeface="Calibri"/>
            </a:endParaRPr>
          </a:p>
        </p:txBody>
      </p:sp>
      <p:sp>
        <p:nvSpPr>
          <p:cNvPr id="37"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ru-RU" sz="2400" strike="noStrike" u="none">
                <a:solidFill>
                  <a:schemeClr val="dk1"/>
                </a:solidFill>
                <a:effectLst/>
                <a:uFillTx/>
                <a:latin typeface="Calibri"/>
              </a:rPr>
              <a:t>Образец текста</a:t>
            </a:r>
            <a:endParaRPr b="0" lang="ru-RU" sz="2400" strike="noStrike" u="none">
              <a:solidFill>
                <a:schemeClr val="dk1"/>
              </a:solidFill>
              <a:effectLst/>
              <a:uFillTx/>
              <a:latin typeface="Calibri"/>
            </a:endParaRPr>
          </a:p>
          <a:p>
            <a:pPr lvl="1" marL="743040" indent="-285840" defTabSz="914400">
              <a:lnSpc>
                <a:spcPct val="100000"/>
              </a:lnSpc>
              <a:spcBef>
                <a:spcPts val="400"/>
              </a:spcBef>
              <a:buClr>
                <a:srgbClr val="000000"/>
              </a:buClr>
              <a:buFont typeface="Arial"/>
              <a:buChar char="–"/>
            </a:pPr>
            <a:r>
              <a:rPr b="0" lang="ru-RU" sz="2000" strike="noStrike" u="none">
                <a:solidFill>
                  <a:schemeClr val="dk1"/>
                </a:solidFill>
                <a:effectLst/>
                <a:uFillTx/>
                <a:latin typeface="Calibri"/>
              </a:rPr>
              <a:t>Второй уровень</a:t>
            </a:r>
            <a:endParaRPr b="0" lang="ru-RU" sz="2000" strike="noStrike" u="none">
              <a:solidFill>
                <a:schemeClr val="dk1"/>
              </a:solidFill>
              <a:effectLst/>
              <a:uFillTx/>
              <a:latin typeface="Calibri"/>
            </a:endParaRPr>
          </a:p>
          <a:p>
            <a:pPr lvl="2" marL="1143000" indent="-228600" defTabSz="914400">
              <a:lnSpc>
                <a:spcPct val="100000"/>
              </a:lnSpc>
              <a:spcBef>
                <a:spcPts val="360"/>
              </a:spcBef>
              <a:buClr>
                <a:srgbClr val="000000"/>
              </a:buClr>
              <a:buFont typeface="Arial"/>
              <a:buChar char="•"/>
            </a:pPr>
            <a:r>
              <a:rPr b="0" lang="ru-RU" sz="1800" strike="noStrike" u="none">
                <a:solidFill>
                  <a:schemeClr val="dk1"/>
                </a:solidFill>
                <a:effectLst/>
                <a:uFillTx/>
                <a:latin typeface="Calibri"/>
              </a:rPr>
              <a:t>Третий уровень</a:t>
            </a:r>
            <a:endParaRPr b="0" lang="ru-RU" sz="1800" strike="noStrike" u="none">
              <a:solidFill>
                <a:schemeClr val="dk1"/>
              </a:solidFill>
              <a:effectLst/>
              <a:uFillTx/>
              <a:latin typeface="Calibri"/>
            </a:endParaRPr>
          </a:p>
          <a:p>
            <a:pPr lvl="3" marL="1600200" indent="-228600" defTabSz="914400">
              <a:lnSpc>
                <a:spcPct val="100000"/>
              </a:lnSpc>
              <a:spcBef>
                <a:spcPts val="320"/>
              </a:spcBef>
              <a:buClr>
                <a:srgbClr val="000000"/>
              </a:buClr>
              <a:buFont typeface="Arial"/>
              <a:buChar char="–"/>
            </a:pPr>
            <a:r>
              <a:rPr b="0" lang="ru-RU" sz="1600" strike="noStrike" u="none">
                <a:solidFill>
                  <a:schemeClr val="dk1"/>
                </a:solidFill>
                <a:effectLst/>
                <a:uFillTx/>
                <a:latin typeface="Calibri"/>
              </a:rPr>
              <a:t>Четвертый уровень</a:t>
            </a:r>
            <a:endParaRPr b="0" lang="ru-RU" sz="1600" strike="noStrike" u="none">
              <a:solidFill>
                <a:schemeClr val="dk1"/>
              </a:solidFill>
              <a:effectLst/>
              <a:uFillTx/>
              <a:latin typeface="Calibri"/>
            </a:endParaRPr>
          </a:p>
          <a:p>
            <a:pPr lvl="4" marL="2057400" indent="-228600" defTabSz="914400">
              <a:lnSpc>
                <a:spcPct val="100000"/>
              </a:lnSpc>
              <a:spcBef>
                <a:spcPts val="320"/>
              </a:spcBef>
              <a:buClr>
                <a:srgbClr val="000000"/>
              </a:buClr>
              <a:buFont typeface="Arial"/>
              <a:buChar char="»"/>
            </a:pPr>
            <a:r>
              <a:rPr b="0" lang="ru-RU" sz="1600" strike="noStrike" u="none">
                <a:solidFill>
                  <a:schemeClr val="dk1"/>
                </a:solidFill>
                <a:effectLst/>
                <a:uFillTx/>
                <a:latin typeface="Calibri"/>
              </a:rPr>
              <a:t>Пятый уровень</a:t>
            </a:r>
            <a:endParaRPr b="0" lang="ru-RU" sz="1600" strike="noStrike" u="none">
              <a:solidFill>
                <a:schemeClr val="dk1"/>
              </a:solidFill>
              <a:effectLst/>
              <a:uFillTx/>
              <a:latin typeface="Calibri"/>
            </a:endParaRPr>
          </a:p>
        </p:txBody>
      </p:sp>
      <p:sp>
        <p:nvSpPr>
          <p:cNvPr id="38"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39"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40"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C1EEA19D-11BB-4582-BDFF-285F14F1E2F7}"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Только заголовок">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ru-RU" sz="4400" strike="noStrike" u="none">
                <a:solidFill>
                  <a:schemeClr val="dk1"/>
                </a:solidFill>
                <a:effectLst/>
                <a:uFillTx/>
                <a:latin typeface="Calibri"/>
              </a:rPr>
              <a:t>Образец заголовка</a:t>
            </a:r>
            <a:endParaRPr b="0" lang="ru-RU" sz="4400" strike="noStrike" u="none">
              <a:solidFill>
                <a:schemeClr val="dk1"/>
              </a:solidFill>
              <a:effectLst/>
              <a:uFillTx/>
              <a:latin typeface="Calibri"/>
            </a:endParaRPr>
          </a:p>
        </p:txBody>
      </p:sp>
      <p:sp>
        <p:nvSpPr>
          <p:cNvPr id="42"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43"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44"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129EC089-CFC0-4B5B-B62E-DAEEB6F2C416}"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Пустой слайд">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ru-RU" sz="1200" strike="noStrike" u="none">
                <a:solidFill>
                  <a:schemeClr val="dk1">
                    <a:tint val="75000"/>
                  </a:schemeClr>
                </a:solidFill>
                <a:effectLst/>
                <a:uFillTx/>
                <a:latin typeface="Calibri"/>
              </a:defRPr>
            </a:lvl1pPr>
          </a:lstStyle>
          <a:p>
            <a:pPr indent="0" defTabSz="914400">
              <a:lnSpc>
                <a:spcPct val="100000"/>
              </a:lnSpc>
              <a:buNone/>
            </a:pPr>
            <a:r>
              <a:rPr b="0" lang="ru-RU" sz="1200" strike="noStrike" u="none">
                <a:solidFill>
                  <a:schemeClr val="dk1">
                    <a:tint val="75000"/>
                  </a:schemeClr>
                </a:solidFill>
                <a:effectLst/>
                <a:uFillTx/>
                <a:latin typeface="Calibri"/>
              </a:rPr>
              <a:t>&lt;date/heure&gt;</a:t>
            </a:r>
            <a:endParaRPr b="0" lang="ru-RU" sz="1200" strike="noStrike" u="none">
              <a:solidFill>
                <a:srgbClr val="000000"/>
              </a:solidFill>
              <a:effectLst/>
              <a:uFillTx/>
              <a:latin typeface="Times New Roman"/>
            </a:endParaRPr>
          </a:p>
        </p:txBody>
      </p:sp>
      <p:sp>
        <p:nvSpPr>
          <p:cNvPr id="46"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ru-RU" sz="1400" strike="noStrike" u="none">
                <a:solidFill>
                  <a:srgbClr val="000000"/>
                </a:solidFill>
                <a:effectLst/>
                <a:uFillTx/>
                <a:latin typeface="Times New Roman"/>
              </a:defRPr>
            </a:lvl1pPr>
          </a:lstStyle>
          <a:p>
            <a:pPr indent="0" algn="ctr">
              <a:buNone/>
            </a:pPr>
            <a:r>
              <a:rPr b="0" lang="ru-RU" sz="1400" strike="noStrike" u="none">
                <a:solidFill>
                  <a:srgbClr val="000000"/>
                </a:solidFill>
                <a:effectLst/>
                <a:uFillTx/>
                <a:latin typeface="Times New Roman"/>
              </a:rPr>
              <a:t>&lt;pied de page&gt;</a:t>
            </a:r>
            <a:endParaRPr b="0" lang="ru-RU" sz="1400" strike="noStrike" u="none">
              <a:solidFill>
                <a:srgbClr val="000000"/>
              </a:solidFill>
              <a:effectLst/>
              <a:uFillTx/>
              <a:latin typeface="Times New Roman"/>
            </a:endParaRPr>
          </a:p>
        </p:txBody>
      </p:sp>
      <p:sp>
        <p:nvSpPr>
          <p:cNvPr id="47"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ru-RU" sz="1200" strike="noStrike" u="none">
                <a:solidFill>
                  <a:schemeClr val="dk1">
                    <a:tint val="75000"/>
                  </a:schemeClr>
                </a:solidFill>
                <a:effectLst/>
                <a:uFillTx/>
                <a:latin typeface="Calibri"/>
              </a:defRPr>
            </a:lvl1pPr>
          </a:lstStyle>
          <a:p>
            <a:pPr indent="0" algn="r" defTabSz="914400">
              <a:lnSpc>
                <a:spcPct val="100000"/>
              </a:lnSpc>
              <a:buNone/>
            </a:pPr>
            <a:fld id="{BA7FDF68-B53D-4E19-A31B-F22A7240D405}" type="slidenum">
              <a:rPr b="0" lang="ru-RU" sz="1200" strike="noStrike" u="none">
                <a:solidFill>
                  <a:schemeClr val="dk1">
                    <a:tint val="75000"/>
                  </a:schemeClr>
                </a:solidFill>
                <a:effectLst/>
                <a:uFillTx/>
                <a:latin typeface="Calibri"/>
              </a:rPr>
              <a:t>&lt;numéro&gt;</a:t>
            </a:fld>
            <a:endParaRPr b="0" lang="ru-RU" sz="1200" strike="noStrike" u="none">
              <a:solidFill>
                <a:srgbClr val="000000"/>
              </a:solidFill>
              <a:effectLst/>
              <a:uFillTx/>
              <a:latin typeface="Times New Roman"/>
            </a:endParaRPr>
          </a:p>
        </p:txBody>
      </p:sp>
      <p:sp>
        <p:nvSpPr>
          <p:cNvPr id="4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ru-RU" sz="1800" strike="noStrike" u="none">
                <a:solidFill>
                  <a:schemeClr val="dk1"/>
                </a:solidFill>
                <a:effectLst/>
                <a:uFillTx/>
                <a:latin typeface="Calibri"/>
              </a:rPr>
              <a:t>Cliquez pour éditer le format du texte-titre</a:t>
            </a:r>
            <a:endParaRPr b="0" lang="ru-RU" sz="1800" strike="noStrike" u="none">
              <a:solidFill>
                <a:schemeClr val="dk1"/>
              </a:solidFill>
              <a:effectLst/>
              <a:uFillTx/>
              <a:latin typeface="Calibri"/>
            </a:endParaRPr>
          </a:p>
        </p:txBody>
      </p:sp>
      <p:sp>
        <p:nvSpPr>
          <p:cNvPr id="4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trike="noStrike" u="none">
                <a:solidFill>
                  <a:schemeClr val="dk1"/>
                </a:solidFill>
                <a:effectLst/>
                <a:uFillTx/>
                <a:latin typeface="Calibri"/>
              </a:rPr>
              <a:t>Cliquez pour éditer le format du plan de texte</a:t>
            </a:r>
            <a:endParaRPr b="0" lang="ru-RU"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ru-RU" sz="2400" strike="noStrike" u="none">
                <a:solidFill>
                  <a:schemeClr val="dk1"/>
                </a:solidFill>
                <a:effectLst/>
                <a:uFillTx/>
                <a:latin typeface="Calibri"/>
              </a:rPr>
              <a:t>Second niveau de plan</a:t>
            </a:r>
            <a:endParaRPr b="0" lang="ru-RU" sz="24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ru-RU" sz="2000" strike="noStrike" u="none">
                <a:solidFill>
                  <a:schemeClr val="dk1"/>
                </a:solidFill>
                <a:effectLst/>
                <a:uFillTx/>
                <a:latin typeface="Calibri"/>
              </a:rPr>
              <a:t>Troisième niveau de plan</a:t>
            </a:r>
            <a:endParaRPr b="0" lang="ru-RU" sz="20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ru-RU" sz="2000" strike="noStrike" u="none">
                <a:solidFill>
                  <a:schemeClr val="dk1"/>
                </a:solidFill>
                <a:effectLst/>
                <a:uFillTx/>
                <a:latin typeface="Calibri"/>
              </a:rPr>
              <a:t>Quatrième niveau de plan</a:t>
            </a:r>
            <a:endParaRPr b="0" lang="ru-RU" sz="20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ru-RU" sz="2000" strike="noStrike" u="none">
                <a:solidFill>
                  <a:schemeClr val="dk1"/>
                </a:solidFill>
                <a:effectLst/>
                <a:uFillTx/>
                <a:latin typeface="Calibri"/>
              </a:rPr>
              <a:t>Cinquième niveau de plan</a:t>
            </a:r>
            <a:endParaRPr b="0" lang="ru-RU" sz="20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ru-RU" sz="2000" strike="noStrike" u="none">
                <a:solidFill>
                  <a:schemeClr val="dk1"/>
                </a:solidFill>
                <a:effectLst/>
                <a:uFillTx/>
                <a:latin typeface="Calibri"/>
              </a:rPr>
              <a:t>Sixième niveau de plan</a:t>
            </a:r>
            <a:endParaRPr b="0" lang="ru-RU" sz="20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ru-RU" sz="2000" strike="noStrike" u="none">
                <a:solidFill>
                  <a:schemeClr val="dk1"/>
                </a:solidFill>
                <a:effectLst/>
                <a:uFillTx/>
                <a:latin typeface="Calibri"/>
              </a:rPr>
              <a:t>Septième niveau de plan</a:t>
            </a:r>
            <a:endParaRPr b="0" lang="ru-RU" sz="2000" strike="noStrike" u="none">
              <a:solidFill>
                <a:schemeClr val="dk1"/>
              </a:solidFill>
              <a:effectLst/>
              <a:uFillTx/>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hyperlink" Target="http://soutien67.free.fr/geographie/activites/france/France.htm" TargetMode="External"/><Relationship Id="rId2" Type="http://schemas.openxmlformats.org/officeDocument/2006/relationships/hyperlink" Target="http://www.tlfq.ulaval.ca/axl/francophonie/dom-tom.htm" TargetMode="External"/><Relationship Id="rId3"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hyperlink" Target="http://fr.wikipedia.org/wiki/Symbole" TargetMode="External"/><Relationship Id="rId2" Type="http://schemas.openxmlformats.org/officeDocument/2006/relationships/hyperlink" Target="http://fr.wikipedia.org/wiki/France" TargetMode="External"/><Relationship Id="rId3" Type="http://schemas.openxmlformats.org/officeDocument/2006/relationships/hyperlink" Target="http://fr.wikipedia.org/wiki/Embl&#232;me" TargetMode="External"/><Relationship Id="rId4" Type="http://schemas.openxmlformats.org/officeDocument/2006/relationships/hyperlink" Target="http://fr.wikipedia.org/wiki/Nation" TargetMode="External"/><Relationship Id="rId5" Type="http://schemas.openxmlformats.org/officeDocument/2006/relationships/hyperlink" Target="http://fr.wikipedia.org/wiki/France" TargetMode="External"/><Relationship Id="rId6" Type="http://schemas.openxmlformats.org/officeDocument/2006/relationships/hyperlink" Target="http://fr.wikipedia.org/wiki/R&#233;publique" TargetMode="External"/><Relationship Id="rId7" Type="http://schemas.openxmlformats.org/officeDocument/2006/relationships/hyperlink" Target="http://fr.wikipedia.org/wiki/Cinqui&#232;me_R&#233;publique" TargetMode="External"/><Relationship Id="rId8" Type="http://schemas.openxmlformats.org/officeDocument/2006/relationships/hyperlink" Target="http://fr.wikipedia.org/wiki/Cinqui&#232;me_R&#233;publique" TargetMode="External"/><Relationship Id="rId9" Type="http://schemas.openxmlformats.org/officeDocument/2006/relationships/hyperlink" Target="http://fr.wikipedia.org/wiki/Cinqui&#232;me_R&#233;publique" TargetMode="External"/><Relationship Id="rId10" Type="http://schemas.openxmlformats.org/officeDocument/2006/relationships/hyperlink" Target="http://fr.wikipedia.org/wiki/Embl&#232;mes_de_la_France" TargetMode="External"/><Relationship Id="rId11" Type="http://schemas.openxmlformats.org/officeDocument/2006/relationships/hyperlink" Target="http://fr.wikipedia.org/wiki/Drapeau_de_la_France" TargetMode="External"/><Relationship Id="rId12" Type="http://schemas.openxmlformats.org/officeDocument/2006/relationships/hyperlink" Target="http://fr.wikipedia.org/wiki/Drapeau_de_la_France" TargetMode="External"/><Relationship Id="rId13" Type="http://schemas.openxmlformats.org/officeDocument/2006/relationships/hyperlink" Target="http://fr.wikipedia.org/wiki/Hymne_national" TargetMode="External"/><Relationship Id="rId14" Type="http://schemas.openxmlformats.org/officeDocument/2006/relationships/hyperlink" Target="http://fr.wikipedia.org/wiki/La_Marseillaise" TargetMode="External"/><Relationship Id="rId15" Type="http://schemas.openxmlformats.org/officeDocument/2006/relationships/hyperlink" Target="http://fr.wikipedia.org/wiki/La_Marseillaise" TargetMode="External"/><Relationship Id="rId16" Type="http://schemas.openxmlformats.org/officeDocument/2006/relationships/hyperlink" Target="http://fr.wikipedia.org/wiki/Devise_(phrase)" TargetMode="External"/><Relationship Id="rId17" Type="http://schemas.openxmlformats.org/officeDocument/2006/relationships/hyperlink" Target="http://fr.wikipedia.org/wiki/Libert&#233;,_&#201;galit&#233;,_Fraternit&#233;" TargetMode="External"/><Relationship Id="rId18" Type="http://schemas.openxmlformats.org/officeDocument/2006/relationships/hyperlink" Target="http://fr.wikipedia.org/wiki/Libert&#233;,_&#201;galit&#233;,_Fraternit&#233;" TargetMode="External"/><Relationship Id="rId19" Type="http://schemas.openxmlformats.org/officeDocument/2006/relationships/hyperlink" Target="http://fr.wikipedia.org/wiki/Marianne" TargetMode="External"/><Relationship Id="rId20" Type="http://schemas.openxmlformats.org/officeDocument/2006/relationships/hyperlink" Target="http://fr.wikipedia.org/wiki/Semeuse" TargetMode="External"/><Relationship Id="rId21" Type="http://schemas.openxmlformats.org/officeDocument/2006/relationships/hyperlink" Target="http://fr.wikipedia.org/wiki/Arbre_de_la_libert&#233;" TargetMode="External"/><Relationship Id="rId22" Type="http://schemas.openxmlformats.org/officeDocument/2006/relationships/hyperlink" Target="http://fr.wikipedia.org/wiki/Arbre_de_la_libert&#233;" TargetMode="External"/><Relationship Id="rId23" Type="http://schemas.openxmlformats.org/officeDocument/2006/relationships/hyperlink" Target="http://fr.wikipedia.org/wiki/Grand_sceau_de_France" TargetMode="External"/><Relationship Id="rId24" Type="http://schemas.openxmlformats.org/officeDocument/2006/relationships/hyperlink" Target="http://fr.wikipedia.org/wiki/Grand_sceau_de_France" TargetMode="External"/><Relationship Id="rId25" Type="http://schemas.openxmlformats.org/officeDocument/2006/relationships/hyperlink" Target="http://fr.wikipedia.org/wiki/Ordre_national_de_la_L&#233;gion_d&apos;honneur" TargetMode="External"/><Relationship Id="rId26" Type="http://schemas.openxmlformats.org/officeDocument/2006/relationships/hyperlink" Target="http://fr.wikipedia.org/wiki/Ordre_national_de_la_L&#233;gion_d&apos;honneur" TargetMode="External"/><Relationship Id="rId27" Type="http://schemas.openxmlformats.org/officeDocument/2006/relationships/hyperlink" Target="http://fr.wikipedia.org/wiki/Ordre_national_du_M&#233;rite" TargetMode="External"/><Relationship Id="rId28" Type="http://schemas.openxmlformats.org/officeDocument/2006/relationships/hyperlink" Target="http://fr.wikipedia.org/wiki/Ordre_national_du_M&#233;rite" TargetMode="External"/><Relationship Id="rId29" Type="http://schemas.openxmlformats.org/officeDocument/2006/relationships/hyperlink" Target="http://fr.wikipedia.org/wiki/F&#234;te_nationale_fran&#231;aise" TargetMode="External"/><Relationship Id="rId30" Type="http://schemas.openxmlformats.org/officeDocument/2006/relationships/hyperlink" Target="http://fr.wikipedia.org/wiki/14_juillet" TargetMode="External"/><Relationship Id="rId31" Type="http://schemas.openxmlformats.org/officeDocument/2006/relationships/hyperlink" Target="http://fr.wikipedia.org/wiki/14_juillet" TargetMode="External"/><Relationship Id="rId32" Type="http://schemas.openxmlformats.org/officeDocument/2006/relationships/hyperlink" Target="http://fr.wikipedia.org/wiki/Bonnet_phrygien" TargetMode="External"/><Relationship Id="rId33" Type="http://schemas.openxmlformats.org/officeDocument/2006/relationships/hyperlink" Target="http://fr.wikipedia.org/wiki/Bonnet_phrygien" TargetMode="External"/><Relationship Id="rId34" Type="http://schemas.openxmlformats.org/officeDocument/2006/relationships/hyperlink" Target="http://fr.wikipedia.org/wiki/Gauloise_dor&#233;e" TargetMode="External"/><Relationship Id="rId35" Type="http://schemas.openxmlformats.org/officeDocument/2006/relationships/hyperlink" Target="http://fr.wikipedia.org/wiki/Gauloise_dor&#233;e" TargetMode="External"/><Relationship Id="rId36" Type="http://schemas.openxmlformats.org/officeDocument/2006/relationships/hyperlink" Target="http://fr.wikipedia.org/wiki/Sanglier" TargetMode="External"/><Relationship Id="rId37"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hyperlink" Target="http://fr.wikipedia.org/wiki/Embl&#232;mes_de_la_France" TargetMode="External"/><Relationship Id="rId2" Type="http://schemas.openxmlformats.org/officeDocument/2006/relationships/hyperlink" Target="http://fr.wikipedia.org/wiki/Embl&#232;mes_de_la_France" TargetMode="External"/><Relationship Id="rId3" Type="http://schemas.openxmlformats.org/officeDocument/2006/relationships/hyperlink" Target="http://fr.wikipedia.org/wiki/Embl&#232;mes_de_la_France" TargetMode="External"/><Relationship Id="rId4" Type="http://schemas.openxmlformats.org/officeDocument/2006/relationships/hyperlink" Target="http://ru.wikipedia.org/wiki/&#1060;&#1083;&#1105;&#1088;-&#1076;&#1077;-&#1051;&#1080;&#1089;" TargetMode="External"/><Relationship Id="rId5" Type="http://schemas.openxmlformats.org/officeDocument/2006/relationships/hyperlink" Target="http://ru.wikipedia.org/wiki/&#1060;&#1083;&#1105;&#1088;-&#1076;&#1077;-&#1051;&#1080;&#1089;" TargetMode="External"/><Relationship Id="rId6" Type="http://schemas.openxmlformats.org/officeDocument/2006/relationships/hyperlink" Target="http://ru.wikipedia.org/wiki/&#1060;&#1083;&#1105;&#1088;-&#1076;&#1077;-&#1051;&#1080;&#1089;" TargetMode="External"/><Relationship Id="rId7" Type="http://schemas.openxmlformats.org/officeDocument/2006/relationships/hyperlink" Target="http://fr.wikipedia.org/wiki/Embl&#232;mes_de_la_France" TargetMode="External"/><Relationship Id="rId8" Type="http://schemas.openxmlformats.org/officeDocument/2006/relationships/hyperlink" Target="http://fr.wikipedia.org/wiki/Embl&#232;mes_de_la_France" TargetMode="External"/><Relationship Id="rId9" Type="http://schemas.openxmlformats.org/officeDocument/2006/relationships/hyperlink" Target="http://fr.wikipedia.org/wiki/Embl&#232;mes_de_la_France" TargetMode="External"/><Relationship Id="rId10" Type="http://schemas.openxmlformats.org/officeDocument/2006/relationships/hyperlink" Target="http://fr.wikipedia.org/wiki/Embl&#232;mes_de_la_France" TargetMode="External"/><Relationship Id="rId11" Type="http://schemas.openxmlformats.org/officeDocument/2006/relationships/hyperlink" Target="http://fr.wikipedia.org/wiki/Embl&#232;mes_de_la_France" TargetMode="External"/><Relationship Id="rId12" Type="http://schemas.openxmlformats.org/officeDocument/2006/relationships/hyperlink" Target="http://fr.wikipedia.org/wiki/Embl&#232;mes_de_la_France" TargetMode="External"/><Relationship Id="rId13" Type="http://schemas.openxmlformats.org/officeDocument/2006/relationships/hyperlink" Target="http://fr.wikipedia.org/wiki/Embl&#232;mes_de_la_France" TargetMode="External"/><Relationship Id="rId14" Type="http://schemas.openxmlformats.org/officeDocument/2006/relationships/hyperlink" Target="http://fr.wikipedia.org/wiki/Embl&#232;mes_de_la_France" TargetMode="External"/><Relationship Id="rId15"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hyperlink" Target="http://ru.wikipedia.org/wiki/&#1060;&#1083;&#1072;&#1075;_&#1060;&#1088;&#1072;&#1085;&#1094;&#1080;&#1080;" TargetMode="External"/><Relationship Id="rId2" Type="http://schemas.openxmlformats.org/officeDocument/2006/relationships/hyperlink" Target="http://ru.wikipedia.org/wiki/20_&#1084;&#1072;&#1103;" TargetMode="External"/><Relationship Id="rId3" Type="http://schemas.openxmlformats.org/officeDocument/2006/relationships/hyperlink" Target="http://ru.wikipedia.org/wiki/1794" TargetMode="External"/><Relationship Id="rId4" Type="http://schemas.openxmlformats.org/officeDocument/2006/relationships/hyperlink" Target="http://ru.wikipedia.org/wiki/&#1052;&#1072;&#1088;&#1080;&#1072;&#1085;&#1085;&#1072;_(&#1089;&#1080;&#1084;&#1074;&#1086;&#1083;)" TargetMode="External"/><Relationship Id="rId5" Type="http://schemas.openxmlformats.org/officeDocument/2006/relationships/hyperlink" Target="http://fr.wikipedia.org/wiki/Sophie_Marceau" TargetMode="External"/><Relationship Id="rId6" Type="http://schemas.openxmlformats.org/officeDocument/2006/relationships/hyperlink" Target="http://ru.wikipedia.org/wiki/1792" TargetMode="Externa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hyperlink" Target="http://ru.wikipedia.org/wiki/&#1069;&#1084;&#1073;&#1083;&#1077;&#1084;&#1072;_&#1060;&#1088;&#1072;&#1085;&#1094;&#1080;&#1080;" TargetMode="External"/><Relationship Id="rId2" Type="http://schemas.openxmlformats.org/officeDocument/2006/relationships/hyperlink" Target="http://ru.wikipedia.org/wiki/&#1069;&#1084;&#1073;&#1083;&#1077;&#1084;&#1072;_&#1060;&#1088;&#1072;&#1085;&#1094;&#1080;&#1080;" TargetMode="External"/><Relationship Id="rId3" Type="http://schemas.openxmlformats.org/officeDocument/2006/relationships/hyperlink" Target="http://ru.wikipedia.org/wiki/14_&#1080;&#1102;&#1083;&#1103;" TargetMode="External"/><Relationship Id="rId4" Type="http://schemas.openxmlformats.org/officeDocument/2006/relationships/hyperlink" Target="http://ru.wikipedia.org/wiki/&#1042;&#1079;&#1103;&#1090;&#1080;&#1077;_&#1041;&#1072;&#1089;&#1090;&#1080;&#1083;&#1080;&#1080;" TargetMode="External"/><Relationship Id="rId5" Type="http://schemas.openxmlformats.org/officeDocument/2006/relationships/hyperlink" Target="http://ru.wikipedia.org/wiki/14_&#1080;&#1102;&#1083;&#1103;" TargetMode="External"/><Relationship Id="rId6" Type="http://schemas.openxmlformats.org/officeDocument/2006/relationships/hyperlink" Target="http://ru.wikipedia.org/wiki/1789" TargetMode="External"/><Relationship Id="rId7" Type="http://schemas.openxmlformats.org/officeDocument/2006/relationships/image" Target="../media/image4.png"/><Relationship Id="rId8"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hyperlink" Target="http://ru.wikipedia.org/wiki/&#1054;&#1088;&#1076;&#1077;&#1085;_&#1055;&#1086;&#1095;&#1105;&#1090;&#1085;&#1086;&#1075;&#1086;_&#1083;&#1077;&#1075;&#1080;&#1086;&#1085;&#1072;" TargetMode="External"/><Relationship Id="rId2" Type="http://schemas.openxmlformats.org/officeDocument/2006/relationships/hyperlink" Target="http://ru.wikipedia.org/wiki/&#1054;&#1088;&#1076;&#1077;&#1085;_&#1055;&#1086;&#1095;&#1105;&#1090;&#1085;&#1086;&#1075;&#1086;_&#1083;&#1077;&#1075;&#1080;&#1086;&#1085;&#1072;" TargetMode="External"/><Relationship Id="rId3" Type="http://schemas.openxmlformats.org/officeDocument/2006/relationships/hyperlink" Target="http://ru.wikipedia.org/wiki/&#1054;&#1088;&#1076;&#1077;&#1085;_(&#1086;&#1088;&#1075;&#1072;&#1085;&#1080;&#1079;&#1072;&#1094;&#1080;&#1103;)" TargetMode="External"/><Relationship Id="rId4" Type="http://schemas.openxmlformats.org/officeDocument/2006/relationships/hyperlink" Target="http://ru.wikipedia.org/wiki/&#1056;&#1099;&#1094;&#1072;&#1088;&#1089;&#1082;&#1080;&#1077;_&#1086;&#1088;&#1076;&#1077;&#1085;&#1072;" TargetMode="External"/><Relationship Id="rId5" Type="http://schemas.openxmlformats.org/officeDocument/2006/relationships/hyperlink" Target="http://ru.wikipedia.org/wiki/&#1060;&#1088;&#1072;&#1085;&#1094;&#1080;&#1103;" TargetMode="External"/><Relationship Id="rId6" Type="http://schemas.openxmlformats.org/officeDocument/2006/relationships/hyperlink" Target="http://ru.wikipedia.org/wiki/&#1055;&#1088;&#1077;&#1079;&#1080;&#1076;&#1077;&#1085;&#1090;_&#1060;&#1088;&#1072;&#1085;&#1094;&#1080;&#1080;" TargetMode="External"/><Relationship Id="rId7" Type="http://schemas.openxmlformats.org/officeDocument/2006/relationships/hyperlink" Target="http://ru.wikipedia.org/wiki/&#1043;&#1088;&#1086;&#1089;&#1089;&#1084;&#1077;&#1081;&#1089;&#1090;&#1077;&#1088;" TargetMode="External"/><Relationship Id="rId8" Type="http://schemas.openxmlformats.org/officeDocument/2006/relationships/hyperlink" Target="http://ru.wikipedia.org/wiki/&#1044;&#1077;_&#1043;&#1086;&#1083;&#1083;&#1100;,_&#1064;&#1072;&#1088;&#1083;&#1100;" TargetMode="External"/><Relationship Id="rId9" Type="http://schemas.openxmlformats.org/officeDocument/2006/relationships/hyperlink" Target="http://ru.wikipedia.org/wiki/19_&#1084;&#1072;&#1103;" TargetMode="External"/><Relationship Id="rId10" Type="http://schemas.openxmlformats.org/officeDocument/2006/relationships/hyperlink" Target="http://ru.wikipedia.org/wiki/19_&#1084;&#1072;&#1103;" TargetMode="External"/><Relationship Id="rId11" Type="http://schemas.openxmlformats.org/officeDocument/2006/relationships/hyperlink" Target="http://ru.wikipedia.org/wiki/1802" TargetMode="External"/><Relationship Id="rId12" Type="http://schemas.openxmlformats.org/officeDocument/2006/relationships/hyperlink" Target="http://ru.wikipedia.org/wiki/&#1054;&#1088;&#1076;&#1077;&#1085;_&#171;&#1047;&#1072;_&#1079;&#1072;&#1089;&#1083;&#1091;&#1075;&#1080;&#187;_(&#1060;&#1088;&#1072;&#1085;&#1094;&#1080;&#1103;)" TargetMode="External"/><Relationship Id="rId13" Type="http://schemas.openxmlformats.org/officeDocument/2006/relationships/hyperlink" Target="http://ru.wikipedia.org/wiki/&#1054;&#1088;&#1076;&#1077;&#1085;_&#171;&#1047;&#1072;_&#1079;&#1072;&#1089;&#1083;&#1091;&#1075;&#1080;&#187;_(&#1060;&#1088;&#1072;&#1085;&#1094;&#1080;&#1103;)" TargetMode="External"/><Relationship Id="rId14" Type="http://schemas.openxmlformats.org/officeDocument/2006/relationships/hyperlink" Target="http://ru.wikipedia.org/wiki/3_&#1076;&#1077;&#1082;&#1072;&#1073;&#1088;&#1103;" TargetMode="External"/><Relationship Id="rId15" Type="http://schemas.openxmlformats.org/officeDocument/2006/relationships/hyperlink" Target="http://ru.wikipedia.org/wiki/1963" TargetMode="External"/><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hyperlink" Target="http://fr.wikipedia.org/wiki/Europe" TargetMode="External"/><Relationship Id="rId2" Type="http://schemas.openxmlformats.org/officeDocument/2006/relationships/hyperlink" Target="http://fr.wikipedia.org/wiki/Russie" TargetMode="External"/><Relationship Id="rId3" Type="http://schemas.openxmlformats.org/officeDocument/2006/relationships/hyperlink" Target="http://fr.wikipedia.org/wiki/Ukraine" TargetMode="External"/><Relationship Id="rId4" Type="http://schemas.openxmlformats.org/officeDocument/2006/relationships/hyperlink" Target="http://fr.wikipedia.org/wiki/Mer_du_Nord" TargetMode="External"/><Relationship Id="rId5" Type="http://schemas.openxmlformats.org/officeDocument/2006/relationships/hyperlink" Target="http://fr.wikipedia.org/wiki/Manche_(mer)" TargetMode="External"/><Relationship Id="rId6" Type="http://schemas.openxmlformats.org/officeDocument/2006/relationships/hyperlink" Target="http://fr.wikipedia.org/wiki/Oc&#233;an_Atlantique" TargetMode="External"/><Relationship Id="rId7" Type="http://schemas.openxmlformats.org/officeDocument/2006/relationships/hyperlink" Target="http://fr.wikipedia.org/wiki/Mer_M&#233;diterran&#233;e" TargetMode="External"/><Relationship Id="rId8" Type="http://schemas.openxmlformats.org/officeDocument/2006/relationships/hyperlink" Target="http://fr.wikipedia.org/wiki/Vall&#233;e_du_Rh&#244;ne_(France)" TargetMode="External"/><Relationship Id="rId9" Type="http://schemas.openxmlformats.org/officeDocument/2006/relationships/hyperlink" Target="http://fr.wikipedia.org/wiki/Massif_central" TargetMode="External"/><Relationship Id="rId10" Type="http://schemas.openxmlformats.org/officeDocument/2006/relationships/hyperlink" Target="http://fr.wikipedia.org/wiki/Pyr&#233;n&#233;es" TargetMode="External"/><Relationship Id="rId1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hyperlink" Target="file:///E:/wiki/Pr&#233;sidence_de_la_R&#233;publique_fran&#231;aise" TargetMode="External"/><Relationship Id="rId2" Type="http://schemas.openxmlformats.org/officeDocument/2006/relationships/hyperlink" Target="file:///E:/wiki/Gouvernement_fran&#231;ais" TargetMode="External"/><Relationship Id="rId3" Type="http://schemas.openxmlformats.org/officeDocument/2006/relationships/hyperlink" Target="file:///E:/wiki/Minist&#232;re" TargetMode="External"/><Relationship Id="rId4"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hyperlink" Target="file:///E:/wiki/Congr&#232;s_du_Parlement_fran&#231;ais" TargetMode="External"/><Relationship Id="rId2" Type="http://schemas.openxmlformats.org/officeDocument/2006/relationships/hyperlink" Target="file:///E:/wiki/Congr&#232;s_du_Parlement_fran&#231;ais" TargetMode="External"/><Relationship Id="rId3" Type="http://schemas.openxmlformats.org/officeDocument/2006/relationships/hyperlink" Target="file:///E:/wiki/Assembl&#233;e_nationale_fran&#231;aise" TargetMode="External"/><Relationship Id="rId4" Type="http://schemas.openxmlformats.org/officeDocument/2006/relationships/hyperlink" Target="file:///E:/wiki/S&#233;nat_fran&#231;ais" TargetMode="External"/><Relationship Id="rId5"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hyperlink" Target="file:///E:/wiki/Conseil_constitutionnel_(France)" TargetMode="External"/><Relationship Id="rId2" Type="http://schemas.openxmlformats.org/officeDocument/2006/relationships/hyperlink" Target="file:///E:/wiki/Conseil_constitutionnel_(France)" TargetMode="External"/><Relationship Id="rId3" Type="http://schemas.openxmlformats.org/officeDocument/2006/relationships/hyperlink" Target="file:///E:/wiki/Conseil_sup&#233;rieur_de_la_magistrature_(France)" TargetMode="External"/><Relationship Id="rId4" Type="http://schemas.openxmlformats.org/officeDocument/2006/relationships/hyperlink" Target="file:///E:/wiki/Cour_administrative_d&apos;appel" TargetMode="External"/><Relationship Id="rId5" Type="http://schemas.openxmlformats.org/officeDocument/2006/relationships/hyperlink" Target="file:///E:/wiki/Cour_administrative_d&apos;appel" TargetMode="External"/><Relationship Id="rId6" Type="http://schemas.openxmlformats.org/officeDocument/2006/relationships/hyperlink" Target="file:///E:/wiki/Conseil_d&apos;&#201;tat_(France)" TargetMode="External"/><Relationship Id="rId7"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hyperlink" Target="file:///E:/wiki/Conseil_r&#233;gional_(France)" TargetMode="External"/><Relationship Id="rId2" Type="http://schemas.openxmlformats.org/officeDocument/2006/relationships/hyperlink" Target="file:///E:/wiki/Conseil_r&#233;gional_(France)" TargetMode="External"/><Relationship Id="rId3" Type="http://schemas.openxmlformats.org/officeDocument/2006/relationships/hyperlink" Target="file:///E:/wiki/Conseil_g&#233;n&#233;ral_(France)" TargetMode="External"/><Relationship Id="rId4" Type="http://schemas.openxmlformats.org/officeDocument/2006/relationships/hyperlink" Target="file:///E:/wiki/Conseil_municipal" TargetMode="External"/><Relationship Id="rId5" Type="http://schemas.openxmlformats.org/officeDocument/2006/relationships/hyperlink" Target="file:///E:/wiki/Administration_territoriale_de_la_France" TargetMode="External"/><Relationship Id="rId6" Type="http://schemas.openxmlformats.org/officeDocument/2006/relationships/hyperlink" Target="file:///E:/wiki/Pr&#233;fecture" TargetMode="External"/><Relationship Id="rId7"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hyperlink" Target="file:///E:/wiki/Fonction_(sciences_sociales)" TargetMode="External"/><Relationship Id="rId2" Type="http://schemas.openxmlformats.org/officeDocument/2006/relationships/hyperlink" Target="file:///E:/wiki/Pouvoir_ex&#233;cutif" TargetMode="External"/><Relationship Id="rId3" Type="http://schemas.openxmlformats.org/officeDocument/2006/relationships/hyperlink" Target="file:///E:/wiki/R&#233;publique_fran&#231;aise_(r&#233;gime_politique)" TargetMode="External"/><Relationship Id="rId4" Type="http://schemas.openxmlformats.org/officeDocument/2006/relationships/hyperlink" Target="file:///E:/wiki/R&#233;publique" TargetMode="External"/><Relationship Id="rId5" Type="http://schemas.openxmlformats.org/officeDocument/2006/relationships/hyperlink" Target="file:///E:/wiki/Constitution_fran&#231;aise_du_4_octobre_1958" TargetMode="External"/><Relationship Id="rId6" Type="http://schemas.openxmlformats.org/officeDocument/2006/relationships/hyperlink" Target="file:///E:/wiki/R&#233;gime_parlementaire" TargetMode="External"/><Relationship Id="rId7" Type="http://schemas.openxmlformats.org/officeDocument/2006/relationships/hyperlink" Target="file:///E:/wiki/R&#233;gime_pr&#233;sidentiel" TargetMode="External"/><Relationship Id="rId8" Type="http://schemas.openxmlformats.org/officeDocument/2006/relationships/hyperlink" Target="file:///E:/wiki/Premier_ministre_fran&#231;ais" TargetMode="External"/><Relationship Id="rId9" Type="http://schemas.openxmlformats.org/officeDocument/2006/relationships/hyperlink" Target="file:///E:/wiki/R&#233;gime_semi-pr&#233;sidentiel" TargetMode="External"/><Relationship Id="rId10" Type="http://schemas.openxmlformats.org/officeDocument/2006/relationships/hyperlink" Target="file:///E:/wiki/R&#233;gime_semi-pr&#233;sidentiel" TargetMode="External"/><Relationship Id="rId11" Type="http://schemas.openxmlformats.org/officeDocument/2006/relationships/hyperlink" Target="file:///E:/wiki/France" TargetMode="External"/><Relationship Id="rId12" Type="http://schemas.openxmlformats.org/officeDocument/2006/relationships/hyperlink" Target="file:///E:/wiki/1848" TargetMode="External"/><Relationship Id="rId13" Type="http://schemas.openxmlformats.org/officeDocument/2006/relationships/hyperlink" Target="file:///E:/wiki/Deuxi&#232;me_R&#233;publique_(France)" TargetMode="External"/><Relationship Id="rId14" Type="http://schemas.openxmlformats.org/officeDocument/2006/relationships/hyperlink" Target="file:///E:/wiki/Deuxi&#232;me_R&#233;publique_(France)" TargetMode="External"/><Relationship Id="rId15" Type="http://schemas.openxmlformats.org/officeDocument/2006/relationships/hyperlink" Target="file:///E:/wiki/Deuxi&#232;me_R&#233;publique_(France)" TargetMode="External"/><Relationship Id="rId16" Type="http://schemas.openxmlformats.org/officeDocument/2006/relationships/hyperlink" Target="file:///E:/wiki/Chef_d&apos;&#201;tat" TargetMode="External"/><Relationship Id="rId17" Type="http://schemas.openxmlformats.org/officeDocument/2006/relationships/hyperlink" Target="file:///E:/wiki/&#201;tat_en_France" TargetMode="External"/><Relationship Id="rId18" Type="http://schemas.openxmlformats.org/officeDocument/2006/relationships/hyperlink" Target="file:///E:/wiki/Commandant_en_chef" TargetMode="External"/><Relationship Id="rId19" Type="http://schemas.openxmlformats.org/officeDocument/2006/relationships/hyperlink" Target="file:///E:/wiki/Arm&#233;e_fran&#231;aise" TargetMode="External"/><Relationship Id="rId20" Type="http://schemas.openxmlformats.org/officeDocument/2006/relationships/hyperlink" Target="file:///E:/wiki/Cosuzerainet&#233;_d&apos;Andorre" TargetMode="External"/><Relationship Id="rId21" Type="http://schemas.openxmlformats.org/officeDocument/2006/relationships/hyperlink" Target="file:///E:/wiki/Constitutions_fran&#231;aises" TargetMode="External"/><Relationship Id="rId22" Type="http://schemas.openxmlformats.org/officeDocument/2006/relationships/hyperlink" Target="file:///E:/wiki/Constitutions_fran&#231;aises" TargetMode="External"/><Relationship Id="rId23" Type="http://schemas.openxmlformats.org/officeDocument/2006/relationships/hyperlink" Target="file:///E:/wiki/Constitutions_fran&#231;aises" TargetMode="External"/><Relationship Id="rId24" Type="http://schemas.openxmlformats.org/officeDocument/2006/relationships/hyperlink" Target="file:///E:/wiki/Politique_&#233;trang&#232;re" TargetMode="External"/><Relationship Id="rId25" Type="http://schemas.openxmlformats.org/officeDocument/2006/relationships/hyperlink" Target="file:///E:/wiki/Fran&#231;ois_Hollande" TargetMode="External"/><Relationship Id="rId26" Type="http://schemas.openxmlformats.org/officeDocument/2006/relationships/hyperlink" Target="file:///E:/wiki/6_mai" TargetMode="External"/><Relationship Id="rId27" Type="http://schemas.openxmlformats.org/officeDocument/2006/relationships/hyperlink" Target="file:///E:/wiki/Mai_2012" TargetMode="External"/><Relationship Id="rId28" Type="http://schemas.openxmlformats.org/officeDocument/2006/relationships/hyperlink" Target="file:///E:/wiki/2012" TargetMode="External"/><Relationship Id="rId29" Type="http://schemas.openxmlformats.org/officeDocument/2006/relationships/hyperlink" Target="file:///E:/wiki/15_mai" TargetMode="External"/><Relationship Id="rId30" Type="http://schemas.openxmlformats.org/officeDocument/2006/relationships/hyperlink" Target="file:///E:/wiki/Mai_2012" TargetMode="External"/><Relationship Id="rId31" Type="http://schemas.openxmlformats.org/officeDocument/2006/relationships/hyperlink" Target="file:///E:/wiki/2012" TargetMode="External"/><Relationship Id="rId32" Type="http://schemas.openxmlformats.org/officeDocument/2006/relationships/hyperlink" Target="file:///E:/wiki/Nicolas_Sarkozy" TargetMode="External"/><Relationship Id="rId33" Type="http://schemas.openxmlformats.org/officeDocument/2006/relationships/hyperlink" Target="file:///E:/wiki/1965" TargetMode="External"/><Relationship Id="rId34" Type="http://schemas.openxmlformats.org/officeDocument/2006/relationships/hyperlink" Target="file:///E:/wiki/&#201;lection_pr&#233;sidentielle_en_France" TargetMode="External"/><Relationship Id="rId35" Type="http://schemas.openxmlformats.org/officeDocument/2006/relationships/hyperlink" Target="file:///E:/wiki/Suffrage_universel" TargetMode="External"/><Relationship Id="rId36" Type="http://schemas.openxmlformats.org/officeDocument/2006/relationships/hyperlink" Target="file:///E:/wiki/Article_6_de_la_Constitution_de_la_cinqui&#232;me_R&#233;publique_fran&#231;aise" TargetMode="External"/><Relationship Id="rId37" Type="http://schemas.openxmlformats.org/officeDocument/2006/relationships/hyperlink" Target="file:///E:/wiki/Scrutin_uninominal_majoritaire_&#224;_deux_tours" TargetMode="External"/><Relationship Id="rId38" Type="http://schemas.openxmlformats.org/officeDocument/2006/relationships/hyperlink" Target="file:///E:/wiki/Septennat" TargetMode="External"/><Relationship Id="rId39" Type="http://schemas.openxmlformats.org/officeDocument/2006/relationships/hyperlink" Target="file:///E:/wiki/Troisi&#232;me_R&#233;publique_(France)" TargetMode="External"/><Relationship Id="rId40" Type="http://schemas.openxmlformats.org/officeDocument/2006/relationships/hyperlink" Target="file:///E:/wiki/Troisi&#232;me_R&#233;publique_(France)" TargetMode="External"/><Relationship Id="rId41" Type="http://schemas.openxmlformats.org/officeDocument/2006/relationships/hyperlink" Target="file:///E:/wiki/Troisi&#232;me_R&#233;publique_(France)" TargetMode="External"/><Relationship Id="rId42" Type="http://schemas.openxmlformats.org/officeDocument/2006/relationships/hyperlink" Target="file:///E:/wiki/2000" TargetMode="External"/><Relationship Id="rId43"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hyperlink" Target="file:///E:/wiki/Premier_ministre_fran&#231;ais" TargetMode="External"/><Relationship Id="rId2" Type="http://schemas.openxmlformats.org/officeDocument/2006/relationships/hyperlink" Target="file:///E:/wiki/Premier_ministre_fran&#231;ais" TargetMode="External"/><Relationship Id="rId3" Type="http://schemas.openxmlformats.org/officeDocument/2006/relationships/hyperlink" Target="file:///E:/wiki/Gouvernement_fran&#231;ais_(Cinqui&#232;me_R&#233;publique)" TargetMode="External"/><Relationship Id="rId4" Type="http://schemas.openxmlformats.org/officeDocument/2006/relationships/hyperlink" Target="file:///E:/wiki/Conseil_des_ministres_(France)" TargetMode="External"/><Relationship Id="rId5" Type="http://schemas.openxmlformats.org/officeDocument/2006/relationships/hyperlink" Target="file:///E:/wiki/Ordonnance_en_droit_constitutionnel_fran&#231;ais" TargetMode="External"/><Relationship Id="rId6" Type="http://schemas.openxmlformats.org/officeDocument/2006/relationships/hyperlink" Target="file:///E:/wiki/D&#233;cret_en_France" TargetMode="External"/><Relationship Id="rId7" Type="http://schemas.openxmlformats.org/officeDocument/2006/relationships/hyperlink" Target="file:///E:/wiki/Conseil_des_ministres_(France)" TargetMode="External"/><Relationship Id="rId8" Type="http://schemas.openxmlformats.org/officeDocument/2006/relationships/hyperlink" Target="file:///E:/wiki/Fonction_publique_fran&#231;aise" TargetMode="External"/><Relationship Id="rId9" Type="http://schemas.openxmlformats.org/officeDocument/2006/relationships/hyperlink" Target="file:///E:/wiki/Arm&#233;e_fran&#231;aise" TargetMode="External"/><Relationship Id="rId10" Type="http://schemas.openxmlformats.org/officeDocument/2006/relationships/hyperlink" Target="file:///E:/wiki/Conseiller_d&apos;&#201;tat_(France)" TargetMode="External"/><Relationship Id="rId11" Type="http://schemas.openxmlformats.org/officeDocument/2006/relationships/hyperlink" Target="file:///E:/wiki/Repr&#233;sentations_diplomatiques_de_la_France" TargetMode="External"/><Relationship Id="rId12" Type="http://schemas.openxmlformats.org/officeDocument/2006/relationships/hyperlink" Target="file:///E:/wiki/Cour_des_comptes_(France)" TargetMode="External"/><Relationship Id="rId13" Type="http://schemas.openxmlformats.org/officeDocument/2006/relationships/hyperlink" Target="file:///E:/wiki/Pr&#233;fet_(France)" TargetMode="External"/><Relationship Id="rId14" Type="http://schemas.openxmlformats.org/officeDocument/2006/relationships/hyperlink" Target="file:///E:/wiki/Officiers_g&#233;n&#233;raux" TargetMode="External"/><Relationship Id="rId15" Type="http://schemas.openxmlformats.org/officeDocument/2006/relationships/hyperlink" Target="file:///E:/wiki/Recteur_d&apos;acad&#233;mie" TargetMode="External"/><Relationship Id="rId16" Type="http://schemas.openxmlformats.org/officeDocument/2006/relationships/hyperlink" Target="file:///E:/wiki/Organisme_divers_d&apos;administration_centrale" TargetMode="External"/><Relationship Id="rId17"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hyperlink" Target="file:///E:/wiki/Politique_&#233;trang&#232;re_de_la_France" TargetMode="External"/><Relationship Id="rId2" Type="http://schemas.openxmlformats.org/officeDocument/2006/relationships/hyperlink" Target="file:///E:/wiki/&#201;tat_en_France" TargetMode="External"/><Relationship Id="rId3" Type="http://schemas.openxmlformats.org/officeDocument/2006/relationships/hyperlink" Target="file:///E:/wiki/Repr&#233;sentations_diplomatiques_de_la_France" TargetMode="External"/><Relationship Id="rId4" Type="http://schemas.openxmlformats.org/officeDocument/2006/relationships/hyperlink" Target="file:///E:/wiki/Commandant_en_chef" TargetMode="External"/><Relationship Id="rId5" Type="http://schemas.openxmlformats.org/officeDocument/2006/relationships/hyperlink" Target="file:///E:/wiki/D&#233;fense_nationale_(France)" TargetMode="External"/><Relationship Id="rId6" Type="http://schemas.openxmlformats.org/officeDocument/2006/relationships/hyperlink" Target="file:///E:/wiki/1996" TargetMode="External"/><Relationship Id="rId7" Type="http://schemas.openxmlformats.org/officeDocument/2006/relationships/hyperlink" Target="file:///E:/wiki/Force_de_dissuasion_nucl&#233;aire_fran&#231;aise" TargetMode="External"/><Relationship Id="rId8" Type="http://schemas.openxmlformats.org/officeDocument/2006/relationships/hyperlink" Target="file:///E:/wiki/Session_parlementaire" TargetMode="External"/><Relationship Id="rId9" Type="http://schemas.openxmlformats.org/officeDocument/2006/relationships/hyperlink" Target="file:///E:/wiki/D&#233;cret_en_France" TargetMode="External"/><Relationship Id="rId10" Type="http://schemas.openxmlformats.org/officeDocument/2006/relationships/hyperlink" Target="file:///E:/wiki/Premier_ministre_fran&#231;ais" TargetMode="External"/><Relationship Id="rId11" Type="http://schemas.openxmlformats.org/officeDocument/2006/relationships/hyperlink" Target="file:///E:/wiki/Premier_ministre_fran&#231;ais" TargetMode="External"/><Relationship Id="rId12" Type="http://schemas.openxmlformats.org/officeDocument/2006/relationships/hyperlink" Target="file:///E:/wiki/Dissolution_de_l&apos;Assembl&#233;e_nationale_fran&#231;aise" TargetMode="External"/><Relationship Id="rId13" Type="http://schemas.openxmlformats.org/officeDocument/2006/relationships/hyperlink" Target="file:///E:/wiki/Assembl&#233;e_nationale_(France)" TargetMode="External"/><Relationship Id="rId14" Type="http://schemas.openxmlformats.org/officeDocument/2006/relationships/hyperlink" Target="file:///E:/wiki/Processus_l&#233;gislatif_en_France" TargetMode="External"/><Relationship Id="rId15" Type="http://schemas.openxmlformats.org/officeDocument/2006/relationships/hyperlink" Target="file:///E:/wiki/Conseil_constitutionnel_(France)" TargetMode="External"/><Relationship Id="rId16" Type="http://schemas.openxmlformats.org/officeDocument/2006/relationships/hyperlink" Target="file://fr.wiktionary.org/wiki/contreseing" TargetMode="External"/><Relationship Id="rId17" Type="http://schemas.openxmlformats.org/officeDocument/2006/relationships/hyperlink" Target="file:///E:/wiki/Processus_l&#233;gislatif_en_France" TargetMode="External"/><Relationship Id="rId18" Type="http://schemas.openxmlformats.org/officeDocument/2006/relationships/hyperlink" Target="file:///E:/wiki/Organisation_juridictionnelle_(France)" TargetMode="External"/><Relationship Id="rId19" Type="http://schemas.openxmlformats.org/officeDocument/2006/relationships/hyperlink" Target="file:///E:/wiki/Gr&#226;ce_pr&#233;sidentielle" TargetMode="External"/><Relationship Id="rId20"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hyperlink" Target="file:///E:/wiki/Pr&#233;sidence_de_la_R&#233;publique_fran&#231;aise" TargetMode="External"/><Relationship Id="rId2" Type="http://schemas.openxmlformats.org/officeDocument/2006/relationships/hyperlink" Target="file:///E:/wiki/Gouvernement_fran&#231;ais" TargetMode="External"/><Relationship Id="rId3" Type="http://schemas.openxmlformats.org/officeDocument/2006/relationships/hyperlink" Target="file:///E:/wiki/Minist&#232;re" TargetMode="External"/><Relationship Id="rId4" Type="http://schemas.openxmlformats.org/officeDocument/2006/relationships/hyperlink" Target="file:///E:/wiki/Congr&#232;s_du_Parlement_fran&#231;ais" TargetMode="External"/><Relationship Id="rId5" Type="http://schemas.openxmlformats.org/officeDocument/2006/relationships/hyperlink" Target="file:///E:/wiki/Assembl&#233;e_nationale_fran&#231;aise" TargetMode="External"/><Relationship Id="rId6" Type="http://schemas.openxmlformats.org/officeDocument/2006/relationships/hyperlink" Target="file:///E:/wiki/S&#233;nat_fran&#231;ais" TargetMode="External"/><Relationship Id="rId7" Type="http://schemas.openxmlformats.org/officeDocument/2006/relationships/hyperlink" Target="file:///E:/wiki/Conseil_constitutionnel_(France)" TargetMode="External"/><Relationship Id="rId8" Type="http://schemas.openxmlformats.org/officeDocument/2006/relationships/hyperlink" Target="file:///E:/wiki/Conseil_sup&#233;rieur_de_la_magistrature_(France)" TargetMode="External"/><Relationship Id="rId9" Type="http://schemas.openxmlformats.org/officeDocument/2006/relationships/hyperlink" Target="file:///E:/wiki/Tribunal_administratif_(France)" TargetMode="External"/><Relationship Id="rId10" Type="http://schemas.openxmlformats.org/officeDocument/2006/relationships/hyperlink" Target="file:///E:/wiki/Cour_administrative_d&apos;appel" TargetMode="External"/><Relationship Id="rId11" Type="http://schemas.openxmlformats.org/officeDocument/2006/relationships/hyperlink" Target="file:///E:/wiki/Conseil_d&apos;&#201;tat_(France)" TargetMode="External"/><Relationship Id="rId12" Type="http://schemas.openxmlformats.org/officeDocument/2006/relationships/hyperlink" Target="file:///E:/wiki/Conseil_r&#233;gional_(France)" TargetMode="External"/><Relationship Id="rId13" Type="http://schemas.openxmlformats.org/officeDocument/2006/relationships/hyperlink" Target="file:///E:/wiki/Conseil_g&#233;n&#233;ral_(France)" TargetMode="External"/><Relationship Id="rId14" Type="http://schemas.openxmlformats.org/officeDocument/2006/relationships/hyperlink" Target="file:///E:/wiki/Conseil_municipal" TargetMode="External"/><Relationship Id="rId15" Type="http://schemas.openxmlformats.org/officeDocument/2006/relationships/hyperlink" Target="file:///E:/wiki/Administration_territoriale_de_la_France" TargetMode="External"/><Relationship Id="rId16" Type="http://schemas.openxmlformats.org/officeDocument/2006/relationships/hyperlink" Target="file:///E:/wiki/Pr&#233;fecture" TargetMode="External"/><Relationship Id="rId17"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hyperlink" Target="http://fr.wikipedia.org/wiki/Loire_(fleuve)" TargetMode="External"/><Relationship Id="rId2" Type="http://schemas.openxmlformats.org/officeDocument/2006/relationships/hyperlink" Target="http://fr.wikipedia.org/wiki/Seine" TargetMode="External"/><Relationship Id="rId3" Type="http://schemas.openxmlformats.org/officeDocument/2006/relationships/hyperlink" Target="http://fr.wikipedia.org/wiki/Garonne" TargetMode="External"/><Relationship Id="rId4" Type="http://schemas.openxmlformats.org/officeDocument/2006/relationships/hyperlink" Target="http://fr.wikipedia.org/wiki/Rh&#244;ne" TargetMode="External"/><Relationship Id="rId5"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2.xml.rels><?xml version="1.0" encoding="UTF-8"?>
<Relationships xmlns="http://schemas.openxmlformats.org/package/2006/relationships"><Relationship Id="rId1" Type="http://schemas.openxmlformats.org/officeDocument/2006/relationships/hyperlink" Target="http://www.legifrance.gouv.fr/Droit-francais/Constitution/Constitution-du-4-octobre-1958" TargetMode="External"/><Relationship Id="rId2"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4.xml.rels><?xml version="1.0" encoding="UTF-8"?>
<Relationships xmlns="http://schemas.openxmlformats.org/package/2006/relationships"><Relationship Id="rId1" Type="http://schemas.openxmlformats.org/officeDocument/2006/relationships/hyperlink" Target="http://fr.wikipedia.org/wiki/Charles_de_Gaulle" TargetMode="External"/><Relationship Id="rId2" Type="http://schemas.openxmlformats.org/officeDocument/2006/relationships/hyperlink" Target="http://fr.wikipedia.org/wiki/8_janvier" TargetMode="External"/><Relationship Id="rId3" Type="http://schemas.openxmlformats.org/officeDocument/2006/relationships/hyperlink" Target="http://fr.wikipedia.org/wiki/Janvier_1959" TargetMode="External"/><Relationship Id="rId4" Type="http://schemas.openxmlformats.org/officeDocument/2006/relationships/hyperlink" Target="http://fr.wikipedia.org/wiki/1959" TargetMode="External"/><Relationship Id="rId5" Type="http://schemas.openxmlformats.org/officeDocument/2006/relationships/hyperlink" Target="http://fr.wikipedia.org/wiki/28_avril" TargetMode="External"/><Relationship Id="rId6" Type="http://schemas.openxmlformats.org/officeDocument/2006/relationships/hyperlink" Target="http://fr.wikipedia.org/wiki/Avril_1969" TargetMode="External"/><Relationship Id="rId7" Type="http://schemas.openxmlformats.org/officeDocument/2006/relationships/hyperlink" Target="http://fr.wikipedia.org/wiki/1969" TargetMode="External"/><Relationship Id="rId8" Type="http://schemas.openxmlformats.org/officeDocument/2006/relationships/hyperlink" Target="http://fr.wikipedia.org/wiki/19" TargetMode="External"/><Relationship Id="rId9" Type="http://schemas.openxmlformats.org/officeDocument/2006/relationships/hyperlink" Target="http://fr.wikipedia.org/wiki/D&#233;cembre" TargetMode="External"/><Relationship Id="rId10" Type="http://schemas.openxmlformats.org/officeDocument/2006/relationships/hyperlink" Target="http://fr.wikipedia.org/wiki/1965" TargetMode="External"/><Relationship Id="rId11" Type="http://schemas.openxmlformats.org/officeDocument/2006/relationships/hyperlink" Target="http://fr.wikipedia.org/wiki/Alain_Poher" TargetMode="External"/><Relationship Id="rId12" Type="http://schemas.openxmlformats.org/officeDocument/2006/relationships/hyperlink" Target="http://fr.wikipedia.org/wiki/28_avril" TargetMode="External"/><Relationship Id="rId13" Type="http://schemas.openxmlformats.org/officeDocument/2006/relationships/hyperlink" Target="http://fr.wikipedia.org/wiki/Avril_1969" TargetMode="External"/><Relationship Id="rId14" Type="http://schemas.openxmlformats.org/officeDocument/2006/relationships/hyperlink" Target="http://fr.wikipedia.org/wiki/1969" TargetMode="External"/><Relationship Id="rId15" Type="http://schemas.openxmlformats.org/officeDocument/2006/relationships/hyperlink" Target="http://fr.wikipedia.org/wiki/20_juin" TargetMode="External"/><Relationship Id="rId16" Type="http://schemas.openxmlformats.org/officeDocument/2006/relationships/hyperlink" Target="http://fr.wikipedia.org/wiki/Juin_1969" TargetMode="External"/><Relationship Id="rId17" Type="http://schemas.openxmlformats.org/officeDocument/2006/relationships/hyperlink" Target="http://fr.wikipedia.org/wiki/1969" TargetMode="External"/><Relationship Id="rId18" Type="http://schemas.openxmlformats.org/officeDocument/2006/relationships/hyperlink" Target="http://fr.wikipedia.org/wiki/Georges_Pompidou" TargetMode="External"/><Relationship Id="rId19" Type="http://schemas.openxmlformats.org/officeDocument/2006/relationships/hyperlink" Target="http://fr.wikipedia.org/wiki/20_juin" TargetMode="External"/><Relationship Id="rId20" Type="http://schemas.openxmlformats.org/officeDocument/2006/relationships/hyperlink" Target="http://fr.wikipedia.org/wiki/Juin_1969" TargetMode="External"/><Relationship Id="rId21" Type="http://schemas.openxmlformats.org/officeDocument/2006/relationships/hyperlink" Target="http://fr.wikipedia.org/wiki/1969" TargetMode="External"/><Relationship Id="rId22" Type="http://schemas.openxmlformats.org/officeDocument/2006/relationships/hyperlink" Target="http://fr.wikipedia.org/wiki/2_avril" TargetMode="External"/><Relationship Id="rId23" Type="http://schemas.openxmlformats.org/officeDocument/2006/relationships/hyperlink" Target="http://fr.wikipedia.org/wiki/Avril_1974" TargetMode="External"/><Relationship Id="rId24" Type="http://schemas.openxmlformats.org/officeDocument/2006/relationships/hyperlink" Target="http://fr.wikipedia.org/wiki/1974" TargetMode="External"/><Relationship Id="rId25" Type="http://schemas.openxmlformats.org/officeDocument/2006/relationships/hyperlink" Target="http://fr.wikipedia.org/wiki/Alain_Poher" TargetMode="External"/><Relationship Id="rId26" Type="http://schemas.openxmlformats.org/officeDocument/2006/relationships/hyperlink" Target="http://fr.wikipedia.org/wiki/2_avril" TargetMode="External"/><Relationship Id="rId27" Type="http://schemas.openxmlformats.org/officeDocument/2006/relationships/hyperlink" Target="http://fr.wikipedia.org/wiki/Avril_1974" TargetMode="External"/><Relationship Id="rId28" Type="http://schemas.openxmlformats.org/officeDocument/2006/relationships/hyperlink" Target="http://fr.wikipedia.org/wiki/1974" TargetMode="External"/><Relationship Id="rId29" Type="http://schemas.openxmlformats.org/officeDocument/2006/relationships/hyperlink" Target="http://fr.wikipedia.org/wiki/27_mai" TargetMode="External"/><Relationship Id="rId30" Type="http://schemas.openxmlformats.org/officeDocument/2006/relationships/hyperlink" Target="http://fr.wikipedia.org/wiki/Mai_1974" TargetMode="External"/><Relationship Id="rId31" Type="http://schemas.openxmlformats.org/officeDocument/2006/relationships/hyperlink" Target="http://fr.wikipedia.org/wiki/1974" TargetMode="External"/><Relationship Id="rId32" Type="http://schemas.openxmlformats.org/officeDocument/2006/relationships/hyperlink" Target="http://fr.wikipedia.org/wiki/Val&#233;ry_Giscard_d&apos;Estaing" TargetMode="External"/><Relationship Id="rId33" Type="http://schemas.openxmlformats.org/officeDocument/2006/relationships/hyperlink" Target="http://fr.wikipedia.org/wiki/27_mai" TargetMode="External"/><Relationship Id="rId34" Type="http://schemas.openxmlformats.org/officeDocument/2006/relationships/hyperlink" Target="http://fr.wikipedia.org/wiki/Mai_1974" TargetMode="External"/><Relationship Id="rId35" Type="http://schemas.openxmlformats.org/officeDocument/2006/relationships/hyperlink" Target="http://fr.wikipedia.org/wiki/1974" TargetMode="External"/><Relationship Id="rId36" Type="http://schemas.openxmlformats.org/officeDocument/2006/relationships/hyperlink" Target="http://fr.wikipedia.org/wiki/Cinqui&#232;me_R&#233;publique" TargetMode="External"/><Relationship Id="rId37" Type="http://schemas.openxmlformats.org/officeDocument/2006/relationships/hyperlink" Target="http://fr.wikipedia.org/wiki/21_mai" TargetMode="External"/><Relationship Id="rId38" Type="http://schemas.openxmlformats.org/officeDocument/2006/relationships/hyperlink" Target="http://fr.wikipedia.org/wiki/Mai_1981" TargetMode="External"/><Relationship Id="rId39" Type="http://schemas.openxmlformats.org/officeDocument/2006/relationships/hyperlink" Target="http://fr.wikipedia.org/wiki/1981" TargetMode="External"/><Relationship Id="rId40" Type="http://schemas.openxmlformats.org/officeDocument/2006/relationships/hyperlink" Target="http://fr.wikipedia.org/wiki/19_mai" TargetMode="External"/><Relationship Id="rId41" Type="http://schemas.openxmlformats.org/officeDocument/2006/relationships/hyperlink" Target="http://fr.wikipedia.org/wiki/Mai_1974" TargetMode="External"/><Relationship Id="rId42" Type="http://schemas.openxmlformats.org/officeDocument/2006/relationships/hyperlink" Target="http://fr.wikipedia.org/wiki/1974" TargetMode="External"/><Relationship Id="rId43" Type="http://schemas.openxmlformats.org/officeDocument/2006/relationships/hyperlink" Target="http://fr.wikipedia.org/wiki/Fran&#231;ois_Mitterrand" TargetMode="External"/><Relationship Id="rId44" Type="http://schemas.openxmlformats.org/officeDocument/2006/relationships/hyperlink" Target="http://fr.wikipedia.org/wiki/21_mai" TargetMode="External"/><Relationship Id="rId45" Type="http://schemas.openxmlformats.org/officeDocument/2006/relationships/hyperlink" Target="http://fr.wikipedia.org/wiki/Mai_1981" TargetMode="External"/><Relationship Id="rId46" Type="http://schemas.openxmlformats.org/officeDocument/2006/relationships/hyperlink" Target="http://fr.wikipedia.org/wiki/1981" TargetMode="External"/><Relationship Id="rId47" Type="http://schemas.openxmlformats.org/officeDocument/2006/relationships/hyperlink" Target="http://fr.wikipedia.org/wiki/17_mai" TargetMode="External"/><Relationship Id="rId48" Type="http://schemas.openxmlformats.org/officeDocument/2006/relationships/hyperlink" Target="http://fr.wikipedia.org/wiki/Mai_1995" TargetMode="External"/><Relationship Id="rId49" Type="http://schemas.openxmlformats.org/officeDocument/2006/relationships/hyperlink" Target="http://fr.wikipedia.org/wiki/1995" TargetMode="External"/><Relationship Id="rId50" Type="http://schemas.openxmlformats.org/officeDocument/2006/relationships/hyperlink" Target="http://fr.wikipedia.org/wiki/8_mai" TargetMode="External"/><Relationship Id="rId51" Type="http://schemas.openxmlformats.org/officeDocument/2006/relationships/hyperlink" Target="http://fr.wikipedia.org/wiki/Mai_1988" TargetMode="External"/><Relationship Id="rId52" Type="http://schemas.openxmlformats.org/officeDocument/2006/relationships/hyperlink" Target="http://fr.wikipedia.org/wiki/1988" TargetMode="External"/><Relationship Id="rId53" Type="http://schemas.openxmlformats.org/officeDocument/2006/relationships/hyperlink" Target="http://fr.wikipedia.org/wiki/Jacques_Chirac" TargetMode="External"/><Relationship Id="rId54" Type="http://schemas.openxmlformats.org/officeDocument/2006/relationships/hyperlink" Target="http://fr.wikipedia.org/wiki/17_mai" TargetMode="External"/><Relationship Id="rId55" Type="http://schemas.openxmlformats.org/officeDocument/2006/relationships/hyperlink" Target="http://fr.wikipedia.org/wiki/Mai_1995" TargetMode="External"/><Relationship Id="rId56" Type="http://schemas.openxmlformats.org/officeDocument/2006/relationships/hyperlink" Target="http://fr.wikipedia.org/wiki/1995" TargetMode="External"/><Relationship Id="rId57" Type="http://schemas.openxmlformats.org/officeDocument/2006/relationships/hyperlink" Target="http://fr.wikipedia.org/wiki/16_mai" TargetMode="External"/><Relationship Id="rId58" Type="http://schemas.openxmlformats.org/officeDocument/2006/relationships/hyperlink" Target="http://fr.wikipedia.org/wiki/Mai_2007" TargetMode="External"/><Relationship Id="rId59" Type="http://schemas.openxmlformats.org/officeDocument/2006/relationships/hyperlink" Target="http://fr.wikipedia.org/wiki/2007" TargetMode="External"/><Relationship Id="rId60" Type="http://schemas.openxmlformats.org/officeDocument/2006/relationships/hyperlink" Target="http://fr.wikipedia.org/wiki/5_mai" TargetMode="External"/><Relationship Id="rId61" Type="http://schemas.openxmlformats.org/officeDocument/2006/relationships/hyperlink" Target="http://fr.wikipedia.org/wiki/Mai_2002" TargetMode="External"/><Relationship Id="rId62" Type="http://schemas.openxmlformats.org/officeDocument/2006/relationships/hyperlink" Target="http://fr.wikipedia.org/wiki/2002" TargetMode="External"/><Relationship Id="rId63" Type="http://schemas.openxmlformats.org/officeDocument/2006/relationships/hyperlink" Target="http://fr.wikipedia.org/wiki/Nicolas_Sarkozy" TargetMode="External"/><Relationship Id="rId64" Type="http://schemas.openxmlformats.org/officeDocument/2006/relationships/hyperlink" Target="http://fr.wikipedia.org/wiki/16_mai" TargetMode="External"/><Relationship Id="rId65" Type="http://schemas.openxmlformats.org/officeDocument/2006/relationships/hyperlink" Target="http://fr.wikipedia.org/wiki/Mai_2007" TargetMode="External"/><Relationship Id="rId66" Type="http://schemas.openxmlformats.org/officeDocument/2006/relationships/hyperlink" Target="http://fr.wikipedia.org/wiki/2007" TargetMode="External"/><Relationship Id="rId67" Type="http://schemas.openxmlformats.org/officeDocument/2006/relationships/hyperlink" Target="http://fr.wikipedia.org/wiki/15_mai" TargetMode="External"/><Relationship Id="rId68" Type="http://schemas.openxmlformats.org/officeDocument/2006/relationships/hyperlink" Target="http://fr.wikipedia.org/wiki/Mai_2012" TargetMode="External"/><Relationship Id="rId69" Type="http://schemas.openxmlformats.org/officeDocument/2006/relationships/hyperlink" Target="http://fr.wikipedia.org/wiki/2012" TargetMode="External"/><Relationship Id="rId70" Type="http://schemas.openxmlformats.org/officeDocument/2006/relationships/hyperlink" Target="http://fr.wikipedia.org/wiki/Premier_ministre_fran&#231;ais" TargetMode="External"/><Relationship Id="rId71" Type="http://schemas.openxmlformats.org/officeDocument/2006/relationships/hyperlink" Target="http://fr.wikipedia.org/wiki/Fran&#231;ois_Hollande" TargetMode="External"/><Relationship Id="rId72" Type="http://schemas.openxmlformats.org/officeDocument/2006/relationships/hyperlink" Target="http://fr.wikipedia.org/wiki/15_mai" TargetMode="External"/><Relationship Id="rId73" Type="http://schemas.openxmlformats.org/officeDocument/2006/relationships/hyperlink" Target="http://fr.wikipedia.org/wiki/Mai_2012" TargetMode="External"/><Relationship Id="rId74" Type="http://schemas.openxmlformats.org/officeDocument/2006/relationships/hyperlink" Target="http://fr.wikipedia.org/wiki/2012" TargetMode="External"/><Relationship Id="rId75"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hyperlink" Target="http://fr.wikipedia.org/wiki/Parlement" TargetMode="External"/><Relationship Id="rId2" Type="http://schemas.openxmlformats.org/officeDocument/2006/relationships/hyperlink" Target="http://fr.wikipedia.org/wiki/Assembl&#233;e_nationale_(France)" TargetMode="External"/><Relationship Id="rId3" Type="http://schemas.openxmlformats.org/officeDocument/2006/relationships/hyperlink" Target="http://fr.wikipedia.org/wiki/D&#233;put&#233;" TargetMode="External"/><Relationship Id="rId4" Type="http://schemas.openxmlformats.org/officeDocument/2006/relationships/hyperlink" Target="http://fr.wikipedia.org/wiki/S&#233;nat_fran&#231;ais" TargetMode="External"/><Relationship Id="rId5"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hyperlink" Target="file:///E:/wiki/Parti_socialiste_(France)" TargetMode="External"/><Relationship Id="rId2" Type="http://schemas.openxmlformats.org/officeDocument/2006/relationships/hyperlink" Target="file:///E:/wiki/Social-d&#233;mocratie" TargetMode="External"/><Relationship Id="rId3" Type="http://schemas.openxmlformats.org/officeDocument/2006/relationships/hyperlink" Target="file:///E:/wiki/Union_pour_un_mouvement_populaire" TargetMode="External"/><Relationship Id="rId4" Type="http://schemas.openxmlformats.org/officeDocument/2006/relationships/hyperlink" Target="file:///E:/wiki/Lib&#233;ral-conservatisme" TargetMode="External"/><Relationship Id="rId5" Type="http://schemas.openxmlformats.org/officeDocument/2006/relationships/hyperlink" Target="file:///E:/wiki/Europe_&#201;cologie_Les_Verts" TargetMode="External"/><Relationship Id="rId6" Type="http://schemas.openxmlformats.org/officeDocument/2006/relationships/hyperlink" Target="file:///E:/wiki/&#201;cologie_politique" TargetMode="External"/><Relationship Id="rId7" Type="http://schemas.openxmlformats.org/officeDocument/2006/relationships/hyperlink" Target="file:///E:/wiki/Parti_radical_de_gauche" TargetMode="External"/><Relationship Id="rId8" Type="http://schemas.openxmlformats.org/officeDocument/2006/relationships/hyperlink" Target="file:///E:/wiki/Social-lib&#233;ralisme" TargetMode="External"/><Relationship Id="rId9" Type="http://schemas.openxmlformats.org/officeDocument/2006/relationships/hyperlink" Target="file:///E:/wiki/Parti_radical_(France)" TargetMode="External"/><Relationship Id="rId10" Type="http://schemas.openxmlformats.org/officeDocument/2006/relationships/hyperlink" Target="file:///E:/wiki/Lib&#233;ralisme" TargetMode="External"/><Relationship Id="rId11" Type="http://schemas.openxmlformats.org/officeDocument/2006/relationships/hyperlink" Target="file:///E:/wiki/Nouveau_centre" TargetMode="External"/><Relationship Id="rId12" Type="http://schemas.openxmlformats.org/officeDocument/2006/relationships/hyperlink" Target="file:///E:/wiki/Lib&#233;ralisme" TargetMode="External"/><Relationship Id="rId13"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hyperlink" Target="file:///E:/wiki/Parti_communiste_fran&#231;ais" TargetMode="External"/><Relationship Id="rId2" Type="http://schemas.openxmlformats.org/officeDocument/2006/relationships/hyperlink" Target="file:///E:/wiki/Communisme" TargetMode="External"/><Relationship Id="rId3" Type="http://schemas.openxmlformats.org/officeDocument/2006/relationships/hyperlink" Target="file:///E:/wiki/Mouvement_r&#233;publicain_et_citoyen" TargetMode="External"/><Relationship Id="rId4" Type="http://schemas.openxmlformats.org/officeDocument/2006/relationships/hyperlink" Target="file:///E:/wiki/Socialisme_d&#233;mocratique" TargetMode="External"/><Relationship Id="rId5" Type="http://schemas.openxmlformats.org/officeDocument/2006/relationships/hyperlink" Target="file:///E:/wiki/Tahoeraa_huiraatira" TargetMode="External"/><Relationship Id="rId6" Type="http://schemas.openxmlformats.org/officeDocument/2006/relationships/hyperlink" Target="file:///E:/wiki/Front_national_(parti_fran&#231;ais)" TargetMode="External"/><Relationship Id="rId7" Type="http://schemas.openxmlformats.org/officeDocument/2006/relationships/hyperlink" Target="file:///E:/wiki/Conservatisme" TargetMode="External"/><Relationship Id="rId8" Type="http://schemas.openxmlformats.org/officeDocument/2006/relationships/hyperlink" Target="file:///E:/wiki/F&#233;d&#233;ration_pour_une_alternative_sociale_et_&#233;cologique" TargetMode="External"/><Relationship Id="rId9" Type="http://schemas.openxmlformats.org/officeDocument/2006/relationships/hyperlink" Target="file:///E:/wiki/&#201;cologie_politique" TargetMode="External"/><Relationship Id="rId10" Type="http://schemas.openxmlformats.org/officeDocument/2006/relationships/hyperlink" Target="file:///E:/wiki/Le_Centre_pour_la_France" TargetMode="External"/><Relationship Id="rId11" Type="http://schemas.openxmlformats.org/officeDocument/2006/relationships/hyperlink" Target="file:///E:/wiki/Social-lib&#233;ralisme" TargetMode="External"/><Relationship Id="rId12" Type="http://schemas.openxmlformats.org/officeDocument/2006/relationships/hyperlink" Target="file:///E:/wiki/Parti_chr&#233;tien-d&#233;mocrate_(France)" TargetMode="External"/><Relationship Id="rId13" Type="http://schemas.openxmlformats.org/officeDocument/2006/relationships/hyperlink" Target="file:///E:/wiki/Conservatisme" TargetMode="External"/><Relationship Id="rId14" Type="http://schemas.openxmlformats.org/officeDocument/2006/relationships/hyperlink" Target="file:///E:/wiki/Mouvement_ind&#233;pendantiste_martiniquais" TargetMode="External"/><Relationship Id="rId15" Type="http://schemas.openxmlformats.org/officeDocument/2006/relationships/hyperlink" Target="file:///E:/wiki/Socialisme_d&#233;mocratique" TargetMode="External"/><Relationship Id="rId16" Type="http://schemas.openxmlformats.org/officeDocument/2006/relationships/slideLayout" Target="../slideLayouts/slideLayout9.xml"/>
</Relationships>
</file>

<file path=ppt/slides/_rels/slide38.xml.rels><?xml version="1.0" encoding="UTF-8"?>
<Relationships xmlns="http://schemas.openxmlformats.org/package/2006/relationships"><Relationship Id="rId1" Type="http://schemas.openxmlformats.org/officeDocument/2006/relationships/hyperlink" Target="file:///E:/wiki/Alliance_centriste" TargetMode="External"/><Relationship Id="rId2" Type="http://schemas.openxmlformats.org/officeDocument/2006/relationships/hyperlink" Target="file:///E:/wiki/Lib&#233;ralisme" TargetMode="External"/><Relationship Id="rId3" Type="http://schemas.openxmlformats.org/officeDocument/2006/relationships/hyperlink" Target="file:///E:/wiki/Cal&#233;donie_ensemble" TargetMode="External"/><Relationship Id="rId4" Type="http://schemas.openxmlformats.org/officeDocument/2006/relationships/hyperlink" Target="file:///E:/wiki/Social-lib&#233;ralisme" TargetMode="External"/><Relationship Id="rId5" Type="http://schemas.openxmlformats.org/officeDocument/2006/relationships/hyperlink" Target="file:///E:/wiki/Debout_la_R&#233;publique" TargetMode="External"/><Relationship Id="rId6" Type="http://schemas.openxmlformats.org/officeDocument/2006/relationships/hyperlink" Target="file:///E:/wiki/Gaullisme" TargetMode="External"/><Relationship Id="rId7" Type="http://schemas.openxmlformats.org/officeDocument/2006/relationships/hyperlink" Target="file:///E:/wiki/Union_d&#233;mocratique_bretonne" TargetMode="External"/><Relationship Id="rId8" Type="http://schemas.openxmlformats.org/officeDocument/2006/relationships/hyperlink" Target="file:///E:/wiki/&#201;cologie_politique" TargetMode="External"/><Relationship Id="rId9" Type="http://schemas.openxmlformats.org/officeDocument/2006/relationships/slideLayout" Target="../slideLayouts/slideLayout9.xml"/>
</Relationships>
</file>

<file path=ppt/slides/_rels/slide39.xml.rels><?xml version="1.0" encoding="UTF-8"?>
<Relationships xmlns="http://schemas.openxmlformats.org/package/2006/relationships"><Relationship Id="rId1" Type="http://schemas.openxmlformats.org/officeDocument/2006/relationships/hyperlink" Target="file:///E:/wiki/Mouvement_unitaire_progressiste" TargetMode="External"/><Relationship Id="rId2" Type="http://schemas.openxmlformats.org/officeDocument/2006/relationships/hyperlink" Target="file:///E:/wiki/Socialisme_d&#233;mocratique" TargetMode="External"/><Relationship Id="rId3" Type="http://schemas.openxmlformats.org/officeDocument/2006/relationships/hyperlink" Target="file:///E:/wiki/Rassemblement_d&#233;mocratique_martiniquais" TargetMode="External"/><Relationship Id="rId4" Type="http://schemas.openxmlformats.org/officeDocument/2006/relationships/hyperlink" Target="file:///E:/wiki/Social-d&#233;mocratie" TargetMode="External"/><Relationship Id="rId5" Type="http://schemas.openxmlformats.org/officeDocument/2006/relationships/hyperlink" Target="file:///E:/wiki/Parti_progressiste_martiniquais" TargetMode="External"/><Relationship Id="rId6" Type="http://schemas.openxmlformats.org/officeDocument/2006/relationships/hyperlink" Target="file:///E:/wiki/Social-d&#233;mocratie" TargetMode="External"/><Relationship Id="rId7" Type="http://schemas.openxmlformats.org/officeDocument/2006/relationships/hyperlink" Target="file:///E:/wiki/Centre_national_des_ind&#233;pendants_et_paysans" TargetMode="External"/><Relationship Id="rId8" Type="http://schemas.openxmlformats.org/officeDocument/2006/relationships/hyperlink" Target="file:///E:/wiki/Conservatisme_lib&#233;ral" TargetMode="External"/><Relationship Id="rId9" Type="http://schemas.openxmlformats.org/officeDocument/2006/relationships/hyperlink" Target="file:///E:/wiki/Guadeloupe_unie,_socialisme_et_r&#233;alit&#233;s" TargetMode="External"/><Relationship Id="rId10" Type="http://schemas.openxmlformats.org/officeDocument/2006/relationships/hyperlink" Target="file:///E:/wiki/Social-d&#233;mocratie" TargetMode="External"/><Relationship Id="rId11" Type="http://schemas.openxmlformats.org/officeDocument/2006/relationships/hyperlink" Target="file:///E:/wiki/Mouvement_pour_la_R&#233;union" TargetMode="External"/><Relationship Id="rId12" Type="http://schemas.openxmlformats.org/officeDocument/2006/relationships/hyperlink" Target="file:///E:/wiki/Communisme" TargetMode="External"/><Relationship Id="rId13" Type="http://schemas.openxmlformats.org/officeDocument/2006/relationships/hyperlink" Target="file:///E:/wiki/Parti_de_gauche_(France)" TargetMode="External"/><Relationship Id="rId14" Type="http://schemas.openxmlformats.org/officeDocument/2006/relationships/hyperlink" Target="file:///E:/wiki/&#201;cologie_politique" TargetMode="External"/><Relationship Id="rId15" Type="http://schemas.openxmlformats.org/officeDocument/2006/relationships/hyperlink" Target="file:///E:/wiki/Territoires_en_mouvement" TargetMode="External"/><Relationship Id="rId16" Type="http://schemas.openxmlformats.org/officeDocument/2006/relationships/hyperlink" Target="file:///E:/wiki/Lib&#233;ralisme" TargetMode="External"/><Relationship Id="rId17" Type="http://schemas.openxmlformats.org/officeDocument/2006/relationships/hyperlink" Target="file:///E:/wiki/Mouvement_pour_la_France" TargetMode="External"/><Relationship Id="rId18" Type="http://schemas.openxmlformats.org/officeDocument/2006/relationships/hyperlink" Target="file:///E:/wiki/Conservatisme" TargetMode="External"/><Relationship Id="rId19" Type="http://schemas.openxmlformats.org/officeDocument/2006/relationships/hyperlink" Target="file:///E:/wiki/Ligue_du_Sud_(France)" TargetMode="External"/><Relationship Id="rId20" Type="http://schemas.openxmlformats.org/officeDocument/2006/relationships/hyperlink" Target="file:///E:/wiki/Conservatisme" TargetMode="External"/><Relationship Id="rId2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hyperlink" Target="http://fr.wikipedia.org/wiki/Politique" TargetMode="External"/><Relationship Id="rId2" Type="http://schemas.openxmlformats.org/officeDocument/2006/relationships/hyperlink" Target="http://fr.wikipedia.org/wiki/Parti_politique" TargetMode="External"/><Relationship Id="rId3" Type="http://schemas.openxmlformats.org/officeDocument/2006/relationships/hyperlink" Target="http://fr.wikipedia.org/wiki/Bipartisme" TargetMode="External"/><Relationship Id="rId4" Type="http://schemas.openxmlformats.org/officeDocument/2006/relationships/hyperlink" Target="http://fr.wikipedia.org/wiki/Droite_(politique)" TargetMode="External"/><Relationship Id="rId5" Type="http://schemas.openxmlformats.org/officeDocument/2006/relationships/hyperlink" Target="http://fr.wikipedia.org/wiki/Centrisme" TargetMode="External"/><Relationship Id="rId6" Type="http://schemas.openxmlformats.org/officeDocument/2006/relationships/hyperlink" Target="http://fr.wikipedia.org/wiki/Progressisme" TargetMode="External"/><Relationship Id="rId7" Type="http://schemas.openxmlformats.org/officeDocument/2006/relationships/hyperlink" Target="http://fr.wikipedia.org/wiki/Justice_sociale" TargetMode="External"/><Relationship Id="rId8" Type="http://schemas.openxmlformats.org/officeDocument/2006/relationships/hyperlink" Target="http://fr.wikipedia.org/wiki/Social-d&#233;mocratie" TargetMode="External"/><Relationship Id="rId9" Type="http://schemas.openxmlformats.org/officeDocument/2006/relationships/hyperlink" Target="http://fr.wikipedia.org/wiki/Parti_r&#233;publicain,_radical_et_radical-socialiste" TargetMode="External"/><Relationship Id="rId10" Type="http://schemas.openxmlformats.org/officeDocument/2006/relationships/hyperlink" Target="http://fr.wikipedia.org/wiki/Socialisme" TargetMode="External"/><Relationship Id="rId11" Type="http://schemas.openxmlformats.org/officeDocument/2006/relationships/hyperlink" Target="http://fr.wikipedia.org/wiki/Communisme" TargetMode="External"/><Relationship Id="rId12" Type="http://schemas.openxmlformats.org/officeDocument/2006/relationships/hyperlink" Target="http://fr.wikipedia.org/wiki/Anarchisme" TargetMode="External"/><Relationship Id="rId13" Type="http://schemas.openxmlformats.org/officeDocument/2006/relationships/hyperlink" Target="http://fr.wikipedia.org/wiki/&#201;galitarisme" TargetMode="External"/><Relationship Id="rId14" Type="http://schemas.openxmlformats.org/officeDocument/2006/relationships/hyperlink" Target="http://fr.wikipedia.org/wiki/Fraternit&#233;" TargetMode="External"/><Relationship Id="rId15" Type="http://schemas.openxmlformats.org/officeDocument/2006/relationships/hyperlink" Target="http://fr.wikipedia.org/wiki/Solidarit&#233;_(notion)" TargetMode="External"/><Relationship Id="rId16" Type="http://schemas.openxmlformats.org/officeDocument/2006/relationships/hyperlink" Target="http://fr.wikipedia.org/wiki/Progr&#232;s" TargetMode="External"/><Relationship Id="rId17" Type="http://schemas.openxmlformats.org/officeDocument/2006/relationships/hyperlink" Target="http://fr.wikipedia.org/wiki/Insoumission" TargetMode="External"/><Relationship Id="rId18" Type="http://schemas.openxmlformats.org/officeDocument/2006/relationships/hyperlink" Target="http://fr.wikipedia.org/wiki/Autorit&#233;" TargetMode="External"/><Relationship Id="rId19" Type="http://schemas.openxmlformats.org/officeDocument/2006/relationships/hyperlink" Target="http://fr.wikipedia.org/wiki/Identit&#233;_nationale" TargetMode="External"/><Relationship Id="rId20" Type="http://schemas.openxmlformats.org/officeDocument/2006/relationships/hyperlink" Target="http://fr.wikipedia.org/wiki/Ordre_social" TargetMode="External"/><Relationship Id="rId21" Type="http://schemas.openxmlformats.org/officeDocument/2006/relationships/hyperlink" Target="http://fr.wikipedia.org/wiki/S&#233;curit&#233;" TargetMode="External"/><Relationship Id="rId22" Type="http://schemas.openxmlformats.org/officeDocument/2006/relationships/hyperlink" Target="http://fr.wikipedia.org/wiki/Conservatisme" TargetMode="External"/><Relationship Id="rId23" Type="http://schemas.openxmlformats.org/officeDocument/2006/relationships/hyperlink" Target="http://fr.wikipedia.org/wiki/Tradition" TargetMode="External"/><Relationship Id="rId24" Type="http://schemas.openxmlformats.org/officeDocument/2006/relationships/hyperlink" Target="http://fr.wikipedia.org/wiki/Libert&#233;" TargetMode="External"/><Relationship Id="rId25" Type="http://schemas.openxmlformats.org/officeDocument/2006/relationships/hyperlink" Target="http://fr.wikipedia.org/wiki/D&#233;mocratie" TargetMode="External"/><Relationship Id="rId26" Type="http://schemas.openxmlformats.org/officeDocument/2006/relationships/hyperlink" Target="http://fr.wikipedia.org/wiki/Justice" TargetMode="External"/><Relationship Id="rId27" Type="http://schemas.openxmlformats.org/officeDocument/2006/relationships/hyperlink" Target="http://fr.wikipedia.org/wiki/Justice_sociale" TargetMode="External"/><Relationship Id="rId28" Type="http://schemas.openxmlformats.org/officeDocument/2006/relationships/hyperlink" Target="http://fr.wikipedia.org/wiki/In&#233;galit&#233;_(sociologie)" TargetMode="External"/><Relationship Id="rId29" Type="http://schemas.openxmlformats.org/officeDocument/2006/relationships/hyperlink" Target="http://fr.wikipedia.org/wiki/Organisation_sociale" TargetMode="External"/><Relationship Id="rId30" Type="http://schemas.openxmlformats.org/officeDocument/2006/relationships/hyperlink" Target="http://fr.wikipedia.org/wiki/Propri&#233;t&#233;_priv&#233;e" TargetMode="External"/><Relationship Id="rId31" Type="http://schemas.openxmlformats.org/officeDocument/2006/relationships/slideLayout" Target="../slideLayouts/slideLayout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2.xml.rels><?xml version="1.0" encoding="UTF-8"?>
<Relationships xmlns="http://schemas.openxmlformats.org/package/2006/relationships"><Relationship Id="rId1" Type="http://schemas.openxmlformats.org/officeDocument/2006/relationships/hyperlink" Target="http://fr.wikipedia.org/wiki/Gauche_(politique)" TargetMode="External"/><Relationship Id="rId2" Type="http://schemas.openxmlformats.org/officeDocument/2006/relationships/hyperlink" Target="http://fr.wikipedia.org/wiki/Parti_socialiste_(France)" TargetMode="External"/><Relationship Id="rId3" Type="http://schemas.openxmlformats.org/officeDocument/2006/relationships/hyperlink" Target="http://fr.wikipedia.org/wiki/Fran&#231;ois_Mitterrand" TargetMode="External"/><Relationship Id="rId4" Type="http://schemas.openxmlformats.org/officeDocument/2006/relationships/hyperlink" Target="http://fr.wikipedia.org/wiki/Parti_communiste_fran&#231;ais" TargetMode="External"/><Relationship Id="rId5" Type="http://schemas.openxmlformats.org/officeDocument/2006/relationships/hyperlink" Target="http://fr.wikipedia.org/wiki/Union_de_la_gauche" TargetMode="External"/><Relationship Id="rId6" Type="http://schemas.openxmlformats.org/officeDocument/2006/relationships/hyperlink" Target="http://fr.wikipedia.org/wiki/Val-de-Marne" TargetMode="External"/><Relationship Id="rId7" Type="http://schemas.openxmlformats.org/officeDocument/2006/relationships/hyperlink" Target="http://fr.wikipedia.org/wiki/Allier_(d&#233;partement)" TargetMode="External"/><Relationship Id="rId8" Type="http://schemas.openxmlformats.org/officeDocument/2006/relationships/slideLayout" Target="../slideLayouts/slideLayout9.xml"/>
</Relationships>
</file>

<file path=ppt/slides/_rels/slide43.xml.rels><?xml version="1.0" encoding="UTF-8"?>
<Relationships xmlns="http://schemas.openxmlformats.org/package/2006/relationships"><Relationship Id="rId1" Type="http://schemas.openxmlformats.org/officeDocument/2006/relationships/hyperlink" Target="http://fr.wikipedia.org/wiki/Parti_radical_de_gauche" TargetMode="External"/><Relationship Id="rId2" Type="http://schemas.openxmlformats.org/officeDocument/2006/relationships/hyperlink" Target="http://fr.wikipedia.org/wiki/Corse" TargetMode="External"/><Relationship Id="rId3" Type="http://schemas.openxmlformats.org/officeDocument/2006/relationships/hyperlink" Target="http://fr.wikipedia.org/wiki/Midi-Pyr&#233;n&#233;es" TargetMode="External"/><Relationship Id="rId4" Type="http://schemas.openxmlformats.org/officeDocument/2006/relationships/hyperlink" Target="http://fr.wikipedia.org/wiki/Haute-Corse" TargetMode="External"/><Relationship Id="rId5" Type="http://schemas.openxmlformats.org/officeDocument/2006/relationships/hyperlink" Target="http://fr.wikipedia.org/wiki/Tarn-et-Garonne" TargetMode="External"/><Relationship Id="rId6" Type="http://schemas.openxmlformats.org/officeDocument/2006/relationships/hyperlink" Target="http://fr.wikipedia.org/wiki/Europe_&#201;cologie_&#8211;_Les_Verts" TargetMode="External"/><Relationship Id="rId7" Type="http://schemas.openxmlformats.org/officeDocument/2006/relationships/hyperlink" Target="http://fr.wikipedia.org/wiki/Groupe_&#233;cologiste_(Assembl&#233;e_nationale)" TargetMode="External"/><Relationship Id="rId8" Type="http://schemas.openxmlformats.org/officeDocument/2006/relationships/hyperlink" Target="http://fr.wikipedia.org/wiki/Groupe_&#233;cologiste_(S&#233;nat)" TargetMode="External"/><Relationship Id="rId9" Type="http://schemas.openxmlformats.org/officeDocument/2006/relationships/hyperlink" Target="http://fr.wikipedia.org/wiki/Mouvement_r&#233;publicain_et_citoyen" TargetMode="External"/><Relationship Id="rId10" Type="http://schemas.openxmlformats.org/officeDocument/2006/relationships/hyperlink" Target="http://fr.wikipedia.org/wiki/Parti_de_gauche_(France)" TargetMode="External"/><Relationship Id="rId11" Type="http://schemas.openxmlformats.org/officeDocument/2006/relationships/slideLayout" Target="../slideLayouts/slideLayout9.xml"/>
</Relationships>
</file>

<file path=ppt/slides/_rels/slide44.xml.rels><?xml version="1.0" encoding="UTF-8"?>
<Relationships xmlns="http://schemas.openxmlformats.org/package/2006/relationships"><Relationship Id="rId1" Type="http://schemas.openxmlformats.org/officeDocument/2006/relationships/hyperlink" Target="http://fr.wikipedia.org/wiki/Centrisme_en_France" TargetMode="External"/><Relationship Id="rId2" Type="http://schemas.openxmlformats.org/officeDocument/2006/relationships/hyperlink" Target="http://fr.wikipedia.org/wiki/Mouvement_d&#233;mocrate_(France)" TargetMode="External"/><Relationship Id="rId3" Type="http://schemas.openxmlformats.org/officeDocument/2006/relationships/hyperlink" Target="http://fr.wikipedia.org/wiki/La_Gauche_moderne" TargetMode="External"/><Relationship Id="rId4" Type="http://schemas.openxmlformats.org/officeDocument/2006/relationships/hyperlink" Target="http://fr.wikipedia.org/wiki/Union_pour_un_mouvement_populaire" TargetMode="External"/><Relationship Id="rId5" Type="http://schemas.openxmlformats.org/officeDocument/2006/relationships/hyperlink" Target="http://fr.wikipedia.org/wiki/Le_Nouveau_Centre" TargetMode="External"/><Relationship Id="rId6" Type="http://schemas.openxmlformats.org/officeDocument/2006/relationships/slideLayout" Target="../slideLayouts/slideLayout9.xml"/>
</Relationships>
</file>

<file path=ppt/slides/_rels/slide45.xml.rels><?xml version="1.0" encoding="UTF-8"?>
<Relationships xmlns="http://schemas.openxmlformats.org/package/2006/relationships"><Relationship Id="rId1" Type="http://schemas.openxmlformats.org/officeDocument/2006/relationships/hyperlink" Target="http://fr.wikipedia.org/wiki/Droite_(politique)" TargetMode="External"/><Relationship Id="rId2" Type="http://schemas.openxmlformats.org/officeDocument/2006/relationships/hyperlink" Target="http://fr.wikipedia.org/wiki/Union_pour_un_mouvement_populaire" TargetMode="External"/><Relationship Id="rId3" Type="http://schemas.openxmlformats.org/officeDocument/2006/relationships/hyperlink" Target="http://fr.wikipedia.org/wiki/Nicolas_Sarkozy" TargetMode="External"/><Relationship Id="rId4" Type="http://schemas.openxmlformats.org/officeDocument/2006/relationships/hyperlink" Target="http://fr.wikipedia.org/wiki/&#201;lection_pr&#233;sidentielle_fran&#231;aise_de_2007" TargetMode="External"/><Relationship Id="rId5" Type="http://schemas.openxmlformats.org/officeDocument/2006/relationships/hyperlink" Target="http://fr.wikipedia.org/wiki/Mouvement_pour_la_France" TargetMode="External"/><Relationship Id="rId6" Type="http://schemas.openxmlformats.org/officeDocument/2006/relationships/hyperlink" Target="http://fr.wikipedia.org/wiki/Souverainiste" TargetMode="External"/><Relationship Id="rId7" Type="http://schemas.openxmlformats.org/officeDocument/2006/relationships/hyperlink" Target="http://fr.wikipedia.org/wiki/Conservatisme" TargetMode="External"/><Relationship Id="rId8" Type="http://schemas.openxmlformats.org/officeDocument/2006/relationships/hyperlink" Target="http://fr.wikipedia.org/wiki/Chasse,_p&#234;che,_nature_et_traditions" TargetMode="External"/><Relationship Id="rId9" Type="http://schemas.openxmlformats.org/officeDocument/2006/relationships/hyperlink" Target="http://fr.wikipedia.org/wiki/Ruralit&#233;" TargetMode="External"/><Relationship Id="rId10" Type="http://schemas.openxmlformats.org/officeDocument/2006/relationships/hyperlink" Target="http://fr.wikipedia.org/wiki/Centre_national_des_ind&#233;pendants_et_paysans" TargetMode="External"/><Relationship Id="rId11" Type="http://schemas.openxmlformats.org/officeDocument/2006/relationships/hyperlink" Target="http://fr.wikipedia.org/wiki/Divers_droite" TargetMode="External"/><Relationship Id="rId12" Type="http://schemas.openxmlformats.org/officeDocument/2006/relationships/hyperlink" Target="http://fr.wikipedia.org/wiki/Debout_la_R&#233;publique" TargetMode="External"/><Relationship Id="rId13" Type="http://schemas.openxmlformats.org/officeDocument/2006/relationships/hyperlink" Target="http://fr.wikipedia.org/wiki/Souverainisme" TargetMode="External"/><Relationship Id="rId14" Type="http://schemas.openxmlformats.org/officeDocument/2006/relationships/hyperlink" Target="http://fr.wikipedia.org/wiki/Gaullisme" TargetMode="External"/><Relationship Id="rId15" Type="http://schemas.openxmlformats.org/officeDocument/2006/relationships/hyperlink" Target="http://fr.wikipedia.org/wiki/Front_national_pour_l&apos;unit&#233;_fran&#231;aise" TargetMode="External"/><Relationship Id="rId16" Type="http://schemas.openxmlformats.org/officeDocument/2006/relationships/hyperlink" Target="http://fr.wikipedia.org/wiki/Nationaliste" TargetMode="External"/><Relationship Id="rId17" Type="http://schemas.openxmlformats.org/officeDocument/2006/relationships/hyperlink" Target="http://fr.wikipedia.org/wiki/Populiste" TargetMode="External"/><Relationship Id="rId18" Type="http://schemas.openxmlformats.org/officeDocument/2006/relationships/hyperlink" Target="http://fr.wikipedia.org/wiki/Extr&#234;me_droite" TargetMode="External"/><Relationship Id="rId19" Type="http://schemas.openxmlformats.org/officeDocument/2006/relationships/hyperlink" Target="http://fr.wikipedia.org/wiki/&#201;chiquier_politique" TargetMode="External"/><Relationship Id="rId20" Type="http://schemas.openxmlformats.org/officeDocument/2006/relationships/hyperlink" Target="http://fr.wikipedia.org/wiki/Jean-Marie_Le_Pen" TargetMode="External"/><Relationship Id="rId21" Type="http://schemas.openxmlformats.org/officeDocument/2006/relationships/hyperlink" Target="http://fr.wikipedia.org/wiki/&#201;lections_europ&#233;ennes" TargetMode="External"/><Relationship Id="rId22" Type="http://schemas.openxmlformats.org/officeDocument/2006/relationships/slideLayout" Target="../slideLayouts/slideLayout9.xml"/>
</Relationships>
</file>

<file path=ppt/slides/_rels/slide46.xml.rels><?xml version="1.0" encoding="UTF-8"?>
<Relationships xmlns="http://schemas.openxmlformats.org/package/2006/relationships"><Relationship Id="rId1" Type="http://schemas.openxmlformats.org/officeDocument/2006/relationships/hyperlink" Target="http://fr.wikipedia.org/wiki/Cinqui&#232;me_R&#233;publique" TargetMode="External"/><Relationship Id="rId2" Type="http://schemas.openxmlformats.org/officeDocument/2006/relationships/hyperlink" Target="http://fr.wikipedia.org/wiki/Vie_politique_en_France_depuis_1958" TargetMode="External"/><Relationship Id="rId3" Type="http://schemas.openxmlformats.org/officeDocument/2006/relationships/hyperlink" Target="http://fr.wikipedia.org/wiki/Vie_politique_en_France_depuis_1958" TargetMode="External"/><Relationship Id="rId4" Type="http://schemas.openxmlformats.org/officeDocument/2006/relationships/hyperlink" Target="http://fr.wikipedia.org/wiki/Vie_politique_en_France_depuis_1958" TargetMode="External"/><Relationship Id="rId5" Type="http://schemas.openxmlformats.org/officeDocument/2006/relationships/hyperlink" Target="http://fr.wikipedia.org/wiki/Pr&#233;sident_de_la_R&#233;publique_fran&#231;aise" TargetMode="External"/><Relationship Id="rId6" Type="http://schemas.openxmlformats.org/officeDocument/2006/relationships/hyperlink" Target="http://fr.wikipedia.org/wiki/Premier_ministre_fran&#231;ais" TargetMode="External"/><Relationship Id="rId7"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hyperlink" Target="http://fr.wikipedia.org/wiki/Ministre_d&apos;&#201;tat_(France)" TargetMode="External"/><Relationship Id="rId2" Type="http://schemas.openxmlformats.org/officeDocument/2006/relationships/hyperlink" Target="http://fr.wikipedia.org/wiki/Minist&#232;re_fran&#231;ais" TargetMode="External"/><Relationship Id="rId3" Type="http://schemas.openxmlformats.org/officeDocument/2006/relationships/hyperlink" Target="http://fr.wikipedia.org/wiki/Ministre" TargetMode="External"/><Relationship Id="rId4" Type="http://schemas.openxmlformats.org/officeDocument/2006/relationships/hyperlink" Target="http://fr.wikipedia.org/wiki/Ministre_d&#233;l&#233;gu&#233;" TargetMode="External"/><Relationship Id="rId5" Type="http://schemas.openxmlformats.org/officeDocument/2006/relationships/hyperlink" Target="http://fr.wikipedia.org/wiki/Secr&#233;taire_d&apos;&#201;tat" TargetMode="External"/><Relationship Id="rId6" Type="http://schemas.openxmlformats.org/officeDocument/2006/relationships/hyperlink" Target="http://fr.wikipedia.org/wiki/Haut_commissaire" TargetMode="External"/><Relationship Id="rId7" Type="http://schemas.openxmlformats.org/officeDocument/2006/relationships/hyperlink" Target="http://fr.wikipedia.org/wiki/Martin_Hirsch" TargetMode="External"/><Relationship Id="rId8"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hyperlink" Target="http://fr.wikipedia.org/wiki/Secteur_d&apos;activit&#233;" TargetMode="External"/><Relationship Id="rId2" Type="http://schemas.openxmlformats.org/officeDocument/2006/relationships/hyperlink" Target="http://fr.wikipedia.org/wiki/Entreprise" TargetMode="External"/><Relationship Id="rId3" Type="http://schemas.openxmlformats.org/officeDocument/2006/relationships/hyperlink" Target="http://fr.wikipedia.org/wiki/Secteur_primaire" TargetMode="External"/><Relationship Id="rId4" Type="http://schemas.openxmlformats.org/officeDocument/2006/relationships/hyperlink" Target="http://fr.wikipedia.org/wiki/Secteur_secondaire" TargetMode="External"/><Relationship Id="rId5" Type="http://schemas.openxmlformats.org/officeDocument/2006/relationships/hyperlink" Target="http://fr.wikipedia.org/wiki/Production" TargetMode="External"/><Relationship Id="rId6" Type="http://schemas.openxmlformats.org/officeDocument/2006/relationships/hyperlink" Target="http://fr.wikipedia.org/wiki/Produits_alimentaires" TargetMode="External"/><Relationship Id="rId7" Type="http://schemas.openxmlformats.org/officeDocument/2006/relationships/hyperlink" Target="http://fr.wikipedia.org/wiki/Industrie_agroalimentaire" TargetMode="External"/><Relationship Id="rId8" Type="http://schemas.openxmlformats.org/officeDocument/2006/relationships/hyperlink" Target="http://fr.wikipedia.org/wiki/&#201;levage" TargetMode="External"/><Relationship Id="rId9" Type="http://schemas.openxmlformats.org/officeDocument/2006/relationships/hyperlink" Target="http://fr.wikipedia.org/wiki/Agriculture" TargetMode="External"/><Relationship Id="rId10" Type="http://schemas.openxmlformats.org/officeDocument/2006/relationships/hyperlink" Target="http://fr.wikipedia.org/wiki/Intrant" TargetMode="External"/><Relationship Id="rId11" Type="http://schemas.openxmlformats.org/officeDocument/2006/relationships/hyperlink" Target="http://fr.wikipedia.org/wiki/Produit_laitier" TargetMode="External"/><Relationship Id="rId1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50.xml.rels><?xml version="1.0" encoding="UTF-8"?>
<Relationships xmlns="http://schemas.openxmlformats.org/package/2006/relationships"><Relationship Id="rId1" Type="http://schemas.openxmlformats.org/officeDocument/2006/relationships/hyperlink" Target="http://fr.wikipedia.org/wiki/C&#233;r&#233;ale" TargetMode="External"/><Relationship Id="rId2" Type="http://schemas.openxmlformats.org/officeDocument/2006/relationships/hyperlink" Target="http://fr.wikipedia.org/wiki/Bl&#233;" TargetMode="External"/><Relationship Id="rId3" Type="http://schemas.openxmlformats.org/officeDocument/2006/relationships/hyperlink" Target="http://fr.wikipedia.org/wiki/Ma&#239;s" TargetMode="External"/><Relationship Id="rId4" Type="http://schemas.openxmlformats.org/officeDocument/2006/relationships/hyperlink" Target="http://fr.wikipedia.org/wiki/Sucre" TargetMode="External"/><Relationship Id="rId5" Type="http://schemas.openxmlformats.org/officeDocument/2006/relationships/hyperlink" Target="http://fr.wikipedia.org/wiki/Viticulture_en_France" TargetMode="External"/><Relationship Id="rId6" Type="http://schemas.openxmlformats.org/officeDocument/2006/relationships/hyperlink" Target="http://fr.wikipedia.org/wiki/Lait" TargetMode="External"/><Relationship Id="rId7" Type="http://schemas.openxmlformats.org/officeDocument/2006/relationships/hyperlink" Target="http://fr.wikipedia.org/wiki/Produits_laitiers" TargetMode="External"/><Relationship Id="rId8" Type="http://schemas.openxmlformats.org/officeDocument/2006/relationships/hyperlink" Target="http://fr.wikipedia.org/wiki/Fruit_(alimentation_humaine)" TargetMode="External"/><Relationship Id="rId9" Type="http://schemas.openxmlformats.org/officeDocument/2006/relationships/hyperlink" Target="http://fr.wikipedia.org/wiki/L&#233;gume" TargetMode="External"/><Relationship Id="rId10" Type="http://schemas.openxmlformats.org/officeDocument/2006/relationships/hyperlink" Target="http://fr.wikipedia.org/wiki/&#201;levage" TargetMode="External"/><Relationship Id="rId11" Type="http://schemas.openxmlformats.org/officeDocument/2006/relationships/hyperlink" Target="http://fr.wikipedia.org/wiki/Agriculture_bretonne" TargetMode="External"/><Relationship Id="rId12" Type="http://schemas.openxmlformats.org/officeDocument/2006/relationships/hyperlink" Target="http://fr.wikipedia.org/wiki/Viande_bovine" TargetMode="External"/><Relationship Id="rId13" Type="http://schemas.openxmlformats.org/officeDocument/2006/relationships/slideLayout" Target="../slideLayouts/slideLayout9.xml"/>
</Relationships>
</file>

<file path=ppt/slides/_rels/slide51.xml.rels><?xml version="1.0" encoding="UTF-8"?>
<Relationships xmlns="http://schemas.openxmlformats.org/package/2006/relationships"><Relationship Id="rId1" Type="http://schemas.openxmlformats.org/officeDocument/2006/relationships/hyperlink" Target="file:///E:/wiki/Secteur_secondaire" TargetMode="External"/><Relationship Id="rId2" Type="http://schemas.openxmlformats.org/officeDocument/2006/relationships/hyperlink" Target="file:///E:/wiki/Produit_int&#233;rieur_brut" TargetMode="External"/><Relationship Id="rId3" Type="http://schemas.openxmlformats.org/officeDocument/2006/relationships/hyperlink" Target="file:///E:/wiki/Population_active" TargetMode="External"/><Relationship Id="rId4" Type="http://schemas.openxmlformats.org/officeDocument/2006/relationships/hyperlink" Target="file:///E:/wiki/Industrie" TargetMode="External"/><Relationship Id="rId5" Type="http://schemas.openxmlformats.org/officeDocument/2006/relationships/hyperlink" Target="file:///E:/wiki/PSA_Peugeot_Citro&#235;n" TargetMode="External"/><Relationship Id="rId6" Type="http://schemas.openxmlformats.org/officeDocument/2006/relationships/hyperlink" Target="file:///E:/wiki/Peugeot" TargetMode="External"/><Relationship Id="rId7" Type="http://schemas.openxmlformats.org/officeDocument/2006/relationships/hyperlink" Target="file:///E:/wiki/Citro&#235;n" TargetMode="External"/><Relationship Id="rId8" Type="http://schemas.openxmlformats.org/officeDocument/2006/relationships/hyperlink" Target="file:///E:/wiki/Renault_(Groupe)" TargetMode="External"/><Relationship Id="rId9" Type="http://schemas.openxmlformats.org/officeDocument/2006/relationships/hyperlink" Target="file:///E:/wiki/Automobile" TargetMode="External"/><Relationship Id="rId10" Type="http://schemas.openxmlformats.org/officeDocument/2006/relationships/hyperlink" Target="file:///E:/wiki/Gim&#233;lec" TargetMode="External"/><Relationship Id="rId1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hyperlink" Target="file:///E:/wiki/Sanofi-Aventis" TargetMode="External"/><Relationship Id="rId2" Type="http://schemas.openxmlformats.org/officeDocument/2006/relationships/hyperlink" Target="file:///E:/wiki/Rhodia" TargetMode="External"/><Relationship Id="rId3" Type="http://schemas.openxmlformats.org/officeDocument/2006/relationships/hyperlink" Target="file:///E:/wiki/Paris" TargetMode="External"/><Relationship Id="rId4" Type="http://schemas.openxmlformats.org/officeDocument/2006/relationships/hyperlink" Target="file:///E:/wiki/Lyon" TargetMode="External"/><Relationship Id="rId5" Type="http://schemas.openxmlformats.org/officeDocument/2006/relationships/hyperlink" Target="file:///E:/wiki/L&apos;Or&#233;al" TargetMode="External"/><Relationship Id="rId6" Type="http://schemas.openxmlformats.org/officeDocument/2006/relationships/hyperlink" Target="file:///E:/wiki/LVMH" TargetMode="External"/><Relationship Id="rId7" Type="http://schemas.openxmlformats.org/officeDocument/2006/relationships/hyperlink" Target="file:///E:/wiki/Parfums_Christian_Dior" TargetMode="External"/><Relationship Id="rId8" Type="http://schemas.openxmlformats.org/officeDocument/2006/relationships/hyperlink" Target="file:///E:/wiki/Parfums_Givenchy" TargetMode="External"/><Relationship Id="rId9" Type="http://schemas.openxmlformats.org/officeDocument/2006/relationships/hyperlink" Target="file:///E:/wiki/Guerlain" TargetMode="External"/><Relationship Id="rId10" Type="http://schemas.openxmlformats.org/officeDocument/2006/relationships/hyperlink" Target="file:///E:/wiki/Kenzo_(mode)" TargetMode="External"/><Relationship Id="rId11" Type="http://schemas.openxmlformats.org/officeDocument/2006/relationships/hyperlink" Target="file:///E:/wiki/Sephora" TargetMode="External"/><Relationship Id="rId12" Type="http://schemas.openxmlformats.org/officeDocument/2006/relationships/hyperlink" Target="file:///E:/wiki/Groupe_Yves_Rocher" TargetMode="External"/><Relationship Id="rId13" Type="http://schemas.openxmlformats.org/officeDocument/2006/relationships/hyperlink" Target="file:///E:/wiki/Concorde_(avion)" TargetMode="External"/><Relationship Id="rId14" Type="http://schemas.openxmlformats.org/officeDocument/2006/relationships/hyperlink" Target="file:///E:/wiki/Sud-Aviation_SE_210_Caravelle" TargetMode="External"/><Relationship Id="rId15" Type="http://schemas.openxmlformats.org/officeDocument/2006/relationships/slideLayout" Target="../slideLayouts/slideLayout9.xml"/>
</Relationships>
</file>

<file path=ppt/slides/_rels/slide53.xml.rels><?xml version="1.0" encoding="UTF-8"?>
<Relationships xmlns="http://schemas.openxmlformats.org/package/2006/relationships"><Relationship Id="rId1" Type="http://schemas.openxmlformats.org/officeDocument/2006/relationships/hyperlink" Target="file:///E:/wiki/A380" TargetMode="External"/><Relationship Id="rId2" Type="http://schemas.openxmlformats.org/officeDocument/2006/relationships/hyperlink" Target="file:///E:/wiki/A330" TargetMode="External"/><Relationship Id="rId3" Type="http://schemas.openxmlformats.org/officeDocument/2006/relationships/hyperlink" Target="file:///E:/wiki/A340" TargetMode="External"/><Relationship Id="rId4" Type="http://schemas.openxmlformats.org/officeDocument/2006/relationships/hyperlink" Target="file:///E:/wiki/A320" TargetMode="External"/><Relationship Id="rId5" Type="http://schemas.openxmlformats.org/officeDocument/2006/relationships/hyperlink" Target="file:///E:/wiki/Airbus" TargetMode="External"/><Relationship Id="rId6" Type="http://schemas.openxmlformats.org/officeDocument/2006/relationships/hyperlink" Target="file:///E:/wiki/Dassault" TargetMode="External"/><Relationship Id="rId7" Type="http://schemas.openxmlformats.org/officeDocument/2006/relationships/hyperlink" Target="file:///E:/wiki/Falcon_7X" TargetMode="External"/><Relationship Id="rId8" Type="http://schemas.openxmlformats.org/officeDocument/2006/relationships/hyperlink" Target="file:///E:/wiki/Falcon_2000" TargetMode="External"/><Relationship Id="rId9" Type="http://schemas.openxmlformats.org/officeDocument/2006/relationships/hyperlink" Target="file:///E:/wiki/Falcon_900" TargetMode="External"/><Relationship Id="rId10" Type="http://schemas.openxmlformats.org/officeDocument/2006/relationships/hyperlink" Target="file:///E:/wiki/A400M" TargetMode="External"/><Relationship Id="rId11" Type="http://schemas.openxmlformats.org/officeDocument/2006/relationships/hyperlink" Target="file:///E:/wiki/Dassault_Rafale" TargetMode="External"/><Relationship Id="rId12" Type="http://schemas.openxmlformats.org/officeDocument/2006/relationships/hyperlink" Target="file:///E:/wiki/Dassault" TargetMode="External"/><Relationship Id="rId13" Type="http://schemas.openxmlformats.org/officeDocument/2006/relationships/hyperlink" Target="file:///E:/wiki/NH90" TargetMode="External"/><Relationship Id="rId14" Type="http://schemas.openxmlformats.org/officeDocument/2006/relationships/hyperlink" Target="file:///E:/wiki/Tigre_(h&#233;licopt&#232;re)" TargetMode="External"/><Relationship Id="rId15" Type="http://schemas.openxmlformats.org/officeDocument/2006/relationships/hyperlink" Target="file:///E:/wiki/Dauphin_(h&#233;licopt&#232;re)" TargetMode="External"/><Relationship Id="rId16" Type="http://schemas.openxmlformats.org/officeDocument/2006/relationships/hyperlink" Target="file:///E:/wiki/EC_135" TargetMode="External"/><Relationship Id="rId17" Type="http://schemas.openxmlformats.org/officeDocument/2006/relationships/hyperlink" Target="file:///E:/wiki/Eurocopter" TargetMode="External"/><Relationship Id="rId18" Type="http://schemas.openxmlformats.org/officeDocument/2006/relationships/hyperlink" Target="file:///E:/wiki/Fus&#233;e_Ariane" TargetMode="External"/><Relationship Id="rId19" Type="http://schemas.openxmlformats.org/officeDocument/2006/relationships/hyperlink" Target="file:///E:/wiki/Missile_M51" TargetMode="External"/><Relationship Id="rId20" Type="http://schemas.openxmlformats.org/officeDocument/2006/relationships/hyperlink" Target="file:///E:/wiki/EADS_Astrium_Space_Transportation" TargetMode="External"/><Relationship Id="rId21" Type="http://schemas.openxmlformats.org/officeDocument/2006/relationships/hyperlink" Target="file:///E:/wiki/Soci&#233;t&#233;_europ&#233;enne_de_propulsion" TargetMode="External"/><Relationship Id="rId22" Type="http://schemas.openxmlformats.org/officeDocument/2006/relationships/hyperlink" Target="file:///E:/wiki/Thales_Alenia_Space" TargetMode="External"/><Relationship Id="rId23" Type="http://schemas.openxmlformats.org/officeDocument/2006/relationships/hyperlink" Target="file:///E:/wiki/EADS_Astrium_Satellites" TargetMode="External"/><Relationship Id="rId24" Type="http://schemas.openxmlformats.org/officeDocument/2006/relationships/hyperlink" Target="file:///E:/wiki/CFM56" TargetMode="External"/><Relationship Id="rId25" Type="http://schemas.openxmlformats.org/officeDocument/2006/relationships/hyperlink" Target="file:///E:/wiki/SNECMA" TargetMode="External"/><Relationship Id="rId26" Type="http://schemas.openxmlformats.org/officeDocument/2006/relationships/hyperlink" Target="file:///E:/wiki/EuroProp_International_TP400" TargetMode="External"/><Relationship Id="rId27" Type="http://schemas.openxmlformats.org/officeDocument/2006/relationships/hyperlink" Target="file:///E:/wiki/General_Electric_GE90" TargetMode="External"/><Relationship Id="rId28" Type="http://schemas.openxmlformats.org/officeDocument/2006/relationships/hyperlink" Target="file:///E:/wiki/Engine_Alliance_GP7200" TargetMode="External"/><Relationship Id="rId29" Type="http://schemas.openxmlformats.org/officeDocument/2006/relationships/hyperlink" Target="file:///E:/wiki/Turbom&#233;ca" TargetMode="External"/><Relationship Id="rId30" Type="http://schemas.openxmlformats.org/officeDocument/2006/relationships/hyperlink" Target="file:///E:/w/index.php?title=Microturbo&amp;action=edit&amp;redlink=1" TargetMode="External"/><Relationship Id="rId31" Type="http://schemas.openxmlformats.org/officeDocument/2006/relationships/hyperlink" Target="file:///E:/wiki/Messier-Dowty" TargetMode="External"/><Relationship Id="rId32" Type="http://schemas.openxmlformats.org/officeDocument/2006/relationships/hyperlink" Target="file:///E:/wiki/Thales_Avionics" TargetMode="External"/><Relationship Id="rId33" Type="http://schemas.openxmlformats.org/officeDocument/2006/relationships/hyperlink" Target="file:///E:/wiki/Zodiac" TargetMode="External"/><Relationship Id="rId34" Type="http://schemas.openxmlformats.org/officeDocument/2006/relationships/hyperlink" Target="file:///E:/wiki/Groupe_Lat&#233;co&#232;re" TargetMode="External"/><Relationship Id="rId35" Type="http://schemas.openxmlformats.org/officeDocument/2006/relationships/hyperlink" Target="file:///E:/wiki/Hispano-Suiza" TargetMode="External"/><Relationship Id="rId36" Type="http://schemas.openxmlformats.org/officeDocument/2006/relationships/hyperlink" Target="file:///E:/wiki/Labinal" TargetMode="External"/><Relationship Id="rId37" Type="http://schemas.openxmlformats.org/officeDocument/2006/relationships/hyperlink" Target="file:///E:/wiki/Sogerma" TargetMode="External"/><Relationship Id="rId38" Type="http://schemas.openxmlformats.org/officeDocument/2006/relationships/hyperlink" Target="file:///E:/wiki/Socata" TargetMode="External"/><Relationship Id="rId39" Type="http://schemas.openxmlformats.org/officeDocument/2006/relationships/slideLayout" Target="../slideLayouts/slideLayout9.xml"/>
</Relationships>
</file>

<file path=ppt/slides/_rels/slide54.xml.rels><?xml version="1.0" encoding="UTF-8"?>
<Relationships xmlns="http://schemas.openxmlformats.org/package/2006/relationships"><Relationship Id="rId1" Type="http://schemas.openxmlformats.org/officeDocument/2006/relationships/hyperlink" Target="file:///E:/wiki/Chantiers_de_l&apos;Atlantique" TargetMode="External"/><Relationship Id="rId2" Type="http://schemas.openxmlformats.org/officeDocument/2006/relationships/hyperlink" Target="file:///E:/w/index.php?title=RIVA&amp;action=edit&amp;redlink=1" TargetMode="External"/><Relationship Id="rId3" Type="http://schemas.openxmlformats.org/officeDocument/2006/relationships/hyperlink" Target="file:///E:/wiki/DCNS" TargetMode="External"/><Relationship Id="rId4" Type="http://schemas.openxmlformats.org/officeDocument/2006/relationships/hyperlink" Target="file:///E:/wiki/Alstom" TargetMode="External"/><Relationship Id="rId5" Type="http://schemas.openxmlformats.org/officeDocument/2006/relationships/hyperlink" Target="file:///E:/wiki/Ateliers_de_construction_du_Nord_de_la_France" TargetMode="External"/><Relationship Id="rId6" Type="http://schemas.openxmlformats.org/officeDocument/2006/relationships/hyperlink" Target="file:///E:/wiki/Bombardier_(constructeur)" TargetMode="External"/><Relationship Id="rId7" Type="http://schemas.openxmlformats.org/officeDocument/2006/relationships/hyperlink" Target="file:///E:/wiki/Siemens_Transportation_Systems" TargetMode="External"/><Relationship Id="rId8" Type="http://schemas.openxmlformats.org/officeDocument/2006/relationships/hyperlink" Target="file:///E:/wiki/Compagnie_de_chemins_de_fer_d&#233;partementaux" TargetMode="External"/><Relationship Id="rId9" Type="http://schemas.openxmlformats.org/officeDocument/2006/relationships/hyperlink" Target="file:///E:/wiki/Complexe_militaro-industriel_fran&#231;ais" TargetMode="External"/><Relationship Id="rId10" Type="http://schemas.openxmlformats.org/officeDocument/2006/relationships/hyperlink" Target="file:///E:/wiki/Nexter" TargetMode="External"/><Relationship Id="rId11" Type="http://schemas.openxmlformats.org/officeDocument/2006/relationships/hyperlink" Target="file:///E:/wiki/Thales" TargetMode="External"/><Relationship Id="rId12" Type="http://schemas.openxmlformats.org/officeDocument/2006/relationships/hyperlink" Target="file:///E:/wiki/B&#226;timent_et_travaux_publics" TargetMode="External"/><Relationship Id="rId13" Type="http://schemas.openxmlformats.org/officeDocument/2006/relationships/hyperlink" Target="file:///E:/wiki/Bouygues" TargetMode="External"/><Relationship Id="rId14" Type="http://schemas.openxmlformats.org/officeDocument/2006/relationships/hyperlink" Target="file:///E:/wiki/Vinci_(entreprise)" TargetMode="External"/><Relationship Id="rId15" Type="http://schemas.openxmlformats.org/officeDocument/2006/relationships/hyperlink" Target="file:///E:/wiki/Ma&#231;on" TargetMode="External"/><Relationship Id="rId16" Type="http://schemas.openxmlformats.org/officeDocument/2006/relationships/hyperlink" Target="file:///E:/wiki/&#201;lectricien" TargetMode="External"/><Relationship Id="rId17" Type="http://schemas.openxmlformats.org/officeDocument/2006/relationships/hyperlink" Target="file:///E:/wiki/Artiste_peintre" TargetMode="External"/><Relationship Id="rId18" Type="http://schemas.openxmlformats.org/officeDocument/2006/relationships/hyperlink" Target="file:///E:/wiki/Couvreur" TargetMode="External"/><Relationship Id="rId19" Type="http://schemas.openxmlformats.org/officeDocument/2006/relationships/slideLayout" Target="../slideLayouts/slideLayout9.xml"/>
</Relationships>
</file>

<file path=ppt/slides/_rels/slide55.xml.rels><?xml version="1.0" encoding="UTF-8"?>
<Relationships xmlns="http://schemas.openxmlformats.org/package/2006/relationships"><Relationship Id="rId1" Type="http://schemas.openxmlformats.org/officeDocument/2006/relationships/hyperlink" Target="http://fr.wikipedia.org/wiki/&#201;nergie" TargetMode="External"/><Relationship Id="rId2" Type="http://schemas.openxmlformats.org/officeDocument/2006/relationships/hyperlink" Target="http://fr.wikipedia.org/wiki/Production_d&apos;&#233;lectricit&#233;" TargetMode="External"/><Relationship Id="rId3" Type="http://schemas.openxmlformats.org/officeDocument/2006/relationships/hyperlink" Target="http://fr.wikipedia.org/wiki/R&#233;seau_&#233;lectrique" TargetMode="External"/><Relationship Id="rId4" Type="http://schemas.openxmlformats.org/officeDocument/2006/relationships/hyperlink" Target="http://fr.wikipedia.org/wiki/P&#233;trole" TargetMode="External"/><Relationship Id="rId5" Type="http://schemas.openxmlformats.org/officeDocument/2006/relationships/hyperlink" Target="http://fr.wikipedia.org/wiki/Gaz_naturel" TargetMode="External"/><Relationship Id="rId6" Type="http://schemas.openxmlformats.org/officeDocument/2006/relationships/hyperlink" Target="http://fr.wikipedia.org/wiki/Combustible" TargetMode="External"/><Relationship Id="rId7" Type="http://schemas.openxmlformats.org/officeDocument/2006/relationships/hyperlink" Target="http://fr.wikipedia.org/wiki/Combustible_fossile" TargetMode="External"/><Relationship Id="rId8" Type="http://schemas.openxmlformats.org/officeDocument/2006/relationships/hyperlink" Target="http://fr.wikipedia.org/wiki/Biomasse_(&#233;nergie)" TargetMode="External"/><Relationship Id="rId9" Type="http://schemas.openxmlformats.org/officeDocument/2006/relationships/hyperlink" Target="http://fr.wikipedia.org/wiki/Uranium" TargetMode="External"/><Relationship Id="rId10" Type="http://schemas.openxmlformats.org/officeDocument/2006/relationships/slideLayout" Target="../slideLayouts/slideLayout4.xml"/>
</Relationships>
</file>

<file path=ppt/slides/_rels/slide56.xml.rels><?xml version="1.0" encoding="UTF-8"?>
<Relationships xmlns="http://schemas.openxmlformats.org/package/2006/relationships"><Relationship Id="rId1" Type="http://schemas.openxmlformats.org/officeDocument/2006/relationships/hyperlink" Target="http://fr.wikipedia.org/wiki/Combustible_fossile" TargetMode="External"/><Relationship Id="rId2" Type="http://schemas.openxmlformats.org/officeDocument/2006/relationships/hyperlink" Target="http://fr.wikipedia.org/wiki/Gaz_naturel" TargetMode="External"/><Relationship Id="rId3" Type="http://schemas.openxmlformats.org/officeDocument/2006/relationships/hyperlink" Target="http://fr.wikipedia.org/wiki/P&#233;trole" TargetMode="External"/><Relationship Id="rId4" Type="http://schemas.openxmlformats.org/officeDocument/2006/relationships/hyperlink" Target="http://fr.wikipedia.org/wiki/Charbon" TargetMode="External"/><Relationship Id="rId5" Type="http://schemas.openxmlformats.org/officeDocument/2006/relationships/hyperlink" Target="http://fr.wikipedia.org/wiki/&#201;nergie_nucl&#233;aire" TargetMode="External"/><Relationship Id="rId6" Type="http://schemas.openxmlformats.org/officeDocument/2006/relationships/hyperlink" Target="http://fr.wikipedia.org/wiki/Fission_nucl&#233;aire" TargetMode="External"/><Relationship Id="rId7" Type="http://schemas.openxmlformats.org/officeDocument/2006/relationships/slideLayout" Target="../slideLayouts/slideLayout4.xml"/>
</Relationships>
</file>

<file path=ppt/slides/_rels/slide57.xml.rels><?xml version="1.0" encoding="UTF-8"?>
<Relationships xmlns="http://schemas.openxmlformats.org/package/2006/relationships"><Relationship Id="rId1" Type="http://schemas.openxmlformats.org/officeDocument/2006/relationships/hyperlink" Target="http://fr.wikipedia.org/wiki/&#201;nergies_renouvelables" TargetMode="External"/><Relationship Id="rId2" Type="http://schemas.openxmlformats.org/officeDocument/2006/relationships/hyperlink" Target="http://fr.wikipedia.org/wiki/Biomasse_(&#233;nergie)" TargetMode="External"/><Relationship Id="rId3" Type="http://schemas.openxmlformats.org/officeDocument/2006/relationships/hyperlink" Target="http://fr.wikipedia.org/wiki/&#201;nergie_hydro&#233;lectrique" TargetMode="External"/><Relationship Id="rId4" Type="http://schemas.openxmlformats.org/officeDocument/2006/relationships/hyperlink" Target="http://fr.wikipedia.org/wiki/&#201;nergie_&#233;olienne" TargetMode="External"/><Relationship Id="rId5" Type="http://schemas.openxmlformats.org/officeDocument/2006/relationships/hyperlink" Target="http://fr.wikipedia.org/wiki/&#201;nergie_solaire" TargetMode="External"/><Relationship Id="rId6" Type="http://schemas.openxmlformats.org/officeDocument/2006/relationships/hyperlink" Target="http://fr.wikipedia.org/wiki/&#201;nergie_solaire_thermique" TargetMode="External"/><Relationship Id="rId7" Type="http://schemas.openxmlformats.org/officeDocument/2006/relationships/hyperlink" Target="http://fr.wikipedia.org/wiki/Solaire_thermodynamique" TargetMode="External"/><Relationship Id="rId8" Type="http://schemas.openxmlformats.org/officeDocument/2006/relationships/hyperlink" Target="http://fr.wikipedia.org/wiki/&#201;nergie_solaire_photovolta&#239;que" TargetMode="External"/><Relationship Id="rId9" Type="http://schemas.openxmlformats.org/officeDocument/2006/relationships/hyperlink" Target="http://fr.wikipedia.org/wiki/&#201;nergie_des_vagues" TargetMode="External"/><Relationship Id="rId10" Type="http://schemas.openxmlformats.org/officeDocument/2006/relationships/hyperlink" Target="http://fr.wikipedia.org/wiki/Mer" TargetMode="External"/><Relationship Id="rId11" Type="http://schemas.openxmlformats.org/officeDocument/2006/relationships/hyperlink" Target="http://fr.wikipedia.org/wiki/Houle" TargetMode="External"/><Relationship Id="rId12" Type="http://schemas.openxmlformats.org/officeDocument/2006/relationships/hyperlink" Target="http://fr.wikipedia.org/wiki/G&#233;othermie" TargetMode="External"/><Relationship Id="rId13" Type="http://schemas.openxmlformats.org/officeDocument/2006/relationships/hyperlink" Target="http://fr.wikipedia.org/wiki/&#201;nergie_mar&#233;motrice" TargetMode="External"/><Relationship Id="rId14" Type="http://schemas.openxmlformats.org/officeDocument/2006/relationships/hyperlink" Target="http://fr.wikipedia.org/wiki/&#201;nergie_thermique_des_mers" TargetMode="External"/><Relationship Id="rId15" Type="http://schemas.openxmlformats.org/officeDocument/2006/relationships/slideLayout" Target="../slideLayouts/slideLayout9.xml"/>
</Relationships>
</file>

<file path=ppt/slides/_rels/slide58.xml.rels><?xml version="1.0" encoding="UTF-8"?>
<Relationships xmlns="http://schemas.openxmlformats.org/package/2006/relationships"><Relationship Id="rId1" Type="http://schemas.openxmlformats.org/officeDocument/2006/relationships/hyperlink" Target="http://fr.wikipedia.org/wiki/Institut_national_de_la_statistique_et_des_&#233;tudes_&#233;conomiques" TargetMode="External"/><Relationship Id="rId2" Type="http://schemas.openxmlformats.org/officeDocument/2006/relationships/hyperlink" Target="http://fr.wikipedia.org/wiki/Agriculture" TargetMode="External"/><Relationship Id="rId3" Type="http://schemas.openxmlformats.org/officeDocument/2006/relationships/hyperlink" Target="http://fr.wikipedia.org/wiki/Industrie" TargetMode="External"/><Relationship Id="rId4" Type="http://schemas.openxmlformats.org/officeDocument/2006/relationships/hyperlink" Target="http://fr.wikipedia.org/wiki/Construction" TargetMode="External"/><Relationship Id="rId5" Type="http://schemas.openxmlformats.org/officeDocument/2006/relationships/hyperlink" Target="http://fr.wikipedia.org/wiki/Commerce" TargetMode="External"/><Relationship Id="rId6" Type="http://schemas.openxmlformats.org/officeDocument/2006/relationships/hyperlink" Target="http://fr.wikipedia.org/wiki/Transport" TargetMode="External"/><Relationship Id="rId7" Type="http://schemas.openxmlformats.org/officeDocument/2006/relationships/hyperlink" Target="http://fr.wikipedia.org/wiki/Biens_et_services_marchands" TargetMode="External"/><Relationship Id="rId8" Type="http://schemas.openxmlformats.org/officeDocument/2006/relationships/hyperlink" Target="http://fr.wikipedia.org/wiki/Services_non_marchands" TargetMode="External"/><Relationship Id="rId9"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hyperlink" Target="http://fr.wikipedia.org/wiki/France_T&#233;l&#233;com" TargetMode="External"/><Relationship Id="rId2" Type="http://schemas.openxmlformats.org/officeDocument/2006/relationships/hyperlink" Target="http://fr.wikipedia.org/wiki/Vivendi" TargetMode="External"/><Relationship Id="rId3" Type="http://schemas.openxmlformats.org/officeDocument/2006/relationships/hyperlink" Target="http://fr.wikipedia.org/wiki/Commerce" TargetMode="External"/><Relationship Id="rId4" Type="http://schemas.openxmlformats.org/officeDocument/2006/relationships/hyperlink" Target="http://fr.wikipedia.org/wiki/Printemps_(grands_magasins)" TargetMode="External"/><Relationship Id="rId5" Type="http://schemas.openxmlformats.org/officeDocument/2006/relationships/hyperlink" Target="http://fr.wikipedia.org/wiki/Groupe_Galeries_Lafayette" TargetMode="External"/><Relationship Id="rId6" Type="http://schemas.openxmlformats.org/officeDocument/2006/relationships/hyperlink" Target="http://fr.wikipedia.org/wiki/E.Leclerc" TargetMode="External"/><Relationship Id="rId7" Type="http://schemas.openxmlformats.org/officeDocument/2006/relationships/hyperlink" Target="http://fr.wikipedia.org/wiki/Auchan" TargetMode="External"/><Relationship Id="rId8" Type="http://schemas.openxmlformats.org/officeDocument/2006/relationships/hyperlink" Target="http://fr.wikipedia.org/wiki/Carrefour_(enseigne)" TargetMode="External"/><Relationship Id="rId9" Type="http://schemas.openxmlformats.org/officeDocument/2006/relationships/hyperlink" Target="http://fr.wikipedia.org/wiki/Groupe_Casino" TargetMode="External"/><Relationship Id="rId10" Type="http://schemas.openxmlformats.org/officeDocument/2006/relationships/hyperlink" Target="http://fr.wikipedia.org/wiki/Intermarch&#233;" TargetMode="External"/><Relationship Id="rId11" Type="http://schemas.openxmlformats.org/officeDocument/2006/relationships/hyperlink" Target="http://fr.wikipedia.org/wiki/Syst&#232;me_U" TargetMode="External"/><Relationship Id="rId12" Type="http://schemas.openxmlformats.org/officeDocument/2006/relationships/hyperlink" Target="http://fr.wikipedia.org/wiki/Cora_(grande_distribution)" TargetMode="External"/><Relationship Id="rId13" Type="http://schemas.openxmlformats.org/officeDocument/2006/relationships/hyperlink" Target="http://fr.wikipedia.org/wiki/Fnac" TargetMode="External"/><Relationship Id="rId14" Type="http://schemas.openxmlformats.org/officeDocument/2006/relationships/hyperlink" Target="http://fr.wikipedia.org/wiki/Darty" TargetMode="External"/><Relationship Id="rId15" Type="http://schemas.openxmlformats.org/officeDocument/2006/relationships/hyperlink" Target="http://fr.wikipedia.org/wiki/Castorama" TargetMode="External"/><Relationship Id="rId16" Type="http://schemas.openxmlformats.org/officeDocument/2006/relationships/hyperlink" Target="http://fr.wikipedia.org/wiki/La_Redoute_(entreprise)" TargetMode="External"/><Relationship Id="rId17" Type="http://schemas.openxmlformats.org/officeDocument/2006/relationships/hyperlink" Target="http://fr.wikipedia.org/wiki/3_Suisses" TargetMode="External"/><Relationship Id="rId18" Type="http://schemas.openxmlformats.org/officeDocument/2006/relationships/hyperlink" Target="http://fr.wikipedia.org/wiki/Espagne" TargetMode="External"/><Relationship Id="rId19" Type="http://schemas.openxmlformats.org/officeDocument/2006/relationships/hyperlink" Target="http://fr.wikipedia.org/wiki/&#201;tats-Unis" TargetMode="External"/><Relationship Id="rId20" Type="http://schemas.openxmlformats.org/officeDocument/2006/relationships/hyperlink" Target="http://fr.wikipedia.org/wiki/Produit_int&#233;rieur_brut" TargetMode="External"/><Relationship Id="rId2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file:///E:/wiki/Alsace" TargetMode="External"/><Relationship Id="rId2" Type="http://schemas.openxmlformats.org/officeDocument/2006/relationships/hyperlink" Target="file:///E:/wiki/Alsace" TargetMode="External"/><Relationship Id="rId3" Type="http://schemas.openxmlformats.org/officeDocument/2006/relationships/hyperlink" Target="file:///E:/wiki/Aquitaine" TargetMode="External"/><Relationship Id="rId4" Type="http://schemas.openxmlformats.org/officeDocument/2006/relationships/hyperlink" Target="file:///E:/wiki/Auvergne" TargetMode="External"/><Relationship Id="rId5" Type="http://schemas.openxmlformats.org/officeDocument/2006/relationships/hyperlink" Target="file:///E:/wiki/Basse-Normandie" TargetMode="External"/><Relationship Id="rId6" Type="http://schemas.openxmlformats.org/officeDocument/2006/relationships/hyperlink" Target="file:///E:/wiki/Bourgogne" TargetMode="External"/><Relationship Id="rId7" Type="http://schemas.openxmlformats.org/officeDocument/2006/relationships/hyperlink" Target="file:///E:/wiki/Noms_des_habitants_de_la_Bourgogne_et_de_ses_d&#233;partements" TargetMode="External"/><Relationship Id="rId8" Type="http://schemas.openxmlformats.org/officeDocument/2006/relationships/hyperlink" Target="file:///E:/wiki/Bretagne_(r&#233;gion_administrative)" TargetMode="External"/><Relationship Id="rId9" Type="http://schemas.openxmlformats.org/officeDocument/2006/relationships/hyperlink" Target="file:///E:/wiki/Centre_(r&#233;gion_fran&#231;aise)" TargetMode="External"/><Relationship Id="rId10" Type="http://schemas.openxmlformats.org/officeDocument/2006/relationships/hyperlink" Target="file:///E:/wiki/Noms_des_habitants_du_Centre_et_de_ses_d&#233;partements" TargetMode="External"/><Relationship Id="rId11" Type="http://schemas.openxmlformats.org/officeDocument/2006/relationships/hyperlink" Target="file:///E:/wiki/Champagne-Ardenne" TargetMode="External"/><Relationship Id="rId12" Type="http://schemas.openxmlformats.org/officeDocument/2006/relationships/hyperlink" Target="file:///E:/wiki/Corse" TargetMode="External"/><Relationship Id="rId13" Type="http://schemas.openxmlformats.org/officeDocument/2006/relationships/hyperlink" Target="file:///E:/wiki/Franche-Comt&#233;" TargetMode="External"/><Relationship Id="rId14" Type="http://schemas.openxmlformats.org/officeDocument/2006/relationships/hyperlink" Target="file:///E:/wiki/Noms_des_habitants_de_la_Franche-Comt&#233;_et_de_ses_d&#233;partements" TargetMode="External"/><Relationship Id="rId15" Type="http://schemas.openxmlformats.org/officeDocument/2006/relationships/hyperlink" Target="file:///E:/wiki/Noms_des_habitants_de_la_Franche-Comt&#233;_et_de_ses_d&#233;partements" TargetMode="External"/><Relationship Id="rId16" Type="http://schemas.openxmlformats.org/officeDocument/2006/relationships/hyperlink" Target="file:///E:/wiki/Haute-Normandie" TargetMode="External"/><Relationship Id="rId17" Type="http://schemas.openxmlformats.org/officeDocument/2006/relationships/hyperlink" Target="file:///E:/wiki/&#206;le-de-France" TargetMode="External"/><Relationship Id="rId18" Type="http://schemas.openxmlformats.org/officeDocument/2006/relationships/hyperlink" Target="file:///E:/wiki/Noms_des_habitants_de_l&apos;&#206;le-de-France_et_de_ses_d&#233;partements" TargetMode="External"/><Relationship Id="rId19" Type="http://schemas.openxmlformats.org/officeDocument/2006/relationships/hyperlink" Target="file:///E:/wiki/Languedoc-Roussillon" TargetMode="External"/><Relationship Id="rId20" Type="http://schemas.openxmlformats.org/officeDocument/2006/relationships/hyperlink" Target="file:///E:/wiki/Noms_des_habitants_de_Languedoc-Roussillon_et_de_ses_d&#233;partements" TargetMode="External"/><Relationship Id="rId21" Type="http://schemas.openxmlformats.org/officeDocument/2006/relationships/hyperlink" Target="file:///E:/wiki/Limousin" TargetMode="External"/><Relationship Id="rId22" Type="http://schemas.openxmlformats.org/officeDocument/2006/relationships/hyperlink" Target="file:///E:/wiki/Lorraine" TargetMode="External"/><Relationship Id="rId23" Type="http://schemas.openxmlformats.org/officeDocument/2006/relationships/hyperlink" Target="file:///E:/wiki/Midi-Pyr&#233;n&#233;es" TargetMode="External"/><Relationship Id="rId24" Type="http://schemas.openxmlformats.org/officeDocument/2006/relationships/slideLayout" Target="../slideLayouts/slideLayout9.xml"/>
</Relationships>
</file>

<file path=ppt/slides/_rels/slide60.xml.rels><?xml version="1.0" encoding="UTF-8"?>
<Relationships xmlns="http://schemas.openxmlformats.org/package/2006/relationships"><Relationship Id="rId1" Type="http://schemas.openxmlformats.org/officeDocument/2006/relationships/hyperlink" Target="http://fr.wikipedia.org/wiki/Organisation_de_coop&#233;ration_et_de_d&#233;veloppement_&#233;conomiques" TargetMode="External"/><Relationship Id="rId2" Type="http://schemas.openxmlformats.org/officeDocument/2006/relationships/hyperlink" Target="http://fr.wikipedia.org/wiki/Anglais" TargetMode="External"/><Relationship Id="rId3" Type="http://schemas.openxmlformats.org/officeDocument/2006/relationships/hyperlink" Target="http://fr.wikipedia.org/wiki/Organisation_internationale" TargetMode="External"/><Relationship Id="rId4" Type="http://schemas.openxmlformats.org/officeDocument/2006/relationships/hyperlink" Target="http://fr.wikipedia.org/wiki/Sciences_&#233;conomiques" TargetMode="External"/><Relationship Id="rId5" Type="http://schemas.openxmlformats.org/officeDocument/2006/relationships/hyperlink" Target="http://fr.wikipedia.org/wiki/Pays_d&#233;velopp&#233;" TargetMode="External"/><Relationship Id="rId6" Type="http://schemas.openxmlformats.org/officeDocument/2006/relationships/hyperlink" Target="http://fr.wikipedia.org/wiki/D&#233;mocratique" TargetMode="External"/><Relationship Id="rId7" Type="http://schemas.openxmlformats.org/officeDocument/2006/relationships/hyperlink" Target="http://fr.wikipedia.org/wiki/&#201;conomie_de_march&#233;" TargetMode="External"/><Relationship Id="rId8" Type="http://schemas.openxmlformats.org/officeDocument/2006/relationships/slideLayout" Target="../slideLayouts/slideLayout4.xml"/>
</Relationships>
</file>

<file path=ppt/slides/_rels/slide61.xml.rels><?xml version="1.0" encoding="UTF-8"?>
<Relationships xmlns="http://schemas.openxmlformats.org/package/2006/relationships"><Relationship Id="rId1" Type="http://schemas.openxmlformats.org/officeDocument/2006/relationships/hyperlink" Target="http://fr.wikipedia.org/wiki/Institut_national_de_la_statistique_et_des_&#233;tudes_&#233;conomiques" TargetMode="External"/><Relationship Id="rId2" Type="http://schemas.openxmlformats.org/officeDocument/2006/relationships/hyperlink" Target="http://fr.wikipedia.org/wiki/2013" TargetMode="External"/><Relationship Id="rId3" Type="http://schemas.openxmlformats.org/officeDocument/2006/relationships/hyperlink" Target="http://fr.wikipedia.org/wiki/D&#233;partement_et_r&#233;gion_d&apos;outre-mer" TargetMode="External"/><Relationship Id="rId4" Type="http://schemas.openxmlformats.org/officeDocument/2006/relationships/hyperlink" Target="http://fr.wikipedia.org/wiki/Mayotte" TargetMode="External"/><Relationship Id="rId5" Type="http://schemas.openxmlformats.org/officeDocument/2006/relationships/hyperlink" Target="http://fr.wikipedia.org/wiki/Collectivit&#233;_d&apos;outre-mer" TargetMode="External"/><Relationship Id="rId6" Type="http://schemas.openxmlformats.org/officeDocument/2006/relationships/hyperlink" Target="http://fr.wikipedia.org/wiki/Polyn&#233;sie_fran&#231;aise" TargetMode="External"/><Relationship Id="rId7" Type="http://schemas.openxmlformats.org/officeDocument/2006/relationships/hyperlink" Target="http://fr.wikipedia.org/wiki/Saint-Pierre-et-Miquelon" TargetMode="External"/><Relationship Id="rId8" Type="http://schemas.openxmlformats.org/officeDocument/2006/relationships/hyperlink" Target="http://fr.wikipedia.org/wiki/Wallis-et-Futuna" TargetMode="External"/><Relationship Id="rId9" Type="http://schemas.openxmlformats.org/officeDocument/2006/relationships/hyperlink" Target="http://fr.wikipedia.org/wiki/Saint-Martin_(&#238;le)" TargetMode="External"/><Relationship Id="rId10" Type="http://schemas.openxmlformats.org/officeDocument/2006/relationships/hyperlink" Target="http://fr.wikipedia.org/wiki/Saint-Barth&#233;lemy_(Antilles_fran&#231;aises)" TargetMode="External"/><Relationship Id="rId11" Type="http://schemas.openxmlformats.org/officeDocument/2006/relationships/hyperlink" Target="http://fr.wikipedia.org/wiki/Nouvelle-Cal&#233;donie" TargetMode="External"/><Relationship Id="rId12" Type="http://schemas.openxmlformats.org/officeDocument/2006/relationships/hyperlink" Target="http://fr.wikipedia.org/wiki/Transition_d&#233;mographique" TargetMode="External"/><Relationship Id="rId13" Type="http://schemas.openxmlformats.org/officeDocument/2006/relationships/hyperlink" Target="http://fr.wikipedia.org/wiki/Solde_migratoire" TargetMode="External"/><Relationship Id="rId14" Type="http://schemas.openxmlformats.org/officeDocument/2006/relationships/hyperlink" Target="http://fr.wikipedia.org/wiki/D&#233;mographie" TargetMode="External"/><Relationship Id="rId15" Type="http://schemas.openxmlformats.org/officeDocument/2006/relationships/hyperlink" Target="http://fr.wikipedia.org/wiki/Taux_de_f&#233;condit&#233;" TargetMode="External"/><Relationship Id="rId16" Type="http://schemas.openxmlformats.org/officeDocument/2006/relationships/hyperlink" Target="http://fr.wikipedia.org/wiki/Baby_boom" TargetMode="External"/><Relationship Id="rId17" Type="http://schemas.openxmlformats.org/officeDocument/2006/relationships/hyperlink" Target="http://fr.wikipedia.org/wiki/Papy_boom" TargetMode="External"/><Relationship Id="rId18" Type="http://schemas.openxmlformats.org/officeDocument/2006/relationships/slideLayout" Target="../slideLayouts/slideLayout9.xml"/>
</Relationships>
</file>

<file path=ppt/slides/_rels/slide62.xml.rels><?xml version="1.0" encoding="UTF-8"?>
<Relationships xmlns="http://schemas.openxmlformats.org/package/2006/relationships"><Relationship Id="rId1" Type="http://schemas.openxmlformats.org/officeDocument/2006/relationships/hyperlink" Target="http://fr.wikipedia.org/wiki/Taux_de_f&#233;condit&#233;" TargetMode="External"/><Relationship Id="rId2" Type="http://schemas.openxmlformats.org/officeDocument/2006/relationships/hyperlink" Target="http://fr.wikipedia.org/wiki/Interruption_volontaire_de_grossesse" TargetMode="External"/><Relationship Id="rId3" Type="http://schemas.openxmlformats.org/officeDocument/2006/relationships/hyperlink" Target="http://fr.wikipedia.org/wiki/Mariage" TargetMode="External"/><Relationship Id="rId4" Type="http://schemas.openxmlformats.org/officeDocument/2006/relationships/hyperlink" Target="http://fr.wikipedia.org/wiki/Concubinage_en_France" TargetMode="External"/><Relationship Id="rId5" Type="http://schemas.openxmlformats.org/officeDocument/2006/relationships/hyperlink" Target="http://fr.wikipedia.org/wiki/Pacte_civil_de_solidarit&#233;" TargetMode="External"/><Relationship Id="rId6" Type="http://schemas.openxmlformats.org/officeDocument/2006/relationships/hyperlink" Target="http://fr.wikipedia.org/wiki/Divorce" TargetMode="External"/><Relationship Id="rId7" Type="http://schemas.openxmlformats.org/officeDocument/2006/relationships/hyperlink" Target="http://fr.wikipedia.org/wiki/Allosexuel" TargetMode="External"/><Relationship Id="rId8" Type="http://schemas.openxmlformats.org/officeDocument/2006/relationships/slideLayout" Target="../slideLayouts/slideLayout9.xml"/>
</Relationships>
</file>

<file path=ppt/slides/_rels/slide63.xml.rels><?xml version="1.0" encoding="UTF-8"?>
<Relationships xmlns="http://schemas.openxmlformats.org/package/2006/relationships"><Relationship Id="rId1" Type="http://schemas.openxmlformats.org/officeDocument/2006/relationships/hyperlink" Target="http://fr.wikipedia.org/wiki/Protection_sociale" TargetMode="External"/><Relationship Id="rId2" Type="http://schemas.openxmlformats.org/officeDocument/2006/relationships/hyperlink" Target="http://fr.wikipedia.org/wiki/M&#233;nage" TargetMode="External"/><Relationship Id="rId3" Type="http://schemas.openxmlformats.org/officeDocument/2006/relationships/hyperlink" Target="http://fr.wikipedia.org/wiki/S&#233;curit&#233;_sociale_en_France" TargetMode="External"/><Relationship Id="rId4" Type="http://schemas.openxmlformats.org/officeDocument/2006/relationships/hyperlink" Target="http://fr.wikipedia.org/wiki/&#201;tat_en_France" TargetMode="External"/><Relationship Id="rId5" Type="http://schemas.openxmlformats.org/officeDocument/2006/relationships/hyperlink" Target="http://fr.wikipedia.org/wiki/Caisse_d&apos;allocations_familiales_(France)" TargetMode="External"/><Relationship Id="rId6" Type="http://schemas.openxmlformats.org/officeDocument/2006/relationships/hyperlink" Target="http://fr.wikipedia.org/wiki/Administration_territoriale_de_la_France" TargetMode="External"/><Relationship Id="rId7" Type="http://schemas.openxmlformats.org/officeDocument/2006/relationships/hyperlink" Target="http://fr.wikipedia.org/wiki/Conseil_g&#233;n&#233;ral_(France)" TargetMode="External"/><Relationship Id="rId8" Type="http://schemas.openxmlformats.org/officeDocument/2006/relationships/slideLayout" Target="../slideLayouts/slideLayout4.xml"/>
</Relationships>
</file>

<file path=ppt/slides/_rels/slide64.xml.rels><?xml version="1.0" encoding="UTF-8"?>
<Relationships xmlns="http://schemas.openxmlformats.org/package/2006/relationships"><Relationship Id="rId1" Type="http://schemas.openxmlformats.org/officeDocument/2006/relationships/hyperlink" Target="http://fr.wikipedia.org/wiki/Caisse_d&apos;allocations_familiales_(France)" TargetMode="External"/><Relationship Id="rId2" Type="http://schemas.openxmlformats.org/officeDocument/2006/relationships/hyperlink" Target="http://fr.wikipedia.org/wiki/Revenu_de_solidarit&#233;_active" TargetMode="External"/><Relationship Id="rId3" Type="http://schemas.openxmlformats.org/officeDocument/2006/relationships/hyperlink" Target="http://fr.wikipedia.org/wiki/Allocation_aux_adultes_handicap&#233;s" TargetMode="External"/><Relationship Id="rId4" Type="http://schemas.openxmlformats.org/officeDocument/2006/relationships/hyperlink" Target="http://fr.wikipedia.org/wiki/Allocation_de_rentr&#233;e_scolaire_(France)" TargetMode="External"/><Relationship Id="rId5" Type="http://schemas.openxmlformats.org/officeDocument/2006/relationships/hyperlink" Target="http://fr.wikipedia.org/wiki/Prestation_d&apos;accueil_du_jeune_enfant" TargetMode="External"/><Relationship Id="rId6" Type="http://schemas.openxmlformats.org/officeDocument/2006/relationships/hyperlink" Target="http://fr.wikipedia.org/wiki/Allocations_logement" TargetMode="External"/><Relationship Id="rId7" Type="http://schemas.openxmlformats.org/officeDocument/2006/relationships/hyperlink" Target="http://fr.wikipedia.org/wiki/Allocation_de_soutien_familial" TargetMode="External"/><Relationship Id="rId8" Type="http://schemas.openxmlformats.org/officeDocument/2006/relationships/hyperlink" Target="http://fr.wikipedia.org/wiki/Caisse_nationale_d&apos;assurance_vieillesse" TargetMode="External"/><Relationship Id="rId9" Type="http://schemas.openxmlformats.org/officeDocument/2006/relationships/hyperlink" Target="http://fr.wikipedia.org/wiki/Allocation_de_Solidarit&#233;_aux_Personnes_&#194;g&#233;es" TargetMode="External"/><Relationship Id="rId10" Type="http://schemas.openxmlformats.org/officeDocument/2006/relationships/hyperlink" Target="http://fr.wikipedia.org/wiki/Assurance_Vieillesse_des_Parents_au_Foyer" TargetMode="External"/><Relationship Id="rId11" Type="http://schemas.openxmlformats.org/officeDocument/2006/relationships/hyperlink" Target="http://fr.wikipedia.org/wiki/Allocation_personnalis&#233;e_d&apos;autonomie" TargetMode="External"/><Relationship Id="rId12" Type="http://schemas.openxmlformats.org/officeDocument/2006/relationships/hyperlink" Target="http://fr.wikipedia.org/wiki/Assurance_ch&#244;mage_en_France" TargetMode="External"/><Relationship Id="rId13" Type="http://schemas.openxmlformats.org/officeDocument/2006/relationships/hyperlink" Target="http://fr.wikipedia.org/wiki/Allocation_sp&#233;cifique_de_solidarit&#233;" TargetMode="External"/><Relationship Id="rId14" Type="http://schemas.openxmlformats.org/officeDocument/2006/relationships/slideLayout" Target="../slideLayouts/slideLayout9.xml"/>
</Relationships>
</file>

<file path=ppt/slides/_rels/slide65.xml.rels><?xml version="1.0" encoding="UTF-8"?>
<Relationships xmlns="http://schemas.openxmlformats.org/package/2006/relationships"><Relationship Id="rId1" Type="http://schemas.openxmlformats.org/officeDocument/2006/relationships/hyperlink" Target="http://fr.wikipedia.org/wiki/Code_de_la_s&#233;curit&#233;_sociale_(France)" TargetMode="External"/><Relationship Id="rId2" Type="http://schemas.openxmlformats.org/officeDocument/2006/relationships/hyperlink" Target="http://fr.wikipedia.org/wiki/Assurance_maladie_en_France" TargetMode="External"/><Relationship Id="rId3" Type="http://schemas.openxmlformats.org/officeDocument/2006/relationships/hyperlink" Target="http://fr.wikipedia.org/wiki/Maladie" TargetMode="External"/><Relationship Id="rId4" Type="http://schemas.openxmlformats.org/officeDocument/2006/relationships/hyperlink" Target="http://fr.wikipedia.org/wiki/Maternit&#233;" TargetMode="External"/><Relationship Id="rId5" Type="http://schemas.openxmlformats.org/officeDocument/2006/relationships/hyperlink" Target="http://fr.wikipedia.org/wiki/Invalidit&#233;" TargetMode="External"/><Relationship Id="rId6" Type="http://schemas.openxmlformats.org/officeDocument/2006/relationships/hyperlink" Target="http://fr.wikipedia.org/wiki/D&#233;c&#232;s" TargetMode="External"/><Relationship Id="rId7" Type="http://schemas.openxmlformats.org/officeDocument/2006/relationships/hyperlink" Target="http://fr.wikipedia.org/wiki/Accidents_du_travail" TargetMode="External"/><Relationship Id="rId8" Type="http://schemas.openxmlformats.org/officeDocument/2006/relationships/hyperlink" Target="http://fr.wikipedia.org/wiki/Maladies_professionnelles" TargetMode="External"/><Relationship Id="rId9" Type="http://schemas.openxmlformats.org/officeDocument/2006/relationships/hyperlink" Target="http://fr.wikipedia.org/wiki/Assurance_vieillesse" TargetMode="External"/><Relationship Id="rId10" Type="http://schemas.openxmlformats.org/officeDocument/2006/relationships/hyperlink" Target="http://fr.wikipedia.org/wiki/Veuvage" TargetMode="External"/><Relationship Id="rId11" Type="http://schemas.openxmlformats.org/officeDocument/2006/relationships/hyperlink" Target="http://fr.wikipedia.org/wiki/Retraite_en_France" TargetMode="External"/><Relationship Id="rId12" Type="http://schemas.openxmlformats.org/officeDocument/2006/relationships/hyperlink" Target="http://fr.wikipedia.org/wiki/Allocations_familiales_(France)" TargetMode="External"/><Relationship Id="rId13" Type="http://schemas.openxmlformats.org/officeDocument/2006/relationships/slideLayout" Target="../slideLayouts/slideLayout4.xml"/>
</Relationships>
</file>

<file path=ppt/slides/_rels/slide66.xml.rels><?xml version="1.0" encoding="UTF-8"?>
<Relationships xmlns="http://schemas.openxmlformats.org/package/2006/relationships"><Relationship Id="rId1" Type="http://schemas.openxmlformats.org/officeDocument/2006/relationships/hyperlink" Target="http://fr.wikipedia.org/wiki/Num&#233;ro_de_s&#233;curit&#233;_sociale" TargetMode="External"/><Relationship Id="rId2" Type="http://schemas.openxmlformats.org/officeDocument/2006/relationships/hyperlink" Target="http://fr.wikipedia.org/wiki/Caisse_nationale_des_allocations_familiales" TargetMode="External"/><Relationship Id="rId3" Type="http://schemas.openxmlformats.org/officeDocument/2006/relationships/hyperlink" Target="http://fr.wikipedia.org/wiki/Caisse_nationale_d&#8217;assurance_maladie_des_travailleurs_salari&#233;s" TargetMode="External"/><Relationship Id="rId4" Type="http://schemas.openxmlformats.org/officeDocument/2006/relationships/hyperlink" Target="http://fr.wikipedia.org/wiki/Caisse_nationale_de_l&apos;assurance_vieillesse_des_travailleurs_salari&#233;s" TargetMode="External"/><Relationship Id="rId5" Type="http://schemas.openxmlformats.org/officeDocument/2006/relationships/hyperlink" Target="http://fr.wikipedia.org/wiki/Agence_centrale_des_organismes_de_s&#233;curit&#233;_sociale" TargetMode="External"/><Relationship Id="rId6" Type="http://schemas.openxmlformats.org/officeDocument/2006/relationships/slideLayout" Target="../slideLayouts/slideLayout9.xml"/>
</Relationships>
</file>

<file path=ppt/slides/_rels/slide67.xml.rels><?xml version="1.0" encoding="UTF-8"?>
<Relationships xmlns="http://schemas.openxmlformats.org/package/2006/relationships"><Relationship Id="rId1" Type="http://schemas.openxmlformats.org/officeDocument/2006/relationships/hyperlink" Target="http://fr.wikipedia.org/wiki/March&#233;_du_travail" TargetMode="External"/><Relationship Id="rId2" Type="http://schemas.openxmlformats.org/officeDocument/2006/relationships/hyperlink" Target="http://fr.wikipedia.org/wiki/Emploi" TargetMode="External"/><Relationship Id="rId3" Type="http://schemas.openxmlformats.org/officeDocument/2006/relationships/hyperlink" Target="http://fr.wikipedia.org/wiki/Ch&#244;mage" TargetMode="External"/><Relationship Id="rId4" Type="http://schemas.openxmlformats.org/officeDocument/2006/relationships/hyperlink" Target="http://fr.wikipedia.org/wiki/Personne_au_foyer" TargetMode="External"/><Relationship Id="rId5" Type="http://schemas.openxmlformats.org/officeDocument/2006/relationships/hyperlink" Target="http://fr.wikipedia.org/wiki/Rentier" TargetMode="External"/><Relationship Id="rId6" Type="http://schemas.openxmlformats.org/officeDocument/2006/relationships/slideLayout" Target="../slideLayouts/slideLayout4.xml"/>
</Relationships>
</file>

<file path=ppt/slides/_rels/slide6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9.xml"/>
</Relationships>
</file>

<file path=ppt/slides/_rels/slide69.xml.rels><?xml version="1.0" encoding="UTF-8"?>
<Relationships xmlns="http://schemas.openxmlformats.org/package/2006/relationships"><Relationship Id="rId1" Type="http://schemas.openxmlformats.org/officeDocument/2006/relationships/hyperlink" Target="http://fr.wikipedia.org/wiki/Salaire_minimum_interprofessionnel_de_croissance" TargetMode="External"/><Relationship Id="rId2" Type="http://schemas.openxmlformats.org/officeDocument/2006/relationships/hyperlink" Target="http://fr.wikipedia.org/wiki/Salaire_minimum_interprofessionnel_de_croissance" TargetMode="External"/><Relationship Id="rId3" Type="http://schemas.openxmlformats.org/officeDocument/2006/relationships/hyperlink" Target="http://www.legifrance.gouv.fr/affichTexte.do?cidTexte=JORFTEXT000026805556&amp;dateTexte=&amp;categorieLien=id" TargetMode="External"/><Relationship Id="rId4" Type="http://schemas.openxmlformats.org/officeDocument/2006/relationships/hyperlink" Target="http://www.smichoraire.net/smic-2013/%20http:/www.smichoraire.net/" TargetMode="External"/><Relationship Id="rId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hyperlink" Target="file:///E:/wiki/Pays_de_la_Loire" TargetMode="External"/><Relationship Id="rId2" Type="http://schemas.openxmlformats.org/officeDocument/2006/relationships/hyperlink" Target="file:///E:/wiki/Pays_de_la_Loire" TargetMode="External"/><Relationship Id="rId3" Type="http://schemas.openxmlformats.org/officeDocument/2006/relationships/hyperlink" Target="file:///E:/wiki/Picardie" TargetMode="External"/><Relationship Id="rId4" Type="http://schemas.openxmlformats.org/officeDocument/2006/relationships/hyperlink" Target="file:///E:/wiki/Noms_des_habitants_de_la_Picardie_et_de_ses_d&#233;partements" TargetMode="External"/><Relationship Id="rId5" Type="http://schemas.openxmlformats.org/officeDocument/2006/relationships/hyperlink" Target="file:///E:/wiki/Poitou-Charentes" TargetMode="External"/><Relationship Id="rId6" Type="http://schemas.openxmlformats.org/officeDocument/2006/relationships/hyperlink" Target="file:///E:/wiki/Noms_des_habitants_de_Poitou-Charentes_et_de_ses_d&#233;partements" TargetMode="External"/><Relationship Id="rId7" Type="http://schemas.openxmlformats.org/officeDocument/2006/relationships/hyperlink" Target="file:///E:/wiki/Provence-Alpes-C&#244;te_d&apos;Azur" TargetMode="External"/><Relationship Id="rId8" Type="http://schemas.openxmlformats.org/officeDocument/2006/relationships/hyperlink" Target="file:///E:/wiki/Provence-Alpes-C&#244;te_d&apos;Azur" TargetMode="External"/><Relationship Id="rId9" Type="http://schemas.openxmlformats.org/officeDocument/2006/relationships/hyperlink" Target="file:///E:/wiki/Noms_des_habitants_de_PACA_et_de_ses_d&#233;partements" TargetMode="External"/><Relationship Id="rId10" Type="http://schemas.openxmlformats.org/officeDocument/2006/relationships/hyperlink" Target="file:///E:/wiki/Rh&#244;ne-Alpes" TargetMode="External"/><Relationship Id="rId11" Type="http://schemas.openxmlformats.org/officeDocument/2006/relationships/hyperlink" Target="file:///E:/wiki/Noms_des_habitants_de_Rh&#244;ne-Alpes_et_de_ses_d&#233;partements" TargetMode="External"/><Relationship Id="rId12" Type="http://schemas.openxmlformats.org/officeDocument/2006/relationships/hyperlink" Target="file:///E:/wiki/Nord-Pas-de-Calais" TargetMode="External"/><Relationship Id="rId13" Type="http://schemas.openxmlformats.org/officeDocument/2006/relationships/slideLayout" Target="../slideLayouts/slideLayout9.xml"/>
</Relationships>
</file>

<file path=ppt/slides/_rels/slide70.xml.rels><?xml version="1.0" encoding="UTF-8"?>
<Relationships xmlns="http://schemas.openxmlformats.org/package/2006/relationships"><Relationship Id="rId1" Type="http://schemas.openxmlformats.org/officeDocument/2006/relationships/hyperlink" Target="http://fr.wikipedia.org/wiki/Institut_national_de_la_statistique_et_des_&#233;tudes_&#233;conomiques" TargetMode="External"/><Relationship Id="rId2" Type="http://schemas.openxmlformats.org/officeDocument/2006/relationships/hyperlink" Target="http://fr.wikipedia.org/wiki/Fonction_publique" TargetMode="External"/><Relationship Id="rId3" Type="http://schemas.openxmlformats.org/officeDocument/2006/relationships/slideLayout" Target="../slideLayouts/slideLayout9.xml"/>
</Relationships>
</file>

<file path=ppt/slides/_rels/slide71.xml.rels><?xml version="1.0" encoding="UTF-8"?>
<Relationships xmlns="http://schemas.openxmlformats.org/package/2006/relationships"><Relationship Id="rId1" Type="http://schemas.openxmlformats.org/officeDocument/2006/relationships/hyperlink" Target="http://fr.wikipedia.org/wiki/Pouvoir_d&apos;achat" TargetMode="External"/><Relationship Id="rId2" Type="http://schemas.openxmlformats.org/officeDocument/2006/relationships/hyperlink" Target="http://fr.wikipedia.org/wiki/M&#233;nage" TargetMode="External"/><Relationship Id="rId3" Type="http://schemas.openxmlformats.org/officeDocument/2006/relationships/hyperlink" Target="http://fr.wikipedia.org/wiki/Fonction_publique_fran&#231;aise" TargetMode="External"/><Relationship Id="rId4" Type="http://schemas.openxmlformats.org/officeDocument/2006/relationships/hyperlink" Target="http://fr.wikipedia.org/wiki/M&#233;diane_(statistiques)" TargetMode="External"/><Relationship Id="rId5" Type="http://schemas.openxmlformats.org/officeDocument/2006/relationships/hyperlink" Target="http://fr.wikipedia.org/wiki/Seuil_de_pauvret&#233;" TargetMode="External"/><Relationship Id="rId6" Type="http://schemas.openxmlformats.org/officeDocument/2006/relationships/hyperlink" Target="http://fr.wikipedia.org/wiki/Salaire_minimum_interprofessionnel_de_croissance" TargetMode="External"/><Relationship Id="rId7" Type="http://schemas.openxmlformats.org/officeDocument/2006/relationships/hyperlink" Target="http://fr.wikipedia.org/wiki/Sans_domicile_fixe" TargetMode="External"/><Relationship Id="rId8" Type="http://schemas.openxmlformats.org/officeDocument/2006/relationships/slideLayout" Target="../slideLayouts/slideLayout4.xml"/>
</Relationships>
</file>

<file path=ppt/slides/_rels/slide72.xml.rels><?xml version="1.0" encoding="UTF-8"?>
<Relationships xmlns="http://schemas.openxmlformats.org/package/2006/relationships"><Relationship Id="rId1" Type="http://schemas.openxmlformats.org/officeDocument/2006/relationships/hyperlink" Target="http://fr.wikipedia.org/wiki/France" TargetMode="External"/><Relationship Id="rId2" Type="http://schemas.openxmlformats.org/officeDocument/2006/relationships/hyperlink" Target="http://fr.wikipedia.org/wiki/Syst&#232;mes_de_retraite_en_Europe" TargetMode="External"/><Relationship Id="rId3" Type="http://schemas.openxmlformats.org/officeDocument/2006/relationships/hyperlink" Target="http://fr.wikipedia.org/wiki/Retraite_par_r&#233;partition" TargetMode="External"/><Relationship Id="rId4" Type="http://schemas.openxmlformats.org/officeDocument/2006/relationships/hyperlink" Target="http://fr.wikipedia.org/wiki/Cotisations_sociales" TargetMode="External"/><Relationship Id="rId5" Type="http://schemas.openxmlformats.org/officeDocument/2006/relationships/hyperlink" Target="http://fr.wikipedia.org/wiki/R&#233;gimes_sp&#233;ciaux_de_retraite" TargetMode="External"/><Relationship Id="rId6" Type="http://schemas.openxmlformats.org/officeDocument/2006/relationships/hyperlink" Target="http://fr.wikipedia.org/wiki/Ann&#233;es_1990" TargetMode="External"/><Relationship Id="rId7" Type="http://schemas.openxmlformats.org/officeDocument/2006/relationships/hyperlink" Target="http://fr.wikipedia.org/wiki/R&#233;forme_&#233;conomique" TargetMode="External"/><Relationship Id="rId8" Type="http://schemas.openxmlformats.org/officeDocument/2006/relationships/slideLayout" Target="../slideLayouts/slideLayout4.xml"/>
</Relationships>
</file>

<file path=ppt/slides/_rels/slide73.xml.rels><?xml version="1.0" encoding="UTF-8"?>
<Relationships xmlns="http://schemas.openxmlformats.org/package/2006/relationships"><Relationship Id="rId1" Type="http://schemas.openxmlformats.org/officeDocument/2006/relationships/hyperlink" Target="http://fr.wikipedia.org/wiki/R&#233;gimes_sp&#233;ciaux_de_retraite" TargetMode="External"/><Relationship Id="rId2" Type="http://schemas.openxmlformats.org/officeDocument/2006/relationships/hyperlink" Target="http://fr.wikipedia.org/wiki/SNCF" TargetMode="External"/><Relationship Id="rId3" Type="http://schemas.openxmlformats.org/officeDocument/2006/relationships/hyperlink" Target="http://fr.wikipedia.org/wiki/RATP" TargetMode="External"/><Relationship Id="rId4" Type="http://schemas.openxmlformats.org/officeDocument/2006/relationships/hyperlink" Target="http://fr.wikipedia.org/wiki/EDF" TargetMode="External"/><Relationship Id="rId5" Type="http://schemas.openxmlformats.org/officeDocument/2006/relationships/hyperlink" Target="http://fr.wikipedia.org/wiki/Gaz_de_France" TargetMode="External"/><Relationship Id="rId6" Type="http://schemas.openxmlformats.org/officeDocument/2006/relationships/hyperlink" Target="http://fr.wikipedia.org/wiki/2007" TargetMode="External"/><Relationship Id="rId7" Type="http://schemas.openxmlformats.org/officeDocument/2006/relationships/hyperlink" Target="http://fr.wikipedia.org/wiki/R&#233;forme_des_retraites_en_France_en_2010" TargetMode="External"/><Relationship Id="rId8" Type="http://schemas.openxmlformats.org/officeDocument/2006/relationships/hyperlink" Target="http://fr.wikipedia.org/wiki/Retraite_&#224;_taux_plein" TargetMode="External"/><Relationship Id="rId9" Type="http://schemas.openxmlformats.org/officeDocument/2006/relationships/hyperlink" Target="http://fr.wikipedia.org/wiki/R&#233;forme_des_retraites_en_France_en_2010" TargetMode="External"/><Relationship Id="rId10" Type="http://schemas.openxmlformats.org/officeDocument/2006/relationships/slideLayout" Target="../slideLayouts/slideLayout9.xml"/>
</Relationships>
</file>

<file path=ppt/slides/_rels/slide74.xml.rels><?xml version="1.0" encoding="UTF-8"?>
<Relationships xmlns="http://schemas.openxmlformats.org/package/2006/relationships"><Relationship Id="rId1" Type="http://schemas.openxmlformats.org/officeDocument/2006/relationships/hyperlink" Target="http://fr.wikipedia.org/wiki/Emploi" TargetMode="External"/><Relationship Id="rId2" Type="http://schemas.openxmlformats.org/officeDocument/2006/relationships/hyperlink" Target="http://fr.wikipedia.org/w/index.php?title=Demandeurs_d&apos;emploi&amp;action=edit&amp;redlink=1" TargetMode="External"/><Relationship Id="rId3" Type="http://schemas.openxmlformats.org/officeDocument/2006/relationships/hyperlink" Target="http://fr.wikipedia.org/wiki/D&#233;partements_d&apos;outre-mer" TargetMode="External"/><Relationship Id="rId4" Type="http://schemas.openxmlformats.org/officeDocument/2006/relationships/hyperlink" Target="http://www.juritravail.com/salaries-prive.html" TargetMode="External"/><Relationship Id="rId5" Type="http://schemas.openxmlformats.org/officeDocument/2006/relationships/slideLayout" Target="../slideLayouts/slideLayout4.xml"/>
</Relationships>
</file>

<file path=ppt/slides/_rels/slide75.xml.rels><?xml version="1.0" encoding="UTF-8"?>
<Relationships xmlns="http://schemas.openxmlformats.org/package/2006/relationships"><Relationship Id="rId1" Type="http://schemas.openxmlformats.org/officeDocument/2006/relationships/hyperlink" Target="http://www.dossierfamilial.com/emploi/chomage/inscription-a-pole-emploi,2664" TargetMode="External"/><Relationship Id="rId2" Type="http://schemas.openxmlformats.org/officeDocument/2006/relationships/hyperlink" Target="http://www.dossierfamilial.com/emploi/retraite/reforme-des-retraites-des-conditions-durcies-des-2011,6046" TargetMode="External"/><Relationship Id="rId3" Type="http://schemas.openxmlformats.org/officeDocument/2006/relationships/hyperlink" Target="http://www.dossierfamilial.com/emploi/droits-demarches/licenciement-personnel-et-licenciement-disciplinaire,4816" TargetMode="External"/><Relationship Id="rId4" Type="http://schemas.openxmlformats.org/officeDocument/2006/relationships/hyperlink" Target="http://www.dossierfamilial.com/emploi/droits-demarches/la-rupture-conventionnelle,4818" TargetMode="External"/><Relationship Id="rId5" Type="http://schemas.openxmlformats.org/officeDocument/2006/relationships/hyperlink" Target="http://www.dossierfamilial.com/emploi/droits-demarches/la-rupture-conventionnelle,4818" TargetMode="External"/><Relationship Id="rId6" Type="http://schemas.openxmlformats.org/officeDocument/2006/relationships/hyperlink" Target="http://www.dossierfamilial.com/emploi/droits-demarches/la-rupture-conventionnelle,4818" TargetMode="External"/><Relationship Id="rId7" Type="http://schemas.openxmlformats.org/officeDocument/2006/relationships/hyperlink" Target="http://www.dossierfamilial.com/emploi/droits-demarches/le-cdd-contrat-a-duree-determinee,4740" TargetMode="External"/><Relationship Id="rId8" Type="http://schemas.openxmlformats.org/officeDocument/2006/relationships/hyperlink" Target="http://www.dossierfamilial.com/emploi/licenciement-demission/demission-dans-quels-cas-toucherez-vous-une-indemnite,583" TargetMode="External"/><Relationship Id="rId9"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hyperlink" Target="http://fr.wikipedia.org/wiki/R&#233;forme_structurelle" TargetMode="External"/><Relationship Id="rId2" Type="http://schemas.openxmlformats.org/officeDocument/2006/relationships/hyperlink" Target="http://fr.wikipedia.org/wiki/Pr&#233;sident_de_la_R&#233;publique_fran&#231;aise" TargetMode="External"/><Relationship Id="rId3" Type="http://schemas.openxmlformats.org/officeDocument/2006/relationships/hyperlink" Target="http://fr.wikipedia.org/wiki/Nicolas_Sarkozy" TargetMode="External"/><Relationship Id="rId4" Type="http://schemas.openxmlformats.org/officeDocument/2006/relationships/hyperlink" Target="http://fr.wikipedia.org/wiki/Conseil_des_ministres_(France)" TargetMode="External"/><Relationship Id="rId5" Type="http://schemas.openxmlformats.org/officeDocument/2006/relationships/hyperlink" Target="http://fr.wikipedia.org/wiki/21_octobre" TargetMode="External"/><Relationship Id="rId6" Type="http://schemas.openxmlformats.org/officeDocument/2006/relationships/hyperlink" Target="http://fr.wikipedia.org/wiki/Octobre_2009" TargetMode="External"/><Relationship Id="rId7" Type="http://schemas.openxmlformats.org/officeDocument/2006/relationships/hyperlink" Target="http://fr.wikipedia.org/wiki/2009" TargetMode="External"/><Relationship Id="rId8"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hyperlink" Target="http://fr.wikipedia.org/wiki/Administration_territoriale_de_la_France" TargetMode="External"/><Relationship Id="rId2" Type="http://schemas.openxmlformats.org/officeDocument/2006/relationships/hyperlink" Target="http://fr.wikipedia.org/wiki/France" TargetMode="External"/><Relationship Id="rId3" Type="http://schemas.openxmlformats.org/officeDocument/2006/relationships/hyperlink" Target="http://fr.wikipedia.org/wiki/D&#233;cret_de_la_division_de_la_France_en_d&#233;partements" TargetMode="External"/><Relationship Id="rId4" Type="http://schemas.openxmlformats.org/officeDocument/2006/relationships/hyperlink" Target="http://fr.wikipedia.org/wiki/Administration_territoriale" TargetMode="External"/><Relationship Id="rId5" Type="http://schemas.openxmlformats.org/officeDocument/2006/relationships/hyperlink" Target="http://fr.wikipedia.org/wiki/D&#233;centralisation" TargetMode="External"/><Relationship Id="rId6" Type="http://schemas.openxmlformats.org/officeDocument/2006/relationships/hyperlink" Target="http://fr.wikipedia.org/wiki/Arrondissement_fran&#231;ais" TargetMode="External"/><Relationship Id="rId7" Type="http://schemas.openxmlformats.org/officeDocument/2006/relationships/hyperlink" Target="http://fr.wikipedia.org/wiki/D&#233;concentration" TargetMode="External"/><Relationship Id="rId8" Type="http://schemas.openxmlformats.org/officeDocument/2006/relationships/hyperlink" Target="http://fr.wikipedia.org/wiki/Circonscriptions_&#233;lectorales_(France)" TargetMode="External"/><Relationship Id="rId9" Type="http://schemas.openxmlformats.org/officeDocument/2006/relationships/hyperlink" Target="http://fr.wikipedia.org/wiki/Circonscriptions_&#233;lectorales_(France)" TargetMode="External"/><Relationship Id="rId10" Type="http://schemas.openxmlformats.org/officeDocument/2006/relationships/hyperlink" Target="http://fr.wikipedia.org/wiki/France" TargetMode="External"/><Relationship Id="rId11" Type="http://schemas.openxmlformats.org/officeDocument/2006/relationships/hyperlink" Target="http://fr.wikipedia.org/wiki/R&#233;gion_fran&#231;aise" TargetMode="External"/><Relationship Id="rId12" Type="http://schemas.openxmlformats.org/officeDocument/2006/relationships/hyperlink" Target="http://fr.wikipedia.org/wiki/France_d&apos;outre-mer" TargetMode="External"/><Relationship Id="rId1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Civilisation française </a:t>
            </a:r>
            <a:endParaRPr b="0" lang="ru-RU" sz="4400" strike="noStrike" u="none">
              <a:solidFill>
                <a:schemeClr val="dk1"/>
              </a:solidFill>
              <a:effectLst/>
              <a:uFillTx/>
              <a:latin typeface="Calibri"/>
            </a:endParaRPr>
          </a:p>
        </p:txBody>
      </p:sp>
      <p:sp>
        <p:nvSpPr>
          <p:cNvPr id="63" name="PlaceHolder 2"/>
          <p:cNvSpPr>
            <a:spLocks noGrp="1"/>
          </p:cNvSpPr>
          <p:nvPr>
            <p:ph type="subTitle"/>
          </p:nvPr>
        </p:nvSpPr>
        <p:spPr>
          <a:xfrm>
            <a:off x="1371600" y="3886200"/>
            <a:ext cx="6400440" cy="1752120"/>
          </a:xfrm>
          <a:prstGeom prst="rect">
            <a:avLst/>
          </a:prstGeom>
          <a:noFill/>
          <a:ln w="0">
            <a:noFill/>
          </a:ln>
        </p:spPr>
        <p:txBody>
          <a:bodyPr lIns="91440" rIns="91440" tIns="45720" bIns="45720" anchor="t">
            <a:noAutofit/>
          </a:bodyPr>
          <a:p>
            <a:pPr indent="0" algn="ctr" defTabSz="914400">
              <a:lnSpc>
                <a:spcPct val="100000"/>
              </a:lnSpc>
              <a:spcBef>
                <a:spcPts val="641"/>
              </a:spcBef>
              <a:buNone/>
              <a:tabLst>
                <a:tab algn="l" pos="0"/>
              </a:tabLst>
            </a:pPr>
            <a:r>
              <a:rPr b="0" lang="fr-FR" sz="3200" strike="noStrike" u="none">
                <a:solidFill>
                  <a:schemeClr val="dk1">
                    <a:tint val="75000"/>
                  </a:schemeClr>
                </a:solidFill>
                <a:effectLst/>
                <a:uFillTx/>
                <a:latin typeface="Calibri"/>
              </a:rPr>
              <a:t>Cours  théoriques et pratiques pour les débutants avancés.</a:t>
            </a:r>
            <a:endParaRPr b="0" lang="ru-R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0" name="Таблица 1"/>
          <p:cNvGraphicFramePr/>
          <p:nvPr/>
        </p:nvGraphicFramePr>
        <p:xfrm>
          <a:off x="357120" y="428760"/>
          <a:ext cx="8214840" cy="8667720"/>
        </p:xfrm>
        <a:graphic>
          <a:graphicData uri="http://schemas.openxmlformats.org/drawingml/2006/table">
            <a:tbl>
              <a:tblPr/>
              <a:tblGrid>
                <a:gridCol w="3120120"/>
                <a:gridCol w="2022480"/>
                <a:gridCol w="3072240"/>
              </a:tblGrid>
              <a:tr h="178920">
                <a:tc>
                  <a:txBody>
                    <a:bodyPr lIns="17280" rIns="17280" tIns="17280" bIns="17280" anchor="ctr">
                      <a:noAutofit/>
                    </a:bodyPr>
                    <a:p>
                      <a:pPr algn="just" defTabSz="914400">
                        <a:lnSpc>
                          <a:spcPct val="100000"/>
                        </a:lnSpc>
                      </a:pPr>
                      <a:r>
                        <a:rPr b="1" lang="ru-RU" sz="1600" strike="noStrike" u="none">
                          <a:solidFill>
                            <a:schemeClr val="dk1"/>
                          </a:solidFill>
                          <a:effectLst/>
                          <a:uFillTx/>
                          <a:latin typeface="Calibri"/>
                        </a:rPr>
                        <a:t>Заморские владения</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1" lang="ru-RU" sz="1100" strike="noStrike" u="none">
                          <a:solidFill>
                            <a:schemeClr val="dk1"/>
                          </a:solidFill>
                          <a:effectLst/>
                          <a:uFillTx/>
                          <a:latin typeface="Calibri"/>
                        </a:rPr>
                        <a:t>Местоположение </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1" lang="ru-RU" sz="1100" strike="noStrike" u="none">
                          <a:solidFill>
                            <a:schemeClr val="dk1"/>
                          </a:solidFill>
                          <a:effectLst/>
                          <a:uFillTx/>
                          <a:latin typeface="Calibri"/>
                        </a:rPr>
                        <a:t>Новый статус</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r>
              <a:tr h="313920">
                <a:tc>
                  <a:txBody>
                    <a:bodyPr lIns="17280" rIns="17280" tIns="17280" bIns="17280" anchor="ctr">
                      <a:noAutofit/>
                    </a:bodyPr>
                    <a:p>
                      <a:pPr algn="just" defTabSz="914400">
                        <a:lnSpc>
                          <a:spcPct val="100000"/>
                        </a:lnSpc>
                      </a:pPr>
                      <a:r>
                        <a:rPr b="1" lang="fr-FR" sz="1600" strike="noStrike" u="none">
                          <a:solidFill>
                            <a:srgbClr val="ff0000"/>
                          </a:solidFill>
                          <a:effectLst/>
                          <a:uFillTx/>
                          <a:latin typeface="Calibri"/>
                        </a:rPr>
                        <a:t>Guyane française</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0000"/>
                          </a:solidFill>
                          <a:effectLst/>
                          <a:uFillTx/>
                          <a:latin typeface="Calibri"/>
                        </a:rPr>
                        <a:t>Французская Гвиана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Amérique du Sud</a:t>
                      </a:r>
                      <a:endParaRPr b="0" lang="ru-RU" sz="1600" strike="noStrike" u="none">
                        <a:solidFill>
                          <a:srgbClr val="000000"/>
                        </a:solidFill>
                        <a:effectLst/>
                        <a:uFillTx/>
                        <a:latin typeface="Arial"/>
                      </a:endParaRPr>
                    </a:p>
                    <a:p>
                      <a:pPr algn="just" defTabSz="914400">
                        <a:lnSpc>
                          <a:spcPct val="100000"/>
                        </a:lnSpc>
                      </a:pPr>
                      <a:r>
                        <a:rPr b="0" lang="fr-FR" sz="1600" strike="noStrike" u="none">
                          <a:solidFill>
                            <a:schemeClr val="dk1"/>
                          </a:solidFill>
                          <a:effectLst/>
                          <a:uFillTx/>
                          <a:latin typeface="Calibri"/>
                        </a:rPr>
                        <a:t>Южная Америка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ru-RU" sz="1600" strike="noStrike" u="none">
                          <a:solidFill>
                            <a:srgbClr val="ff0000"/>
                          </a:solidFill>
                          <a:effectLst/>
                          <a:uFillTx/>
                          <a:latin typeface="Calibri"/>
                        </a:rPr>
                        <a:t>DOM-ROM</a:t>
                      </a:r>
                      <a:br>
                        <a:rPr sz="1600"/>
                      </a:br>
                      <a:r>
                        <a:rPr b="1" lang="ru-RU" sz="1600" strike="noStrike" u="none">
                          <a:solidFill>
                            <a:srgbClr val="ff0000"/>
                          </a:solidFill>
                          <a:effectLst/>
                          <a:uFillTx/>
                          <a:latin typeface="Calibri"/>
                        </a:rPr>
                        <a:t>заморский департамент и регион)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313920">
                <a:tc>
                  <a:txBody>
                    <a:bodyPr lIns="17280" rIns="17280" tIns="17280" bIns="17280" anchor="ctr">
                      <a:noAutofit/>
                    </a:bodyPr>
                    <a:p>
                      <a:pPr algn="just" defTabSz="914400">
                        <a:lnSpc>
                          <a:spcPct val="100000"/>
                        </a:lnSpc>
                      </a:pPr>
                      <a:r>
                        <a:rPr b="1" lang="fr-FR" sz="1600" strike="noStrike" u="none">
                          <a:solidFill>
                            <a:srgbClr val="ff0000"/>
                          </a:solidFill>
                          <a:effectLst/>
                          <a:uFillTx/>
                          <a:latin typeface="Calibri"/>
                        </a:rPr>
                        <a:t>Guadeloupe</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0000"/>
                          </a:solidFill>
                          <a:effectLst/>
                          <a:uFillTx/>
                          <a:latin typeface="Calibri"/>
                        </a:rPr>
                        <a:t>Гваделупа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Antilles</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Антильские острова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ru-RU" sz="1600" strike="noStrike" u="none">
                          <a:solidFill>
                            <a:srgbClr val="ff0000"/>
                          </a:solidFill>
                          <a:effectLst/>
                          <a:uFillTx/>
                          <a:latin typeface="Calibri"/>
                        </a:rPr>
                        <a:t>DOM-ROM</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0000"/>
                          </a:solidFill>
                          <a:effectLst/>
                          <a:uFillTx/>
                          <a:latin typeface="Calibri"/>
                        </a:rPr>
                        <a:t>(заморский департамент и регион)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313920">
                <a:tc>
                  <a:txBody>
                    <a:bodyPr lIns="17280" rIns="17280" tIns="17280" bIns="17280" anchor="ctr">
                      <a:noAutofit/>
                    </a:bodyPr>
                    <a:p>
                      <a:pPr algn="just" defTabSz="914400">
                        <a:lnSpc>
                          <a:spcPct val="100000"/>
                        </a:lnSpc>
                      </a:pPr>
                      <a:r>
                        <a:rPr b="1" lang="fr-FR" sz="1600" strike="noStrike" u="none">
                          <a:solidFill>
                            <a:srgbClr val="ff0000"/>
                          </a:solidFill>
                          <a:effectLst/>
                          <a:uFillTx/>
                          <a:latin typeface="Calibri"/>
                        </a:rPr>
                        <a:t>La Réunion</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0000"/>
                          </a:solidFill>
                          <a:effectLst/>
                          <a:uFillTx/>
                          <a:latin typeface="Calibri"/>
                        </a:rPr>
                        <a:t>Реюньон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Océan Indien</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Индийский океан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ru-RU" sz="1600" strike="noStrike" u="none">
                          <a:solidFill>
                            <a:srgbClr val="ff0000"/>
                          </a:solidFill>
                          <a:effectLst/>
                          <a:uFillTx/>
                          <a:latin typeface="Calibri"/>
                        </a:rPr>
                        <a:t>DOM-ROM</a:t>
                      </a:r>
                      <a:br>
                        <a:rPr sz="1600"/>
                      </a:br>
                      <a:r>
                        <a:rPr b="1" lang="ru-RU" sz="1600" strike="noStrike" u="none">
                          <a:solidFill>
                            <a:srgbClr val="ff0000"/>
                          </a:solidFill>
                          <a:effectLst/>
                          <a:uFillTx/>
                          <a:latin typeface="Calibri"/>
                        </a:rPr>
                        <a:t>(заморский департамент и регион)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313920">
                <a:tc>
                  <a:txBody>
                    <a:bodyPr lIns="17280" rIns="17280" tIns="17280" bIns="17280" anchor="ctr">
                      <a:noAutofit/>
                    </a:bodyPr>
                    <a:p>
                      <a:pPr algn="just" defTabSz="914400">
                        <a:lnSpc>
                          <a:spcPct val="100000"/>
                        </a:lnSpc>
                      </a:pPr>
                      <a:r>
                        <a:rPr b="1" lang="fr-FR" sz="1600" strike="noStrike" u="none">
                          <a:solidFill>
                            <a:srgbClr val="ff0000"/>
                          </a:solidFill>
                          <a:effectLst/>
                          <a:uFillTx/>
                          <a:latin typeface="Calibri"/>
                        </a:rPr>
                        <a:t>Martinique</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0000"/>
                          </a:solidFill>
                          <a:effectLst/>
                          <a:uFillTx/>
                          <a:latin typeface="Calibri"/>
                        </a:rPr>
                        <a:t>Мартиника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Antilles</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Антильские острова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ru-RU" sz="1600" strike="noStrike" u="none">
                          <a:solidFill>
                            <a:srgbClr val="ff0000"/>
                          </a:solidFill>
                          <a:effectLst/>
                          <a:uFillTx/>
                          <a:latin typeface="Calibri"/>
                        </a:rPr>
                        <a:t>DOM-ROM</a:t>
                      </a:r>
                      <a:br>
                        <a:rPr sz="1600"/>
                      </a:br>
                      <a:r>
                        <a:rPr b="1" lang="ru-RU" sz="1600" strike="noStrike" u="none">
                          <a:solidFill>
                            <a:srgbClr val="ff0000"/>
                          </a:solidFill>
                          <a:effectLst/>
                          <a:uFillTx/>
                          <a:latin typeface="Calibri"/>
                        </a:rPr>
                        <a:t>(заморский департамент и регион)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313920">
                <a:tc>
                  <a:txBody>
                    <a:bodyPr lIns="17280" rIns="17280" tIns="17280" bIns="17280" anchor="ctr">
                      <a:noAutofit/>
                    </a:bodyPr>
                    <a:p>
                      <a:pPr algn="just" defTabSz="914400">
                        <a:lnSpc>
                          <a:spcPct val="100000"/>
                        </a:lnSpc>
                      </a:pPr>
                      <a:r>
                        <a:rPr b="1" lang="fr-FR" sz="1600" strike="noStrike" u="none">
                          <a:solidFill>
                            <a:srgbClr val="ff0000"/>
                          </a:solidFill>
                          <a:effectLst/>
                          <a:uFillTx/>
                          <a:latin typeface="Calibri"/>
                        </a:rPr>
                        <a:t>Mayotte</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0000"/>
                          </a:solidFill>
                          <a:effectLst/>
                          <a:uFillTx/>
                          <a:latin typeface="Calibri"/>
                        </a:rPr>
                        <a:t>Майотта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Océan Indien</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Индийский океан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ru-RU" sz="1600" strike="noStrike" u="none">
                          <a:solidFill>
                            <a:srgbClr val="ff0000"/>
                          </a:solidFill>
                          <a:effectLst/>
                          <a:uFillTx/>
                          <a:latin typeface="Calibri"/>
                        </a:rPr>
                        <a:t>DOM-ROM</a:t>
                      </a:r>
                      <a:br>
                        <a:rPr sz="1600"/>
                      </a:br>
                      <a:r>
                        <a:rPr b="1" lang="ru-RU" sz="1600" strike="noStrike" u="none">
                          <a:solidFill>
                            <a:srgbClr val="ff0000"/>
                          </a:solidFill>
                          <a:effectLst/>
                          <a:uFillTx/>
                          <a:latin typeface="Calibri"/>
                        </a:rPr>
                        <a:t>(заморский департамент и регион)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1" lang="fr-FR" sz="1600" strike="noStrike" u="none">
                          <a:solidFill>
                            <a:srgbClr val="92d050"/>
                          </a:solidFill>
                          <a:effectLst/>
                          <a:uFillTx/>
                          <a:latin typeface="Calibri"/>
                        </a:rPr>
                        <a:t>Nouvelle-Calédonie</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92d050"/>
                          </a:solidFill>
                          <a:effectLst/>
                          <a:uFillTx/>
                          <a:latin typeface="Calibri"/>
                        </a:rPr>
                        <a:t>Новая </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92d050"/>
                          </a:solidFill>
                          <a:effectLst/>
                          <a:uFillTx/>
                          <a:latin typeface="Calibri"/>
                        </a:rPr>
                        <a:t>Каледония</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Océanie</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Океания</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92d050"/>
                          </a:solidFill>
                          <a:effectLst/>
                          <a:uFillTx/>
                          <a:latin typeface="Calibri"/>
                        </a:rPr>
                        <a:t>POM</a:t>
                      </a:r>
                      <a:br>
                        <a:rPr sz="1600"/>
                      </a:br>
                      <a:r>
                        <a:rPr b="1" lang="fr-FR" sz="1600" strike="noStrike" u="none">
                          <a:solidFill>
                            <a:srgbClr val="92d050"/>
                          </a:solidFill>
                          <a:effectLst/>
                          <a:uFillTx/>
                          <a:latin typeface="Calibri"/>
                        </a:rPr>
                        <a:t>pays d'outre-mer</a:t>
                      </a:r>
                      <a:endParaRPr b="0" lang="ru-RU" sz="1600" strike="noStrike" u="none">
                        <a:solidFill>
                          <a:srgbClr val="000000"/>
                        </a:solidFill>
                        <a:effectLst/>
                        <a:uFillTx/>
                        <a:latin typeface="Arial"/>
                      </a:endParaRPr>
                    </a:p>
                    <a:p>
                      <a:pPr algn="just" defTabSz="914400">
                        <a:lnSpc>
                          <a:spcPct val="100000"/>
                        </a:lnSpc>
                      </a:pPr>
                      <a:r>
                        <a:rPr b="1" lang="fr-FR" sz="1600" strike="noStrike" u="none">
                          <a:solidFill>
                            <a:srgbClr val="92d050"/>
                          </a:solidFill>
                          <a:effectLst/>
                          <a:uFillTx/>
                          <a:latin typeface="Calibri"/>
                        </a:rPr>
                        <a:t>заморский район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623160">
                <a:tc>
                  <a:txBody>
                    <a:bodyPr lIns="17280" rIns="17280" tIns="17280" bIns="17280" anchor="ctr">
                      <a:noAutofit/>
                    </a:bodyPr>
                    <a:p>
                      <a:pPr algn="just" defTabSz="914400">
                        <a:lnSpc>
                          <a:spcPct val="100000"/>
                        </a:lnSpc>
                      </a:pPr>
                      <a:r>
                        <a:rPr b="1" lang="fr-FR" sz="1600" strike="noStrike" u="none">
                          <a:solidFill>
                            <a:srgbClr val="92d050"/>
                          </a:solidFill>
                          <a:effectLst/>
                          <a:uFillTx/>
                          <a:latin typeface="Calibri"/>
                        </a:rPr>
                        <a:t>Polynésie française</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92d050"/>
                          </a:solidFill>
                          <a:effectLst/>
                          <a:uFillTx/>
                          <a:latin typeface="Calibri"/>
                        </a:rPr>
                        <a:t>Французская </a:t>
                      </a:r>
                      <a:br>
                        <a:rPr sz="1600"/>
                      </a:br>
                      <a:r>
                        <a:rPr b="1" lang="ru-RU" sz="1600" strike="noStrike" u="none">
                          <a:solidFill>
                            <a:srgbClr val="92d050"/>
                          </a:solidFill>
                          <a:effectLst/>
                          <a:uFillTx/>
                          <a:latin typeface="Calibri"/>
                        </a:rPr>
                        <a:t>Полинезия</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Océanie</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Океания</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92d050"/>
                          </a:solidFill>
                          <a:effectLst/>
                          <a:uFillTx/>
                          <a:latin typeface="Calibri"/>
                        </a:rPr>
                        <a:t>POM</a:t>
                      </a:r>
                      <a:br>
                        <a:rPr sz="1600"/>
                      </a:br>
                      <a:r>
                        <a:rPr b="1" lang="fr-FR" sz="1600" strike="noStrike" u="none">
                          <a:solidFill>
                            <a:srgbClr val="92d050"/>
                          </a:solidFill>
                          <a:effectLst/>
                          <a:uFillTx/>
                          <a:latin typeface="Calibri"/>
                        </a:rPr>
                        <a:t>pays d'outre-mer</a:t>
                      </a:r>
                      <a:endParaRPr b="0" lang="ru-RU" sz="1600" strike="noStrike" u="none">
                        <a:solidFill>
                          <a:srgbClr val="000000"/>
                        </a:solidFill>
                        <a:effectLst/>
                        <a:uFillTx/>
                        <a:latin typeface="Arial"/>
                      </a:endParaRPr>
                    </a:p>
                    <a:p>
                      <a:pPr algn="just" defTabSz="914400">
                        <a:lnSpc>
                          <a:spcPct val="100000"/>
                        </a:lnSpc>
                      </a:pPr>
                      <a:r>
                        <a:rPr b="1" lang="fr-FR" sz="1600" strike="noStrike" u="none">
                          <a:solidFill>
                            <a:srgbClr val="92d050"/>
                          </a:solidFill>
                          <a:effectLst/>
                          <a:uFillTx/>
                          <a:latin typeface="Calibri"/>
                        </a:rPr>
                        <a:t>заморский район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1" lang="fr-FR" sz="1100" strike="noStrike" u="none">
                          <a:solidFill>
                            <a:srgbClr val="ffff00"/>
                          </a:solidFill>
                          <a:effectLst/>
                          <a:uFillTx/>
                          <a:latin typeface="Calibri"/>
                        </a:rPr>
                        <a:t>Wallis-et-Futuna</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ff00"/>
                          </a:solidFill>
                          <a:effectLst/>
                          <a:uFillTx/>
                          <a:latin typeface="Calibri"/>
                        </a:rPr>
                        <a:t>Уоллис и Футуна</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100" strike="noStrike" u="none">
                          <a:solidFill>
                            <a:schemeClr val="dk1"/>
                          </a:solidFill>
                          <a:effectLst/>
                          <a:uFillTx/>
                          <a:latin typeface="Calibri"/>
                        </a:rPr>
                        <a:t>Océanie</a:t>
                      </a:r>
                      <a:endParaRPr b="0" lang="ru-RU" sz="1100" strike="noStrike" u="none">
                        <a:solidFill>
                          <a:srgbClr val="000000"/>
                        </a:solidFill>
                        <a:effectLst/>
                        <a:uFillTx/>
                        <a:latin typeface="Arial"/>
                      </a:endParaRPr>
                    </a:p>
                    <a:p>
                      <a:pPr algn="just" defTabSz="914400">
                        <a:lnSpc>
                          <a:spcPct val="100000"/>
                        </a:lnSpc>
                      </a:pPr>
                      <a:r>
                        <a:rPr b="0" lang="ru-RU" sz="1100" strike="noStrike" u="none">
                          <a:solidFill>
                            <a:schemeClr val="dk1"/>
                          </a:solidFill>
                          <a:effectLst/>
                          <a:uFillTx/>
                          <a:latin typeface="Calibri"/>
                        </a:rPr>
                        <a:t>Океания</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COM</a:t>
                      </a:r>
                      <a:br>
                        <a:rPr sz="1100"/>
                      </a:br>
                      <a:r>
                        <a:rPr b="1" lang="fr-FR" sz="1100" strike="noStrike" u="none">
                          <a:solidFill>
                            <a:srgbClr val="ffc000"/>
                          </a:solidFill>
                          <a:effectLst/>
                          <a:uFillTx/>
                          <a:latin typeface="Calibri"/>
                        </a:rPr>
                        <a:t>collectivité d'outre-mer</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Заморское сообщество</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873000">
                <a:tc>
                  <a:txBody>
                    <a:bodyPr lIns="17280" rIns="17280" tIns="17280" bIns="17280" anchor="ctr">
                      <a:noAutofit/>
                    </a:bodyPr>
                    <a:p>
                      <a:pPr algn="just" defTabSz="914400">
                        <a:lnSpc>
                          <a:spcPct val="100000"/>
                        </a:lnSpc>
                      </a:pPr>
                      <a:r>
                        <a:rPr b="1" lang="fr-FR" sz="1100" strike="noStrike" u="none">
                          <a:solidFill>
                            <a:srgbClr val="00b0f0"/>
                          </a:solidFill>
                          <a:effectLst/>
                          <a:uFillTx/>
                          <a:latin typeface="Calibri"/>
                        </a:rPr>
                        <a:t>Terres australes et antarctiques françaises</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00b0f0"/>
                          </a:solidFill>
                          <a:effectLst/>
                          <a:uFillTx/>
                          <a:latin typeface="Calibri"/>
                        </a:rPr>
                        <a:t>Южные и антарктические французские территории</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100" strike="noStrike" u="none">
                          <a:solidFill>
                            <a:schemeClr val="dk1"/>
                          </a:solidFill>
                          <a:effectLst/>
                          <a:uFillTx/>
                          <a:latin typeface="Calibri"/>
                        </a:rPr>
                        <a:t>Antarctique</a:t>
                      </a:r>
                      <a:endParaRPr b="0" lang="ru-RU" sz="1100" strike="noStrike" u="none">
                        <a:solidFill>
                          <a:srgbClr val="000000"/>
                        </a:solidFill>
                        <a:effectLst/>
                        <a:uFillTx/>
                        <a:latin typeface="Arial"/>
                      </a:endParaRPr>
                    </a:p>
                    <a:p>
                      <a:pPr algn="just" defTabSz="914400">
                        <a:lnSpc>
                          <a:spcPct val="100000"/>
                        </a:lnSpc>
                      </a:pPr>
                      <a:r>
                        <a:rPr b="0" lang="ru-RU" sz="1100" strike="noStrike" u="none">
                          <a:solidFill>
                            <a:schemeClr val="dk1"/>
                          </a:solidFill>
                          <a:effectLst/>
                          <a:uFillTx/>
                          <a:latin typeface="Calibri"/>
                        </a:rPr>
                        <a:t>Антарктика</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100" strike="noStrike" u="none">
                          <a:solidFill>
                            <a:srgbClr val="00b0f0"/>
                          </a:solidFill>
                          <a:effectLst/>
                          <a:uFillTx/>
                          <a:latin typeface="Calibri"/>
                        </a:rPr>
                        <a:t>TOM</a:t>
                      </a:r>
                      <a:br>
                        <a:rPr sz="1100"/>
                      </a:br>
                      <a:r>
                        <a:rPr b="1" lang="fr-FR" sz="1100" strike="noStrike" u="none">
                          <a:solidFill>
                            <a:srgbClr val="00b0f0"/>
                          </a:solidFill>
                          <a:effectLst/>
                          <a:uFillTx/>
                          <a:latin typeface="Calibri"/>
                        </a:rPr>
                        <a:t>territoire d'outre-mer</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00b0f0"/>
                          </a:solidFill>
                          <a:effectLst/>
                          <a:uFillTx/>
                          <a:latin typeface="Calibri"/>
                        </a:rPr>
                        <a:t>Заморская территория</a:t>
                      </a:r>
                      <a:endParaRPr b="0" lang="ru-RU" sz="1100" strike="noStrike" u="none">
                        <a:solidFill>
                          <a:srgbClr val="000000"/>
                        </a:solidFill>
                        <a:effectLst/>
                        <a:uFillTx/>
                        <a:latin typeface="Arial"/>
                      </a:endParaRPr>
                    </a:p>
                    <a:p>
                      <a:pPr algn="just" defTabSz="914400">
                        <a:lnSpc>
                          <a:spcPct val="100000"/>
                        </a:lnSpc>
                      </a:pPr>
                      <a:br>
                        <a:rPr sz="1100"/>
                      </a:b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Saint-Pierre-et-Miquelon</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Сен-Пьер и Микелон</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100" strike="noStrike" u="none">
                          <a:solidFill>
                            <a:schemeClr val="dk1"/>
                          </a:solidFill>
                          <a:effectLst/>
                          <a:uFillTx/>
                          <a:latin typeface="Calibri"/>
                        </a:rPr>
                        <a:t>Amérique du Nord</a:t>
                      </a:r>
                      <a:endParaRPr b="0" lang="ru-RU" sz="1100" strike="noStrike" u="none">
                        <a:solidFill>
                          <a:srgbClr val="000000"/>
                        </a:solidFill>
                        <a:effectLst/>
                        <a:uFillTx/>
                        <a:latin typeface="Arial"/>
                      </a:endParaRPr>
                    </a:p>
                    <a:p>
                      <a:pPr algn="just" defTabSz="914400">
                        <a:lnSpc>
                          <a:spcPct val="100000"/>
                        </a:lnSpc>
                      </a:pPr>
                      <a:r>
                        <a:rPr b="0" lang="ru-RU" sz="1100" strike="noStrike" u="none">
                          <a:solidFill>
                            <a:schemeClr val="dk1"/>
                          </a:solidFill>
                          <a:effectLst/>
                          <a:uFillTx/>
                          <a:latin typeface="Calibri"/>
                        </a:rPr>
                        <a:t>Северная Америка</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COM</a:t>
                      </a:r>
                      <a:br>
                        <a:rPr sz="1100"/>
                      </a:br>
                      <a:r>
                        <a:rPr b="1" lang="fr-FR" sz="1100" strike="noStrike" u="none">
                          <a:solidFill>
                            <a:srgbClr val="ffc000"/>
                          </a:solidFill>
                          <a:effectLst/>
                          <a:uFillTx/>
                          <a:latin typeface="Calibri"/>
                        </a:rPr>
                        <a:t>collectivité d'outre-mer territoriale </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Заморское сообщество</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Saint-Barthélemy</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Сен-Бартельми</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100" strike="noStrike" u="none">
                          <a:solidFill>
                            <a:schemeClr val="dk1"/>
                          </a:solidFill>
                          <a:effectLst/>
                          <a:uFillTx/>
                          <a:latin typeface="Calibri"/>
                        </a:rPr>
                        <a:t>Antilles</a:t>
                      </a:r>
                      <a:endParaRPr b="0" lang="ru-RU" sz="1100" strike="noStrike" u="none">
                        <a:solidFill>
                          <a:srgbClr val="000000"/>
                        </a:solidFill>
                        <a:effectLst/>
                        <a:uFillTx/>
                        <a:latin typeface="Arial"/>
                      </a:endParaRPr>
                    </a:p>
                    <a:p>
                      <a:pPr algn="just" defTabSz="914400">
                        <a:lnSpc>
                          <a:spcPct val="100000"/>
                        </a:lnSpc>
                      </a:pPr>
                      <a:r>
                        <a:rPr b="0" lang="ru-RU" sz="1100" strike="noStrike" u="none">
                          <a:solidFill>
                            <a:schemeClr val="dk1"/>
                          </a:solidFill>
                          <a:effectLst/>
                          <a:uFillTx/>
                          <a:latin typeface="Calibri"/>
                        </a:rPr>
                        <a:t>Антильские острова</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COM</a:t>
                      </a:r>
                      <a:br>
                        <a:rPr sz="1100"/>
                      </a:br>
                      <a:r>
                        <a:rPr b="1" lang="fr-FR" sz="1100" strike="noStrike" u="none">
                          <a:solidFill>
                            <a:srgbClr val="ffc000"/>
                          </a:solidFill>
                          <a:effectLst/>
                          <a:uFillTx/>
                          <a:latin typeface="Calibri"/>
                        </a:rPr>
                        <a:t>collectivité d'outre-mer</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Заморское сообщество</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Saint-Martin</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Сен-Мартен</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c>
                  <a:txBody>
                    <a:bodyPr lIns="17280" rIns="17280" tIns="17280" bIns="17280" anchor="ctr">
                      <a:noAutofit/>
                    </a:bodyPr>
                    <a:p>
                      <a:pPr algn="just" defTabSz="914400">
                        <a:lnSpc>
                          <a:spcPct val="100000"/>
                        </a:lnSpc>
                      </a:pPr>
                      <a:r>
                        <a:rPr b="0" lang="fr-FR" sz="1100" strike="noStrike" u="none">
                          <a:solidFill>
                            <a:schemeClr val="dk1"/>
                          </a:solidFill>
                          <a:effectLst/>
                          <a:uFillTx/>
                          <a:latin typeface="Calibri"/>
                        </a:rPr>
                        <a:t>Antilles</a:t>
                      </a:r>
                      <a:endParaRPr b="0" lang="ru-RU" sz="1100" strike="noStrike" u="none">
                        <a:solidFill>
                          <a:srgbClr val="000000"/>
                        </a:solidFill>
                        <a:effectLst/>
                        <a:uFillTx/>
                        <a:latin typeface="Arial"/>
                      </a:endParaRPr>
                    </a:p>
                    <a:p>
                      <a:pPr algn="just" defTabSz="914400">
                        <a:lnSpc>
                          <a:spcPct val="100000"/>
                        </a:lnSpc>
                      </a:pPr>
                      <a:r>
                        <a:rPr b="0" lang="ru-RU" sz="1100" strike="noStrike" u="none">
                          <a:solidFill>
                            <a:schemeClr val="dk1"/>
                          </a:solidFill>
                          <a:effectLst/>
                          <a:uFillTx/>
                          <a:latin typeface="Calibri"/>
                        </a:rPr>
                        <a:t>Антильские острова</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100" strike="noStrike" u="none">
                          <a:solidFill>
                            <a:srgbClr val="ffc000"/>
                          </a:solidFill>
                          <a:effectLst/>
                          <a:uFillTx/>
                          <a:latin typeface="Calibri"/>
                        </a:rPr>
                        <a:t>COM</a:t>
                      </a:r>
                      <a:br>
                        <a:rPr sz="1100"/>
                      </a:br>
                      <a:r>
                        <a:rPr b="1" lang="fr-FR" sz="1100" strike="noStrike" u="none">
                          <a:solidFill>
                            <a:srgbClr val="ffc000"/>
                          </a:solidFill>
                          <a:effectLst/>
                          <a:uFillTx/>
                          <a:latin typeface="Calibri"/>
                        </a:rPr>
                        <a:t>collectivité d'outre-mer</a:t>
                      </a:r>
                      <a:endParaRPr b="0" lang="ru-RU" sz="1100" strike="noStrike" u="none">
                        <a:solidFill>
                          <a:srgbClr val="000000"/>
                        </a:solidFill>
                        <a:effectLst/>
                        <a:uFillTx/>
                        <a:latin typeface="Arial"/>
                      </a:endParaRPr>
                    </a:p>
                    <a:p>
                      <a:pPr algn="just" defTabSz="914400">
                        <a:lnSpc>
                          <a:spcPct val="100000"/>
                        </a:lnSpc>
                      </a:pPr>
                      <a:r>
                        <a:rPr b="1" lang="ru-RU" sz="1100" strike="noStrike" u="none">
                          <a:solidFill>
                            <a:srgbClr val="ffc000"/>
                          </a:solidFill>
                          <a:effectLst/>
                          <a:uFillTx/>
                          <a:latin typeface="Calibri"/>
                        </a:rPr>
                        <a:t>Заморское сообщество</a:t>
                      </a:r>
                      <a:endParaRPr b="0" lang="ru-RU" sz="11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bl>
          </a:graphicData>
        </a:graphic>
      </p:graphicFrame>
      <p:sp>
        <p:nvSpPr>
          <p:cNvPr id="81" name="Rectangle 1"/>
          <p:cNvSpPr/>
          <p:nvPr/>
        </p:nvSpPr>
        <p:spPr>
          <a:xfrm>
            <a:off x="0" y="0"/>
            <a:ext cx="9143640" cy="456840"/>
          </a:xfrm>
          <a:prstGeom prst="rect">
            <a:avLst/>
          </a:prstGeom>
          <a:noFill/>
          <a:ln w="9525">
            <a:noFill/>
          </a:ln>
        </p:spPr>
        <p:style>
          <a:lnRef idx="0"/>
          <a:fillRef idx="0"/>
          <a:effectRef idx="0"/>
          <a:fontRef idx="minor"/>
        </p:style>
        <p:txBody>
          <a:bodyPr numCol="1" spcCol="0" wrap="none" anchor="ctr">
            <a:spAutoFit/>
          </a:bodyPr>
          <a:p>
            <a:pPr algn="ctr" defTabSz="914400">
              <a:lnSpc>
                <a:spcPct val="100000"/>
              </a:lnSpc>
              <a:tabLst>
                <a:tab algn="l" pos="0"/>
              </a:tabLst>
            </a:pPr>
            <a:endParaRPr b="0" lang="ru-RU" sz="1800" strike="noStrike" u="none">
              <a:solidFill>
                <a:srgbClr val="000000"/>
              </a:solidFill>
              <a:effectLst/>
              <a:uFillTx/>
              <a:latin typeface="Arial"/>
            </a:endParaRPr>
          </a:p>
          <a:p>
            <a:pPr algn="ctr" defTabSz="914400">
              <a:lnSpc>
                <a:spcPct val="100000"/>
              </a:lnSpc>
              <a:tabLst>
                <a:tab algn="l" pos="0"/>
              </a:tabLst>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Прямоугольник 1"/>
          <p:cNvSpPr/>
          <p:nvPr/>
        </p:nvSpPr>
        <p:spPr>
          <a:xfrm>
            <a:off x="500040" y="1285920"/>
            <a:ext cx="6428880" cy="645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sng">
                <a:solidFill>
                  <a:schemeClr val="dk1"/>
                </a:solidFill>
                <a:effectLst/>
                <a:uFillTx/>
                <a:latin typeface="Calibri"/>
                <a:hlinkClick r:id="rId1"/>
              </a:rPr>
              <a:t>http://soutien67.free.fr/geographie/activites/france/France.htm</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p:txBody>
      </p:sp>
      <p:sp>
        <p:nvSpPr>
          <p:cNvPr id="83" name="Прямоугольник 3"/>
          <p:cNvSpPr/>
          <p:nvPr/>
        </p:nvSpPr>
        <p:spPr>
          <a:xfrm>
            <a:off x="428760" y="857160"/>
            <a:ext cx="64288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sng">
                <a:solidFill>
                  <a:schemeClr val="dk1"/>
                </a:solidFill>
                <a:effectLst/>
                <a:uFillTx/>
                <a:latin typeface="Calibri"/>
                <a:hlinkClick r:id="rId2"/>
              </a:rPr>
              <a:t>http://www.tlfq.ulaval.ca/axl/francophonie/dom-tom.htm</a:t>
            </a:r>
            <a:endParaRPr b="0" lang="ru-RU" sz="1800" strike="noStrike" u="none">
              <a:solidFill>
                <a:srgbClr val="000000"/>
              </a:solidFill>
              <a:effectLst/>
              <a:uFillTx/>
              <a:latin typeface="Arial"/>
            </a:endParaRPr>
          </a:p>
        </p:txBody>
      </p:sp>
      <p:graphicFrame>
        <p:nvGraphicFramePr>
          <p:cNvPr id="84" name="Таблица 4"/>
          <p:cNvGraphicFramePr/>
          <p:nvPr/>
        </p:nvGraphicFramePr>
        <p:xfrm>
          <a:off x="428760" y="1857240"/>
          <a:ext cx="3119760" cy="4074120"/>
        </p:xfrm>
        <a:graphic>
          <a:graphicData uri="http://schemas.openxmlformats.org/drawingml/2006/table">
            <a:tbl>
              <a:tblPr/>
              <a:tblGrid>
                <a:gridCol w="3120120"/>
              </a:tblGrid>
              <a:tr h="448920">
                <a:tc>
                  <a:txBody>
                    <a:bodyPr lIns="17280" rIns="17280" tIns="17280" bIns="17280" anchor="ctr">
                      <a:noAutofit/>
                    </a:bodyPr>
                    <a:p>
                      <a:pPr algn="just" defTabSz="914400">
                        <a:lnSpc>
                          <a:spcPct val="100000"/>
                        </a:lnSpc>
                      </a:pPr>
                      <a:r>
                        <a:rPr b="1" lang="fr-FR" sz="1600" strike="noStrike" u="none">
                          <a:solidFill>
                            <a:srgbClr val="ffff00"/>
                          </a:solidFill>
                          <a:effectLst/>
                          <a:uFillTx/>
                          <a:latin typeface="Calibri"/>
                        </a:rPr>
                        <a:t>Wallis-et-Futuna</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ff00"/>
                          </a:solidFill>
                          <a:effectLst/>
                          <a:uFillTx/>
                          <a:latin typeface="Calibri"/>
                        </a:rPr>
                        <a:t>Уоллис и Футуна</a:t>
                      </a:r>
                      <a:endParaRPr b="0" lang="ru-RU" sz="1600" strike="noStrike" u="none">
                        <a:solidFill>
                          <a:srgbClr val="000000"/>
                        </a:solidFill>
                        <a:effectLst/>
                        <a:uFillTx/>
                        <a:latin typeface="Arial"/>
                      </a:endParaRPr>
                    </a:p>
                    <a:p>
                      <a:pPr algn="just" defTabSz="914400">
                        <a:lnSpc>
                          <a:spcPct val="100000"/>
                        </a:lnSpc>
                      </a:pP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r>
              <a:tr h="873000">
                <a:tc>
                  <a:txBody>
                    <a:bodyPr lIns="17280" rIns="17280" tIns="17280" bIns="17280" anchor="ctr">
                      <a:noAutofit/>
                    </a:bodyPr>
                    <a:p>
                      <a:pPr algn="just" defTabSz="914400">
                        <a:lnSpc>
                          <a:spcPct val="100000"/>
                        </a:lnSpc>
                      </a:pPr>
                      <a:r>
                        <a:rPr b="1" lang="fr-FR" sz="1600" strike="noStrike" u="none">
                          <a:solidFill>
                            <a:srgbClr val="00b0f0"/>
                          </a:solidFill>
                          <a:effectLst/>
                          <a:uFillTx/>
                          <a:latin typeface="Calibri"/>
                        </a:rPr>
                        <a:t>Terres australes et antarctiques françaises</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00b0f0"/>
                          </a:solidFill>
                          <a:effectLst/>
                          <a:uFillTx/>
                          <a:latin typeface="Calibri"/>
                        </a:rPr>
                        <a:t>Южные и антарктические французские территории</a:t>
                      </a:r>
                      <a:endParaRPr b="0" lang="ru-RU" sz="1600" strike="noStrike" u="none">
                        <a:solidFill>
                          <a:srgbClr val="000000"/>
                        </a:solidFill>
                        <a:effectLst/>
                        <a:uFillTx/>
                        <a:latin typeface="Arial"/>
                      </a:endParaRPr>
                    </a:p>
                    <a:p>
                      <a:pPr algn="just" defTabSz="914400">
                        <a:lnSpc>
                          <a:spcPct val="100000"/>
                        </a:lnSpc>
                      </a:pP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r>
              <a:tr h="448920">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Saint-Pierre-et-Miquelon</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Сен-Пьер и Микелон</a:t>
                      </a:r>
                      <a:endParaRPr b="0" lang="ru-RU" sz="1600" strike="noStrike" u="none">
                        <a:solidFill>
                          <a:srgbClr val="000000"/>
                        </a:solidFill>
                        <a:effectLst/>
                        <a:uFillTx/>
                        <a:latin typeface="Arial"/>
                      </a:endParaRPr>
                    </a:p>
                    <a:p>
                      <a:pPr algn="just" defTabSz="914400">
                        <a:lnSpc>
                          <a:spcPct val="100000"/>
                        </a:lnSpc>
                      </a:pP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r>
              <a:tr h="448920">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Saint-Barthélemy</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Сен-Бартельми</a:t>
                      </a:r>
                      <a:endParaRPr b="0" lang="ru-RU" sz="1600" strike="noStrike" u="none">
                        <a:solidFill>
                          <a:srgbClr val="000000"/>
                        </a:solidFill>
                        <a:effectLst/>
                        <a:uFillTx/>
                        <a:latin typeface="Arial"/>
                      </a:endParaRPr>
                    </a:p>
                    <a:p>
                      <a:pPr algn="just" defTabSz="914400">
                        <a:lnSpc>
                          <a:spcPct val="100000"/>
                        </a:lnSpc>
                      </a:pP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r>
              <a:tr h="448920">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Saint-Martin</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Сен-Мартен</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noFill/>
                  </a:tcPr>
                </a:tc>
              </a:tr>
            </a:tbl>
          </a:graphicData>
        </a:graphic>
      </p:graphicFrame>
      <p:graphicFrame>
        <p:nvGraphicFramePr>
          <p:cNvPr id="85" name="Таблица 5"/>
          <p:cNvGraphicFramePr/>
          <p:nvPr/>
        </p:nvGraphicFramePr>
        <p:xfrm>
          <a:off x="3714840" y="1785960"/>
          <a:ext cx="5094720" cy="4317840"/>
        </p:xfrm>
        <a:graphic>
          <a:graphicData uri="http://schemas.openxmlformats.org/drawingml/2006/table">
            <a:tbl>
              <a:tblPr/>
              <a:tblGrid>
                <a:gridCol w="2022480"/>
                <a:gridCol w="3072240"/>
              </a:tblGrid>
              <a:tr h="448920">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Océanie</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Океания</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COM</a:t>
                      </a:r>
                      <a:br>
                        <a:rPr sz="1600"/>
                      </a:br>
                      <a:r>
                        <a:rPr b="1" lang="fr-FR" sz="1600" strike="noStrike" u="none">
                          <a:solidFill>
                            <a:srgbClr val="ffc000"/>
                          </a:solidFill>
                          <a:effectLst/>
                          <a:uFillTx/>
                          <a:latin typeface="Calibri"/>
                        </a:rPr>
                        <a:t>collectivité d'outre-mer</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Заморское сообщество</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873000">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Antarctique</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Антарктика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00b0f0"/>
                          </a:solidFill>
                          <a:effectLst/>
                          <a:uFillTx/>
                          <a:latin typeface="Calibri"/>
                        </a:rPr>
                        <a:t>TOM</a:t>
                      </a:r>
                      <a:br>
                        <a:rPr sz="1600"/>
                      </a:br>
                      <a:r>
                        <a:rPr b="1" lang="fr-FR" sz="1600" strike="noStrike" u="none">
                          <a:solidFill>
                            <a:srgbClr val="00b0f0"/>
                          </a:solidFill>
                          <a:effectLst/>
                          <a:uFillTx/>
                          <a:latin typeface="Calibri"/>
                        </a:rPr>
                        <a:t>territoire d'outre-mer</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00b0f0"/>
                          </a:solidFill>
                          <a:effectLst/>
                          <a:uFillTx/>
                          <a:latin typeface="Calibri"/>
                        </a:rPr>
                        <a:t>Заморская территория</a:t>
                      </a:r>
                      <a:endParaRPr b="0" lang="ru-RU" sz="1600" strike="noStrike" u="none">
                        <a:solidFill>
                          <a:srgbClr val="000000"/>
                        </a:solidFill>
                        <a:effectLst/>
                        <a:uFillTx/>
                        <a:latin typeface="Arial"/>
                      </a:endParaRPr>
                    </a:p>
                    <a:p>
                      <a:pPr algn="just" defTabSz="914400">
                        <a:lnSpc>
                          <a:spcPct val="100000"/>
                        </a:lnSpc>
                      </a:pPr>
                      <a:br>
                        <a:rPr sz="1600"/>
                      </a:b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Amérique du Nord</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Северная Америка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COM</a:t>
                      </a:r>
                      <a:br>
                        <a:rPr sz="1600"/>
                      </a:br>
                      <a:r>
                        <a:rPr b="1" lang="fr-FR" sz="1600" strike="noStrike" u="none">
                          <a:solidFill>
                            <a:srgbClr val="ffc000"/>
                          </a:solidFill>
                          <a:effectLst/>
                          <a:uFillTx/>
                          <a:latin typeface="Calibri"/>
                        </a:rPr>
                        <a:t>collectivité d'outre-mer territoriale </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Заморское сообщество</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Antilles</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Антильские острова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COM</a:t>
                      </a:r>
                      <a:br>
                        <a:rPr sz="1600"/>
                      </a:br>
                      <a:r>
                        <a:rPr b="1" lang="fr-FR" sz="1600" strike="noStrike" u="none">
                          <a:solidFill>
                            <a:srgbClr val="ffc000"/>
                          </a:solidFill>
                          <a:effectLst/>
                          <a:uFillTx/>
                          <a:latin typeface="Calibri"/>
                        </a:rPr>
                        <a:t>collectivité d'outre-mer</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Заморское сообщество</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r h="448920">
                <a:tc>
                  <a:txBody>
                    <a:bodyPr lIns="17280" rIns="17280" tIns="17280" bIns="17280" anchor="ctr">
                      <a:noAutofit/>
                    </a:bodyPr>
                    <a:p>
                      <a:pPr algn="just" defTabSz="914400">
                        <a:lnSpc>
                          <a:spcPct val="100000"/>
                        </a:lnSpc>
                      </a:pPr>
                      <a:r>
                        <a:rPr b="0" lang="fr-FR" sz="1600" strike="noStrike" u="none">
                          <a:solidFill>
                            <a:schemeClr val="dk1"/>
                          </a:solidFill>
                          <a:effectLst/>
                          <a:uFillTx/>
                          <a:latin typeface="Calibri"/>
                        </a:rPr>
                        <a:t>Antilles</a:t>
                      </a:r>
                      <a:endParaRPr b="0" lang="ru-RU" sz="1600" strike="noStrike" u="none">
                        <a:solidFill>
                          <a:srgbClr val="000000"/>
                        </a:solidFill>
                        <a:effectLst/>
                        <a:uFillTx/>
                        <a:latin typeface="Arial"/>
                      </a:endParaRPr>
                    </a:p>
                    <a:p>
                      <a:pPr algn="just" defTabSz="914400">
                        <a:lnSpc>
                          <a:spcPct val="100000"/>
                        </a:lnSpc>
                      </a:pPr>
                      <a:r>
                        <a:rPr b="0" lang="ru-RU" sz="1600" strike="noStrike" u="none">
                          <a:solidFill>
                            <a:schemeClr val="dk1"/>
                          </a:solidFill>
                          <a:effectLst/>
                          <a:uFillTx/>
                          <a:latin typeface="Calibri"/>
                        </a:rPr>
                        <a:t>Антильские острова</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c>
                  <a:txBody>
                    <a:bodyPr lIns="17280" rIns="17280" tIns="17280" bIns="17280" anchor="ctr">
                      <a:noAutofit/>
                    </a:bodyPr>
                    <a:p>
                      <a:pPr algn="just" defTabSz="914400">
                        <a:lnSpc>
                          <a:spcPct val="100000"/>
                        </a:lnSpc>
                      </a:pPr>
                      <a:r>
                        <a:rPr b="1" lang="fr-FR" sz="1600" strike="noStrike" u="none">
                          <a:solidFill>
                            <a:srgbClr val="ffc000"/>
                          </a:solidFill>
                          <a:effectLst/>
                          <a:uFillTx/>
                          <a:latin typeface="Calibri"/>
                        </a:rPr>
                        <a:t>COM</a:t>
                      </a:r>
                      <a:br>
                        <a:rPr sz="1600"/>
                      </a:br>
                      <a:r>
                        <a:rPr b="1" lang="fr-FR" sz="1600" strike="noStrike" u="none">
                          <a:solidFill>
                            <a:srgbClr val="ffc000"/>
                          </a:solidFill>
                          <a:effectLst/>
                          <a:uFillTx/>
                          <a:latin typeface="Calibri"/>
                        </a:rPr>
                        <a:t>collectivité d'outre-mer</a:t>
                      </a:r>
                      <a:endParaRPr b="0" lang="ru-RU" sz="1600" strike="noStrike" u="none">
                        <a:solidFill>
                          <a:srgbClr val="000000"/>
                        </a:solidFill>
                        <a:effectLst/>
                        <a:uFillTx/>
                        <a:latin typeface="Arial"/>
                      </a:endParaRPr>
                    </a:p>
                    <a:p>
                      <a:pPr algn="just" defTabSz="914400">
                        <a:lnSpc>
                          <a:spcPct val="100000"/>
                        </a:lnSpc>
                      </a:pPr>
                      <a:r>
                        <a:rPr b="1" lang="ru-RU" sz="1600" strike="noStrike" u="none">
                          <a:solidFill>
                            <a:srgbClr val="ffc000"/>
                          </a:solidFill>
                          <a:effectLst/>
                          <a:uFillTx/>
                          <a:latin typeface="Calibri"/>
                        </a:rPr>
                        <a:t>Заморское сообщество</a:t>
                      </a:r>
                      <a:endParaRPr b="0" lang="ru-RU" sz="1600" strike="noStrike" u="none">
                        <a:solidFill>
                          <a:srgbClr val="000000"/>
                        </a:solidFill>
                        <a:effectLst/>
                        <a:uFillTx/>
                        <a:latin typeface="Arial"/>
                      </a:endParaRPr>
                    </a:p>
                  </a:txBody>
                  <a:tcPr anchor="ctr" marL="17280" marR="17280" marT="17280" marB="17280">
                    <a:lnL w="12240">
                      <a:noFill/>
                      <a:prstDash val="solid"/>
                    </a:lnL>
                    <a:lnR w="12240">
                      <a:noFill/>
                      <a:prstDash val="solid"/>
                    </a:lnR>
                    <a:lnT w="12240">
                      <a:noFill/>
                      <a:prstDash val="solid"/>
                    </a:lnT>
                    <a:lnB w="12240">
                      <a:noFill/>
                      <a:prstDash val="solid"/>
                    </a:lnB>
                    <a:solidFill>
                      <a:srgbClr val="fff4dd"/>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Test de conn</a:t>
            </a:r>
            <a:r>
              <a:rPr b="0" lang="fr-FR" sz="4400" strike="noStrike" u="none">
                <a:solidFill>
                  <a:schemeClr val="dk1"/>
                </a:solidFill>
                <a:effectLst/>
                <a:uFillTx/>
                <a:latin typeface="Calibri"/>
              </a:rPr>
              <a:t>aissances</a:t>
            </a:r>
            <a:endParaRPr b="0" lang="ru-RU" sz="4400" strike="noStrike" u="none">
              <a:solidFill>
                <a:schemeClr val="dk1"/>
              </a:solidFill>
              <a:effectLst/>
              <a:uFillTx/>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70000" lnSpcReduction="19999"/>
          </a:bodyPr>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Combien de régions et de départements compte la France métropolitaine avec ceux d'outre-mer?</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Donnez les équivalents russes des noms des régions citées ci-dessous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Franche-Compté</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Bourgogne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Normandie: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Pays de la Loire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L'Auvergne et le Limousin</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Rhône-Alpes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Languedoc-Roussillon</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Donnez en français les noms des habitants de chaque région précitée.</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marL="343080" indent="-343080" defTabSz="914400">
              <a:lnSpc>
                <a:spcPct val="100000"/>
              </a:lnSpc>
              <a:spcBef>
                <a:spcPts val="641"/>
              </a:spcBef>
              <a:buNone/>
              <a:tabLst>
                <a:tab algn="l" pos="0"/>
              </a:tabLst>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Emblème</a:t>
            </a:r>
            <a:r>
              <a:rPr b="0" lang="en-US" sz="4400" strike="noStrike" u="none">
                <a:solidFill>
                  <a:schemeClr val="dk1"/>
                </a:solidFill>
                <a:effectLst/>
                <a:uFillTx/>
                <a:latin typeface="Calibri"/>
              </a:rPr>
              <a:t>s</a:t>
            </a:r>
            <a:r>
              <a:rPr b="0" lang="fr-FR" sz="4400" strike="noStrike" u="none">
                <a:solidFill>
                  <a:schemeClr val="dk1"/>
                </a:solidFill>
                <a:effectLst/>
                <a:uFillTx/>
                <a:latin typeface="Calibri"/>
              </a:rPr>
              <a:t> de la France</a:t>
            </a:r>
            <a:endParaRPr b="0" lang="ru-RU" sz="4400" strike="noStrike" u="none">
              <a:solidFill>
                <a:schemeClr val="dk1"/>
              </a:solidFill>
              <a:effectLst/>
              <a:uFillTx/>
              <a:latin typeface="Calibri"/>
            </a:endParaRPr>
          </a:p>
        </p:txBody>
      </p:sp>
      <p:sp>
        <p:nvSpPr>
          <p:cNvPr id="89"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9999"/>
          </a:bodyPr>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Un </a:t>
            </a:r>
            <a:r>
              <a:rPr b="0" lang="fr-FR" sz="1700" strike="noStrike" u="sng">
                <a:solidFill>
                  <a:schemeClr val="dk1"/>
                </a:solidFill>
                <a:effectLst/>
                <a:uFillTx/>
                <a:latin typeface="Calibri"/>
                <a:hlinkClick r:id="rId1"/>
              </a:rPr>
              <a:t>symbole</a:t>
            </a:r>
            <a:r>
              <a:rPr b="0" lang="fr-FR" sz="1700" strike="noStrike" u="none">
                <a:solidFill>
                  <a:schemeClr val="dk1"/>
                </a:solidFill>
                <a:effectLst/>
                <a:uFillTx/>
                <a:latin typeface="Calibri"/>
              </a:rPr>
              <a:t> de la </a:t>
            </a:r>
            <a:r>
              <a:rPr b="0" lang="fr-FR" sz="1700" strike="noStrike" u="sng">
                <a:solidFill>
                  <a:schemeClr val="dk1"/>
                </a:solidFill>
                <a:effectLst/>
                <a:uFillTx/>
                <a:latin typeface="Calibri"/>
                <a:hlinkClick r:id="rId2"/>
              </a:rPr>
              <a:t>République française</a:t>
            </a:r>
            <a:r>
              <a:rPr b="0" lang="fr-FR" sz="1700" strike="noStrike" u="none">
                <a:solidFill>
                  <a:schemeClr val="dk1"/>
                </a:solidFill>
                <a:effectLst/>
                <a:uFillTx/>
                <a:latin typeface="Calibri"/>
              </a:rPr>
              <a:t> est un </a:t>
            </a:r>
            <a:r>
              <a:rPr b="0" lang="fr-FR" sz="1700" strike="noStrike" u="sng">
                <a:solidFill>
                  <a:schemeClr val="dk1"/>
                </a:solidFill>
                <a:effectLst/>
                <a:uFillTx/>
                <a:latin typeface="Calibri"/>
                <a:hlinkClick r:id="rId3"/>
              </a:rPr>
              <a:t>emblème</a:t>
            </a:r>
            <a:r>
              <a:rPr b="0" lang="fr-FR" sz="1700" strike="noStrike" u="none">
                <a:solidFill>
                  <a:schemeClr val="dk1"/>
                </a:solidFill>
                <a:effectLst/>
                <a:uFillTx/>
                <a:latin typeface="Calibri"/>
              </a:rPr>
              <a:t> de la </a:t>
            </a:r>
            <a:r>
              <a:rPr b="0" lang="fr-FR" sz="1700" strike="noStrike" u="sng">
                <a:solidFill>
                  <a:schemeClr val="dk1"/>
                </a:solidFill>
                <a:effectLst/>
                <a:uFillTx/>
                <a:latin typeface="Calibri"/>
                <a:hlinkClick r:id="rId4"/>
              </a:rPr>
              <a:t>nation</a:t>
            </a:r>
            <a:r>
              <a:rPr b="0" lang="fr-FR" sz="1700" strike="noStrike" u="none">
                <a:solidFill>
                  <a:schemeClr val="dk1"/>
                </a:solidFill>
                <a:effectLst/>
                <a:uFillTx/>
                <a:latin typeface="Calibri"/>
              </a:rPr>
              <a:t> </a:t>
            </a:r>
            <a:r>
              <a:rPr b="0" lang="fr-FR" sz="1700" strike="noStrike" u="sng">
                <a:solidFill>
                  <a:schemeClr val="dk1"/>
                </a:solidFill>
                <a:effectLst/>
                <a:uFillTx/>
                <a:latin typeface="Calibri"/>
                <a:hlinkClick r:id="rId5"/>
              </a:rPr>
              <a:t>française</a:t>
            </a:r>
            <a:r>
              <a:rPr b="0" lang="fr-FR" sz="1700" strike="noStrike" u="none">
                <a:solidFill>
                  <a:schemeClr val="dk1"/>
                </a:solidFill>
                <a:effectLst/>
                <a:uFillTx/>
                <a:latin typeface="Calibri"/>
              </a:rPr>
              <a:t>, qui s'inscrit dans la tradition </a:t>
            </a:r>
            <a:r>
              <a:rPr b="0" lang="fr-FR" sz="1700" strike="noStrike" u="sng">
                <a:solidFill>
                  <a:schemeClr val="dk1"/>
                </a:solidFill>
                <a:effectLst/>
                <a:uFillTx/>
                <a:latin typeface="Calibri"/>
                <a:hlinkClick r:id="rId6"/>
              </a:rPr>
              <a:t>républicaine</a:t>
            </a:r>
            <a:r>
              <a:rPr b="0" lang="fr-FR" sz="1700" strike="noStrike" u="none">
                <a:solidFill>
                  <a:schemeClr val="dk1"/>
                </a:solidFill>
                <a:effectLst/>
                <a:uFillTx/>
                <a:latin typeface="Calibri"/>
              </a:rPr>
              <a:t>.</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Les emblèmes nationaux de la </a:t>
            </a:r>
            <a:r>
              <a:rPr b="0" lang="fr-FR" sz="1700" strike="noStrike" u="sng">
                <a:solidFill>
                  <a:schemeClr val="dk1"/>
                </a:solidFill>
                <a:effectLst/>
                <a:uFillTx/>
                <a:latin typeface="Calibri"/>
                <a:hlinkClick r:id="rId7"/>
              </a:rPr>
              <a:t>V</a:t>
            </a:r>
            <a:r>
              <a:rPr b="0" lang="fr-FR" sz="1700" strike="noStrike" u="sng" baseline="30000">
                <a:solidFill>
                  <a:schemeClr val="dk1"/>
                </a:solidFill>
                <a:effectLst/>
                <a:uFillTx/>
                <a:latin typeface="Calibri"/>
                <a:hlinkClick r:id="rId8"/>
              </a:rPr>
              <a:t>e</a:t>
            </a:r>
            <a:r>
              <a:rPr b="0" lang="fr-FR" sz="1700" strike="noStrike" u="sng">
                <a:solidFill>
                  <a:schemeClr val="dk1"/>
                </a:solidFill>
                <a:effectLst/>
                <a:uFillTx/>
                <a:latin typeface="Calibri"/>
                <a:hlinkClick r:id="rId9"/>
              </a:rPr>
              <a:t> République</a:t>
            </a:r>
            <a:r>
              <a:rPr b="0" lang="fr-FR" sz="1700" strike="noStrike" u="none">
                <a:solidFill>
                  <a:schemeClr val="dk1"/>
                </a:solidFill>
                <a:effectLst/>
                <a:uFillTx/>
                <a:latin typeface="Calibri"/>
              </a:rPr>
              <a:t> sont</a:t>
            </a:r>
            <a:r>
              <a:rPr b="0" lang="fr-FR" sz="1700" strike="noStrike" u="sng" baseline="30000">
                <a:solidFill>
                  <a:schemeClr val="dk1"/>
                </a:solidFill>
                <a:effectLst/>
                <a:uFillTx/>
                <a:latin typeface="Calibri"/>
                <a:hlinkClick r:id="rId10"/>
              </a:rPr>
              <a:t>3</a:t>
            </a:r>
            <a:r>
              <a:rPr b="0" lang="fr-FR" sz="1700" strike="noStrike" u="none">
                <a:solidFill>
                  <a:schemeClr val="dk1"/>
                </a:solidFill>
                <a:effectLst/>
                <a:uFillTx/>
                <a:latin typeface="Calibri"/>
              </a:rPr>
              <a:t> :</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 </a:t>
            </a:r>
            <a:r>
              <a:rPr b="0" lang="fr-FR" sz="1700" strike="noStrike" u="sng">
                <a:solidFill>
                  <a:schemeClr val="dk1"/>
                </a:solidFill>
                <a:effectLst/>
                <a:uFillTx/>
                <a:latin typeface="Calibri"/>
                <a:hlinkClick r:id="rId11"/>
              </a:rPr>
              <a:t>drapeau tricolore, bleu, blanc, </a:t>
            </a:r>
            <a:r>
              <a:rPr b="0" lang="fr-FR" sz="1700" strike="noStrike" u="sng">
                <a:solidFill>
                  <a:schemeClr val="dk1"/>
                </a:solidFill>
                <a:effectLst/>
                <a:uFillTx/>
                <a:latin typeface="Calibri"/>
                <a:hlinkClick r:id="rId12"/>
              </a:rPr>
              <a:t>rouge</a:t>
            </a:r>
            <a:r>
              <a:rPr b="0" lang="fr-FR" sz="1700" strike="noStrike" u="none">
                <a:solidFill>
                  <a:schemeClr val="dk1"/>
                </a:solidFill>
                <a:effectLst/>
                <a:uFillTx/>
                <a:latin typeface="Calibri"/>
              </a:rPr>
              <a:t> </a:t>
            </a:r>
            <a:r>
              <a:rPr b="0" lang="ru-RU" sz="1700" strike="noStrike" u="none">
                <a:solidFill>
                  <a:schemeClr val="dk1"/>
                </a:solidFill>
                <a:effectLst/>
                <a:uFillTx/>
                <a:latin typeface="Calibri"/>
              </a:rPr>
              <a:t>(Знамя) </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a:t>
            </a:r>
            <a:r>
              <a:rPr b="0" lang="fr-FR" sz="1700" strike="noStrike" u="sng">
                <a:solidFill>
                  <a:schemeClr val="dk1"/>
                </a:solidFill>
                <a:effectLst/>
                <a:uFillTx/>
                <a:latin typeface="Calibri"/>
                <a:hlinkClick r:id="rId13"/>
              </a:rPr>
              <a:t>hymne national</a:t>
            </a:r>
            <a:r>
              <a:rPr b="0" lang="fr-FR" sz="1700" strike="noStrike" u="none">
                <a:solidFill>
                  <a:schemeClr val="dk1"/>
                </a:solidFill>
                <a:effectLst/>
                <a:uFillTx/>
                <a:latin typeface="Calibri"/>
              </a:rPr>
              <a:t> : </a:t>
            </a:r>
            <a:r>
              <a:rPr b="0" i="1" lang="fr-FR" sz="1700" strike="noStrike" u="sng">
                <a:solidFill>
                  <a:schemeClr val="dk1"/>
                </a:solidFill>
                <a:effectLst/>
                <a:uFillTx/>
                <a:latin typeface="Calibri"/>
                <a:hlinkClick r:id="rId14"/>
              </a:rPr>
              <a:t>La </a:t>
            </a:r>
            <a:r>
              <a:rPr b="0" i="1" lang="fr-FR" sz="1700" strike="noStrike" u="sng">
                <a:solidFill>
                  <a:schemeClr val="dk1"/>
                </a:solidFill>
                <a:effectLst/>
                <a:uFillTx/>
                <a:latin typeface="Calibri"/>
                <a:hlinkClick r:id="rId15"/>
              </a:rPr>
              <a:t>Marseillaise</a:t>
            </a:r>
            <a:r>
              <a:rPr b="0" i="1" lang="ru-RU" sz="1700" strike="noStrike" u="none">
                <a:solidFill>
                  <a:schemeClr val="dk1"/>
                </a:solidFill>
                <a:effectLst/>
                <a:uFillTx/>
                <a:latin typeface="Calibri"/>
              </a:rPr>
              <a:t> (Марсельеза)</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la </a:t>
            </a:r>
            <a:r>
              <a:rPr b="0" lang="fr-FR" sz="1700" strike="noStrike" u="sng">
                <a:solidFill>
                  <a:schemeClr val="dk1"/>
                </a:solidFill>
                <a:effectLst/>
                <a:uFillTx/>
                <a:latin typeface="Calibri"/>
                <a:hlinkClick r:id="rId16"/>
              </a:rPr>
              <a:t>devise</a:t>
            </a:r>
            <a:r>
              <a:rPr b="0" lang="fr-FR" sz="1700" strike="noStrike" u="none">
                <a:solidFill>
                  <a:schemeClr val="dk1"/>
                </a:solidFill>
                <a:effectLst/>
                <a:uFillTx/>
                <a:latin typeface="Calibri"/>
              </a:rPr>
              <a:t> de la République : </a:t>
            </a:r>
            <a:r>
              <a:rPr b="0" i="1" lang="fr-FR" sz="1700" strike="noStrike" u="sng">
                <a:solidFill>
                  <a:schemeClr val="dk1"/>
                </a:solidFill>
                <a:effectLst/>
                <a:uFillTx/>
                <a:latin typeface="Calibri"/>
                <a:hlinkClick r:id="rId17"/>
              </a:rPr>
              <a:t>Liberté, Égalité, </a:t>
            </a:r>
            <a:r>
              <a:rPr b="0" i="1" lang="fr-FR" sz="1700" strike="noStrike" u="sng">
                <a:solidFill>
                  <a:schemeClr val="dk1"/>
                </a:solidFill>
                <a:effectLst/>
                <a:uFillTx/>
                <a:latin typeface="Calibri"/>
                <a:hlinkClick r:id="rId18"/>
              </a:rPr>
              <a:t>Fraternité</a:t>
            </a:r>
            <a:r>
              <a:rPr b="0" i="1" lang="ru-RU" sz="1700" strike="noStrike" u="none">
                <a:solidFill>
                  <a:schemeClr val="dk1"/>
                </a:solidFill>
                <a:effectLst/>
                <a:uFillTx/>
                <a:latin typeface="Calibri"/>
              </a:rPr>
              <a:t> (Свобода, Равенство, Братство)</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Les autres symboles sont :</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sng">
                <a:solidFill>
                  <a:schemeClr val="dk1"/>
                </a:solidFill>
                <a:effectLst/>
                <a:uFillTx/>
                <a:latin typeface="Calibri"/>
                <a:hlinkClick r:id="rId19"/>
              </a:rPr>
              <a:t>Marianne</a:t>
            </a:r>
            <a:r>
              <a:rPr b="0" lang="fr-FR" sz="1700" strike="noStrike" u="none">
                <a:solidFill>
                  <a:schemeClr val="dk1"/>
                </a:solidFill>
                <a:effectLst/>
                <a:uFillTx/>
                <a:latin typeface="Calibri"/>
              </a:rPr>
              <a:t>, figure allégorique de la République française</a:t>
            </a:r>
            <a:r>
              <a:rPr b="0" lang="ru-RU" sz="1700" strike="noStrike" u="none">
                <a:solidFill>
                  <a:schemeClr val="dk1"/>
                </a:solidFill>
                <a:effectLst/>
                <a:uFillTx/>
                <a:latin typeface="Calibri"/>
              </a:rPr>
              <a:t>( Марианна)</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la </a:t>
            </a:r>
            <a:r>
              <a:rPr b="0" lang="fr-FR" sz="1700" strike="noStrike" u="sng">
                <a:solidFill>
                  <a:schemeClr val="dk1"/>
                </a:solidFill>
                <a:effectLst/>
                <a:uFillTx/>
                <a:latin typeface="Calibri"/>
                <a:hlinkClick r:id="rId20"/>
              </a:rPr>
              <a:t>Semeuse</a:t>
            </a:r>
            <a:r>
              <a:rPr b="0" lang="fr-FR" sz="1700" strike="noStrike" u="none">
                <a:solidFill>
                  <a:schemeClr val="dk1"/>
                </a:solidFill>
                <a:effectLst/>
                <a:uFillTx/>
                <a:latin typeface="Calibri"/>
              </a:rPr>
              <a:t>, figure allégorique de la République française en marche</a:t>
            </a:r>
            <a:r>
              <a:rPr b="0" lang="ru-RU" sz="1700" strike="noStrike" u="none">
                <a:solidFill>
                  <a:schemeClr val="dk1"/>
                </a:solidFill>
                <a:effectLst/>
                <a:uFillTx/>
                <a:latin typeface="Calibri"/>
              </a:rPr>
              <a:t> (Сеятельница)</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a:t>
            </a:r>
            <a:r>
              <a:rPr b="0" lang="fr-FR" sz="1700" strike="noStrike" u="sng">
                <a:solidFill>
                  <a:schemeClr val="dk1"/>
                </a:solidFill>
                <a:effectLst/>
                <a:uFillTx/>
                <a:latin typeface="Calibri"/>
                <a:hlinkClick r:id="rId21"/>
              </a:rPr>
              <a:t>arbre de la </a:t>
            </a:r>
            <a:r>
              <a:rPr b="0" lang="fr-FR" sz="1700" strike="noStrike" u="sng">
                <a:solidFill>
                  <a:schemeClr val="dk1"/>
                </a:solidFill>
                <a:effectLst/>
                <a:uFillTx/>
                <a:latin typeface="Calibri"/>
                <a:hlinkClick r:id="rId22"/>
              </a:rPr>
              <a:t>liberté</a:t>
            </a:r>
            <a:r>
              <a:rPr b="0" lang="ru-RU" sz="1700" strike="noStrike" u="none">
                <a:solidFill>
                  <a:schemeClr val="dk1"/>
                </a:solidFill>
                <a:effectLst/>
                <a:uFillTx/>
                <a:latin typeface="Calibri"/>
              </a:rPr>
              <a:t> (Дерево свободы)</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 </a:t>
            </a:r>
            <a:r>
              <a:rPr b="0" lang="fr-FR" sz="1700" strike="noStrike" u="sng">
                <a:solidFill>
                  <a:schemeClr val="dk1"/>
                </a:solidFill>
                <a:effectLst/>
                <a:uFillTx/>
                <a:latin typeface="Calibri"/>
                <a:hlinkClick r:id="rId23"/>
              </a:rPr>
              <a:t>grand sceau de </a:t>
            </a:r>
            <a:r>
              <a:rPr b="0" lang="fr-FR" sz="1700" strike="noStrike" u="sng">
                <a:solidFill>
                  <a:schemeClr val="dk1"/>
                </a:solidFill>
                <a:effectLst/>
                <a:uFillTx/>
                <a:latin typeface="Calibri"/>
                <a:hlinkClick r:id="rId24"/>
              </a:rPr>
              <a:t>France</a:t>
            </a:r>
            <a:r>
              <a:rPr b="0" lang="fr-FR" sz="1700" strike="noStrike" u="none">
                <a:solidFill>
                  <a:schemeClr val="dk1"/>
                </a:solidFill>
                <a:effectLst/>
                <a:uFillTx/>
                <a:latin typeface="Calibri"/>
              </a:rPr>
              <a:t> (</a:t>
            </a:r>
            <a:r>
              <a:rPr b="0" lang="ru-RU" sz="1700" strike="noStrike" u="none">
                <a:solidFill>
                  <a:schemeClr val="dk1"/>
                </a:solidFill>
                <a:effectLst/>
                <a:uFillTx/>
                <a:latin typeface="Calibri"/>
              </a:rPr>
              <a:t>большая печать Франции)</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les décorations : l'</a:t>
            </a:r>
            <a:r>
              <a:rPr b="0" lang="fr-FR" sz="1700" strike="noStrike" u="sng">
                <a:solidFill>
                  <a:schemeClr val="dk1"/>
                </a:solidFill>
                <a:effectLst/>
                <a:uFillTx/>
                <a:latin typeface="Calibri"/>
                <a:hlinkClick r:id="rId25"/>
              </a:rPr>
              <a:t>ordre national de la Légion </a:t>
            </a:r>
            <a:r>
              <a:rPr b="0" lang="fr-FR" sz="1700" strike="noStrike" u="sng">
                <a:solidFill>
                  <a:schemeClr val="dk1"/>
                </a:solidFill>
                <a:effectLst/>
                <a:uFillTx/>
                <a:latin typeface="Calibri"/>
                <a:hlinkClick r:id="rId26"/>
              </a:rPr>
              <a:t>d'honneur</a:t>
            </a:r>
            <a:r>
              <a:rPr b="0" lang="ru-RU" sz="1700" strike="noStrike" u="none">
                <a:solidFill>
                  <a:schemeClr val="dk1"/>
                </a:solidFill>
                <a:effectLst/>
                <a:uFillTx/>
                <a:latin typeface="Calibri"/>
              </a:rPr>
              <a:t> (Орден Почетного легиона)</a:t>
            </a:r>
            <a:r>
              <a:rPr b="0" lang="fr-FR" sz="1700" strike="noStrike" u="none">
                <a:solidFill>
                  <a:schemeClr val="dk1"/>
                </a:solidFill>
                <a:effectLst/>
                <a:uFillTx/>
                <a:latin typeface="Calibri"/>
              </a:rPr>
              <a:t> et l'</a:t>
            </a:r>
            <a:r>
              <a:rPr b="0" lang="fr-FR" sz="1700" strike="noStrike" u="sng">
                <a:solidFill>
                  <a:schemeClr val="dk1"/>
                </a:solidFill>
                <a:effectLst/>
                <a:uFillTx/>
                <a:latin typeface="Calibri"/>
                <a:hlinkClick r:id="rId27"/>
              </a:rPr>
              <a:t>ordre national du </a:t>
            </a:r>
            <a:r>
              <a:rPr b="0" lang="fr-FR" sz="1700" strike="noStrike" u="sng">
                <a:solidFill>
                  <a:schemeClr val="dk1"/>
                </a:solidFill>
                <a:effectLst/>
                <a:uFillTx/>
                <a:latin typeface="Calibri"/>
                <a:hlinkClick r:id="rId28"/>
              </a:rPr>
              <a:t>Mérite</a:t>
            </a:r>
            <a:r>
              <a:rPr b="0" lang="ru-RU" sz="1700" strike="noStrike" u="none">
                <a:solidFill>
                  <a:schemeClr val="dk1"/>
                </a:solidFill>
                <a:effectLst/>
                <a:uFillTx/>
                <a:latin typeface="Calibri"/>
              </a:rPr>
              <a:t> (Орден «За заслуги»)</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 jour de la </a:t>
            </a:r>
            <a:r>
              <a:rPr b="0" lang="fr-FR" sz="1700" strike="noStrike" u="sng">
                <a:solidFill>
                  <a:schemeClr val="dk1"/>
                </a:solidFill>
                <a:effectLst/>
                <a:uFillTx/>
                <a:latin typeface="Calibri"/>
                <a:hlinkClick r:id="rId29"/>
              </a:rPr>
              <a:t>fête nationale française</a:t>
            </a:r>
            <a:r>
              <a:rPr b="0" lang="fr-FR" sz="1700" strike="noStrike" u="none">
                <a:solidFill>
                  <a:schemeClr val="dk1"/>
                </a:solidFill>
                <a:effectLst/>
                <a:uFillTx/>
                <a:latin typeface="Calibri"/>
              </a:rPr>
              <a:t> : le </a:t>
            </a:r>
            <a:r>
              <a:rPr b="0" lang="fr-FR" sz="1700" strike="noStrike" u="sng">
                <a:solidFill>
                  <a:schemeClr val="dk1"/>
                </a:solidFill>
                <a:effectLst/>
                <a:uFillTx/>
                <a:latin typeface="Calibri"/>
                <a:hlinkClick r:id="rId30"/>
              </a:rPr>
              <a:t>14 </a:t>
            </a:r>
            <a:r>
              <a:rPr b="0" lang="fr-FR" sz="1700" strike="noStrike" u="sng">
                <a:solidFill>
                  <a:schemeClr val="dk1"/>
                </a:solidFill>
                <a:effectLst/>
                <a:uFillTx/>
                <a:latin typeface="Calibri"/>
                <a:hlinkClick r:id="rId31"/>
              </a:rPr>
              <a:t>juillet</a:t>
            </a:r>
            <a:r>
              <a:rPr b="0" lang="ru-RU" sz="1700" strike="noStrike" u="none">
                <a:solidFill>
                  <a:schemeClr val="dk1"/>
                </a:solidFill>
                <a:effectLst/>
                <a:uFillTx/>
                <a:latin typeface="Calibri"/>
              </a:rPr>
              <a:t> (Национальный праздник)</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les majuscules associées « RF » (pour « République française »)</a:t>
            </a:r>
            <a:r>
              <a:rPr b="0" lang="ru-RU" sz="1700" strike="noStrike" u="none">
                <a:solidFill>
                  <a:schemeClr val="dk1"/>
                </a:solidFill>
                <a:effectLst/>
                <a:uFillTx/>
                <a:latin typeface="Calibri"/>
              </a:rPr>
              <a:t> (Заглавные буквы «Французская Республика)</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 </a:t>
            </a:r>
            <a:r>
              <a:rPr b="0" lang="fr-FR" sz="1700" strike="noStrike" u="sng">
                <a:solidFill>
                  <a:schemeClr val="dk1"/>
                </a:solidFill>
                <a:effectLst/>
                <a:uFillTx/>
                <a:latin typeface="Calibri"/>
                <a:hlinkClick r:id="rId32"/>
              </a:rPr>
              <a:t>bonnet </a:t>
            </a:r>
            <a:r>
              <a:rPr b="0" lang="fr-FR" sz="1700" strike="noStrike" u="sng">
                <a:solidFill>
                  <a:schemeClr val="dk1"/>
                </a:solidFill>
                <a:effectLst/>
                <a:uFillTx/>
                <a:latin typeface="Calibri"/>
                <a:hlinkClick r:id="rId33"/>
              </a:rPr>
              <a:t>phrygien</a:t>
            </a:r>
            <a:r>
              <a:rPr b="0" lang="ru-RU" sz="1700" strike="noStrike" u="none">
                <a:solidFill>
                  <a:schemeClr val="dk1"/>
                </a:solidFill>
                <a:effectLst/>
                <a:uFillTx/>
                <a:latin typeface="Calibri"/>
              </a:rPr>
              <a:t> (Фригийский колпак)</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 </a:t>
            </a:r>
            <a:r>
              <a:rPr b="0" lang="fr-FR" sz="1700" strike="noStrike" u="sng">
                <a:solidFill>
                  <a:schemeClr val="dk1"/>
                </a:solidFill>
                <a:effectLst/>
                <a:uFillTx/>
                <a:latin typeface="Calibri"/>
                <a:hlinkClick r:id="rId34"/>
              </a:rPr>
              <a:t>coq </a:t>
            </a:r>
            <a:r>
              <a:rPr b="0" lang="fr-FR" sz="1700" strike="noStrike" u="sng">
                <a:solidFill>
                  <a:schemeClr val="dk1"/>
                </a:solidFill>
                <a:effectLst/>
                <a:uFillTx/>
                <a:latin typeface="Calibri"/>
                <a:hlinkClick r:id="rId35"/>
              </a:rPr>
              <a:t>gaulois</a:t>
            </a:r>
            <a:r>
              <a:rPr b="0" lang="ru-RU" sz="1700" strike="noStrike" u="none">
                <a:solidFill>
                  <a:schemeClr val="dk1"/>
                </a:solidFill>
                <a:effectLst/>
                <a:uFillTx/>
                <a:latin typeface="Calibri"/>
              </a:rPr>
              <a:t> (Галльский петух)</a:t>
            </a:r>
            <a:endParaRPr b="0" lang="ru-RU" sz="1700" strike="noStrike" u="none">
              <a:solidFill>
                <a:schemeClr val="dk1"/>
              </a:solidFill>
              <a:effectLst/>
              <a:uFillTx/>
              <a:latin typeface="Calibri"/>
            </a:endParaRPr>
          </a:p>
          <a:p>
            <a:pPr marL="343080" indent="-343080" defTabSz="914400">
              <a:lnSpc>
                <a:spcPct val="100000"/>
              </a:lnSpc>
              <a:spcBef>
                <a:spcPts val="340"/>
              </a:spcBef>
              <a:buClr>
                <a:srgbClr val="000000"/>
              </a:buClr>
              <a:buFont typeface="Arial"/>
              <a:buChar char="•"/>
            </a:pPr>
            <a:r>
              <a:rPr b="0" lang="fr-FR" sz="1700" strike="noStrike" u="none">
                <a:solidFill>
                  <a:schemeClr val="dk1"/>
                </a:solidFill>
                <a:effectLst/>
                <a:uFillTx/>
                <a:latin typeface="Calibri"/>
              </a:rPr>
              <a:t>le </a:t>
            </a:r>
            <a:r>
              <a:rPr b="0" lang="fr-FR" sz="1700" strike="noStrike" u="sng">
                <a:solidFill>
                  <a:schemeClr val="dk1"/>
                </a:solidFill>
                <a:effectLst/>
                <a:uFillTx/>
                <a:latin typeface="Calibri"/>
                <a:hlinkClick r:id="rId36"/>
              </a:rPr>
              <a:t>sanglier</a:t>
            </a:r>
            <a:r>
              <a:rPr b="0" lang="ru-RU" sz="1700" strike="noStrike" u="none">
                <a:solidFill>
                  <a:schemeClr val="dk1"/>
                </a:solidFill>
                <a:effectLst/>
                <a:uFillTx/>
                <a:latin typeface="Calibri"/>
              </a:rPr>
              <a:t> (кабан)</a:t>
            </a:r>
            <a:endParaRPr b="0" lang="ru-RU" sz="1700" strike="noStrike" u="none">
              <a:solidFill>
                <a:schemeClr val="dk1"/>
              </a:solidFill>
              <a:effectLst/>
              <a:uFillTx/>
              <a:latin typeface="Calibri"/>
            </a:endParaRPr>
          </a:p>
          <a:p>
            <a:pPr indent="0" defTabSz="914400">
              <a:lnSpc>
                <a:spcPct val="100000"/>
              </a:lnSpc>
              <a:spcBef>
                <a:spcPts val="201"/>
              </a:spcBef>
              <a:buNone/>
            </a:pPr>
            <a:endParaRPr b="0" lang="ru-RU" sz="1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9999"/>
          </a:bodyPr>
          <a:p>
            <a:pPr indent="0" algn="ctr" defTabSz="914400">
              <a:lnSpc>
                <a:spcPct val="100000"/>
              </a:lnSpc>
              <a:buNone/>
            </a:pPr>
            <a:r>
              <a:rPr b="0" lang="fr-FR" sz="4400" strike="noStrike" u="none">
                <a:solidFill>
                  <a:schemeClr val="dk1"/>
                </a:solidFill>
                <a:effectLst/>
                <a:uFillTx/>
                <a:latin typeface="Calibri"/>
              </a:rPr>
              <a:t>Anciens emblèmes de la France</a:t>
            </a:r>
            <a:br>
              <a:rPr sz="4400"/>
            </a:br>
            <a:r>
              <a:rPr b="0" lang="ru-RU" sz="4400" strike="noStrike" u="none">
                <a:solidFill>
                  <a:schemeClr val="dk1"/>
                </a:solidFill>
                <a:effectLst/>
                <a:uFillTx/>
                <a:latin typeface="Calibri"/>
              </a:rPr>
              <a:t>Символика Франции</a:t>
            </a:r>
            <a:endParaRPr b="0" lang="ru-RU" sz="4400" strike="noStrike" u="none">
              <a:solidFill>
                <a:schemeClr val="dk1"/>
              </a:solidFill>
              <a:effectLst/>
              <a:uFillTx/>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9999"/>
          </a:bodyPr>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
              </a:rPr>
              <a:t>Anciens drapeaux, </a:t>
            </a:r>
            <a:r>
              <a:rPr b="0" lang="fr-FR" sz="3200" strike="noStrike" u="sng">
                <a:solidFill>
                  <a:schemeClr val="dk1"/>
                </a:solidFill>
                <a:effectLst/>
                <a:uFillTx/>
                <a:latin typeface="Calibri"/>
                <a:hlinkClick r:id="rId2"/>
              </a:rPr>
              <a:t>étendards et autres symboles de l'époque de la </a:t>
            </a:r>
            <a:r>
              <a:rPr b="0" lang="fr-FR" sz="3200" strike="noStrike" u="sng">
                <a:solidFill>
                  <a:schemeClr val="dk1"/>
                </a:solidFill>
                <a:effectLst/>
                <a:uFillTx/>
                <a:latin typeface="Calibri"/>
                <a:hlinkClick r:id="rId3"/>
              </a:rPr>
              <a:t>Royauté</a:t>
            </a:r>
            <a:r>
              <a:rPr b="0" lang="ru-RU" sz="3200" strike="noStrike" u="none">
                <a:solidFill>
                  <a:schemeClr val="dk1"/>
                </a:solidFill>
                <a:effectLst/>
                <a:uFillTx/>
                <a:latin typeface="Calibri"/>
              </a:rPr>
              <a:t> (бывший флаг, штандарты и другие эмблемы королевской Франции)</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en-US" sz="3200" strike="noStrike" u="sng">
                <a:solidFill>
                  <a:schemeClr val="dk1"/>
                </a:solidFill>
                <a:effectLst/>
                <a:uFillTx/>
                <a:latin typeface="Calibri"/>
                <a:hlinkClick r:id="rId4"/>
              </a:rPr>
              <a:t>Fle</a:t>
            </a:r>
            <a:r>
              <a:rPr b="0" lang="fr-FR" sz="3200" strike="noStrike" u="sng">
                <a:solidFill>
                  <a:schemeClr val="dk1"/>
                </a:solidFill>
                <a:effectLst/>
                <a:uFillTx/>
                <a:latin typeface="Calibri"/>
                <a:hlinkClick r:id="rId5"/>
              </a:rPr>
              <a:t>ur de Lis (</a:t>
            </a:r>
            <a:r>
              <a:rPr b="0" lang="ru-RU" sz="3200" strike="noStrike" u="sng">
                <a:solidFill>
                  <a:schemeClr val="dk1"/>
                </a:solidFill>
                <a:effectLst/>
                <a:uFillTx/>
                <a:latin typeface="Calibri"/>
                <a:hlinkClick r:id="rId6"/>
              </a:rPr>
              <a:t>Флёр-де-Лис</a:t>
            </a:r>
            <a:r>
              <a:rPr b="0" lang="ru-RU" sz="3200" strike="noStrike" u="none">
                <a:solidFill>
                  <a:schemeClr val="dk1"/>
                </a:solidFill>
                <a:effectLst/>
                <a:uFillTx/>
                <a:latin typeface="Calibri"/>
              </a:rPr>
              <a:t> (дословно «цветок лилии») — </a:t>
            </a:r>
            <a:r>
              <a:rPr b="1" lang="ru-RU" sz="3200" strike="noStrike" u="none">
                <a:solidFill>
                  <a:schemeClr val="dk1"/>
                </a:solidFill>
                <a:effectLst/>
                <a:uFillTx/>
                <a:latin typeface="Calibri"/>
              </a:rPr>
              <a:t>лилия</a:t>
            </a:r>
            <a:r>
              <a:rPr b="0" lang="ru-RU"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7"/>
              </a:rPr>
              <a:t>L'oriflamme </a:t>
            </a:r>
            <a:r>
              <a:rPr b="0" lang="fr-FR" sz="3200" strike="noStrike" u="sng">
                <a:solidFill>
                  <a:schemeClr val="dk1"/>
                </a:solidFill>
                <a:effectLst/>
                <a:uFillTx/>
                <a:latin typeface="Calibri"/>
                <a:hlinkClick r:id="rId8"/>
              </a:rPr>
              <a:t>de </a:t>
            </a:r>
            <a:r>
              <a:rPr b="0" lang="fr-FR" sz="3200" strike="noStrike" u="sng">
                <a:solidFill>
                  <a:schemeClr val="dk1"/>
                </a:solidFill>
                <a:effectLst/>
                <a:uFillTx/>
                <a:latin typeface="Calibri"/>
                <a:hlinkClick r:id="rId9"/>
              </a:rPr>
              <a:t>Saint-Denis</a:t>
            </a:r>
            <a:r>
              <a:rPr b="0" lang="ru-RU" sz="3200" strike="noStrike" u="none">
                <a:solidFill>
                  <a:schemeClr val="dk1"/>
                </a:solidFill>
                <a:effectLst/>
                <a:uFillTx/>
                <a:latin typeface="Calibri"/>
              </a:rPr>
              <a:t> (орифлама)</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 Pavillons et drapeaux d’Ancien Régime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0"/>
              </a:rPr>
              <a:t>Le </a:t>
            </a:r>
            <a:r>
              <a:rPr b="0" lang="fr-FR" sz="3200" strike="noStrike" u="sng">
                <a:solidFill>
                  <a:schemeClr val="dk1"/>
                </a:solidFill>
                <a:effectLst/>
                <a:uFillTx/>
                <a:latin typeface="Calibri"/>
                <a:hlinkClick r:id="rId11"/>
              </a:rPr>
              <a:t>drapeau </a:t>
            </a:r>
            <a:r>
              <a:rPr b="0" lang="fr-FR" sz="3200" strike="noStrike" u="sng">
                <a:solidFill>
                  <a:schemeClr val="dk1"/>
                </a:solidFill>
                <a:effectLst/>
                <a:uFillTx/>
                <a:latin typeface="Calibri"/>
                <a:hlinkClick r:id="rId12"/>
              </a:rPr>
              <a:t>blanc</a:t>
            </a:r>
            <a:r>
              <a:rPr b="0" lang="ru-RU" sz="3200" strike="noStrike" u="none">
                <a:solidFill>
                  <a:schemeClr val="dk1"/>
                </a:solidFill>
                <a:effectLst/>
                <a:uFillTx/>
                <a:latin typeface="Calibri"/>
              </a:rPr>
              <a:t> (Белый флаг)</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3"/>
              </a:rPr>
              <a:t> Anciennes armoiries de </a:t>
            </a:r>
            <a:r>
              <a:rPr b="0" lang="fr-FR" sz="3200" strike="noStrike" u="sng">
                <a:solidFill>
                  <a:schemeClr val="dk1"/>
                </a:solidFill>
                <a:effectLst/>
                <a:uFillTx/>
                <a:latin typeface="Calibri"/>
                <a:hlinkClick r:id="rId14"/>
              </a:rPr>
              <a:t>France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(Герб Франции)</a:t>
            </a:r>
            <a:endParaRPr b="0" lang="ru-RU" sz="3200" strike="noStrike" u="none">
              <a:solidFill>
                <a:schemeClr val="dk1"/>
              </a:solidFill>
              <a:effectLst/>
              <a:uFillTx/>
              <a:latin typeface="Calibri"/>
            </a:endParaRPr>
          </a:p>
          <a:p>
            <a:pPr marL="343080" indent="-343080" defTabSz="914400">
              <a:lnSpc>
                <a:spcPct val="100000"/>
              </a:lnSpc>
              <a:spcBef>
                <a:spcPts val="641"/>
              </a:spcBef>
              <a:buNone/>
              <a:tabLst>
                <a:tab algn="l" pos="0"/>
              </a:tabLst>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2" name="Таблица 3"/>
          <p:cNvGraphicFramePr/>
          <p:nvPr/>
        </p:nvGraphicFramePr>
        <p:xfrm>
          <a:off x="214200" y="214200"/>
          <a:ext cx="8715240" cy="6214680"/>
        </p:xfrm>
        <a:graphic>
          <a:graphicData uri="http://schemas.openxmlformats.org/drawingml/2006/table">
            <a:tbl>
              <a:tblPr/>
              <a:tblGrid>
                <a:gridCol w="2178720"/>
                <a:gridCol w="2178720"/>
                <a:gridCol w="2178720"/>
                <a:gridCol w="2178720"/>
              </a:tblGrid>
              <a:tr h="240480">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Изображение</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eeeeee"/>
                    </a:solidFill>
                  </a:tcPr>
                </a:tc>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Название</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eeeeee"/>
                    </a:solidFill>
                  </a:tcPr>
                </a:tc>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Описание</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eeeeee"/>
                    </a:solidFill>
                  </a:tcPr>
                </a:tc>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Дата</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eeeeee"/>
                    </a:solidFill>
                  </a:tcPr>
                </a:tc>
              </a:tr>
              <a:tr h="2142000">
                <a:tc>
                  <a:txBody>
                    <a:bodyPr lIns="9360" rIns="9360" tIns="9360" bIns="9360" anchor="ctr">
                      <a:noAutofit/>
                    </a:bodyPr>
                    <a:p>
                      <a:pPr defTabSz="914400">
                        <a:lnSpc>
                          <a:spcPct val="100000"/>
                        </a:lnSpc>
                      </a:pPr>
                      <a:endParaRPr b="0" lang="ru-RU" sz="1400" strike="noStrike" u="none">
                        <a:solidFill>
                          <a:schemeClr val="dk1"/>
                        </a:solidFill>
                        <a:effectLst/>
                        <a:uFillTx/>
                        <a:latin typeface="Calibri"/>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9360" rIns="9360" tIns="9360" bIns="9360" anchor="ctr">
                      <a:noAutofit/>
                    </a:bodyPr>
                    <a:p>
                      <a:pPr defTabSz="914400">
                        <a:lnSpc>
                          <a:spcPct val="100000"/>
                        </a:lnSpc>
                      </a:pPr>
                      <a:r>
                        <a:rPr b="0" lang="ru-RU" sz="1400" strike="noStrike" u="none">
                          <a:solidFill>
                            <a:srgbClr val="0000ff"/>
                          </a:solidFill>
                          <a:effectLst/>
                          <a:uFillTx/>
                          <a:latin typeface="Calibri"/>
                          <a:hlinkClick r:id="rId1"/>
                        </a:rPr>
                        <a:t>Трёхцветный флаг</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Флаг состоит из трех равных полос — синяя (у древка), белая (в центре) и красная (с краю).Имеет пропорции 2:3.</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Принят</a:t>
                      </a:r>
                      <a:r>
                        <a:rPr b="0" lang="ru-RU" sz="1400" strike="noStrike" u="none">
                          <a:solidFill>
                            <a:srgbClr val="0000ff"/>
                          </a:solidFill>
                          <a:effectLst/>
                          <a:uFillTx/>
                          <a:latin typeface="Calibri"/>
                          <a:hlinkClick r:id="rId2"/>
                        </a:rPr>
                        <a:t>20 мая</a:t>
                      </a:r>
                      <a:r>
                        <a:rPr b="0" lang="ru-RU" sz="1400" strike="noStrike" u="none">
                          <a:solidFill>
                            <a:srgbClr val="0000ff"/>
                          </a:solidFill>
                          <a:effectLst/>
                          <a:uFillTx/>
                          <a:latin typeface="Calibri"/>
                          <a:hlinkClick r:id="rId3"/>
                        </a:rPr>
                        <a:t>1794</a:t>
                      </a:r>
                      <a:r>
                        <a:rPr b="0" lang="ru-RU" sz="1400" strike="noStrike" u="none">
                          <a:solidFill>
                            <a:schemeClr val="dk1"/>
                          </a:solidFill>
                          <a:effectLst/>
                          <a:uFillTx/>
                          <a:latin typeface="Calibri"/>
                        </a:rPr>
                        <a:t> г.</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r>
              <a:tr h="3832200">
                <a:tc>
                  <a:txBody>
                    <a:bodyPr lIns="9360" rIns="9360" tIns="9360" bIns="9360" anchor="ctr">
                      <a:noAutofit/>
                    </a:bodyPr>
                    <a:p>
                      <a:pPr defTabSz="914400">
                        <a:lnSpc>
                          <a:spcPct val="100000"/>
                        </a:lnSpc>
                      </a:pPr>
                      <a:endParaRPr b="0" lang="ru-RU" sz="1400" strike="noStrike" u="none">
                        <a:solidFill>
                          <a:schemeClr val="dk1"/>
                        </a:solidFill>
                        <a:effectLst/>
                        <a:uFillTx/>
                        <a:latin typeface="Calibri"/>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9360" rIns="9360" tIns="9360" bIns="9360" anchor="ctr">
                      <a:noAutofit/>
                    </a:bodyPr>
                    <a:p>
                      <a:pPr defTabSz="914400">
                        <a:lnSpc>
                          <a:spcPct val="100000"/>
                        </a:lnSpc>
                      </a:pPr>
                      <a:r>
                        <a:rPr b="0" lang="ru-RU" sz="1400" strike="noStrike" u="none">
                          <a:solidFill>
                            <a:srgbClr val="0000ff"/>
                          </a:solidFill>
                          <a:effectLst/>
                          <a:uFillTx/>
                          <a:latin typeface="Calibri"/>
                          <a:hlinkClick r:id="rId4"/>
                        </a:rPr>
                        <a:t>Марианна</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9360" rIns="9360" tIns="9360" bIns="9360" anchor="ctr">
                      <a:noAutofit/>
                    </a:bodyPr>
                    <a:p>
                      <a:pPr defTabSz="914400">
                        <a:lnSpc>
                          <a:spcPct val="100000"/>
                        </a:lnSpc>
                        <a:tabLst>
                          <a:tab algn="l" pos="0"/>
                        </a:tabLst>
                      </a:pPr>
                      <a:r>
                        <a:rPr b="0" lang="ru-RU" sz="1400" strike="noStrike" u="none">
                          <a:solidFill>
                            <a:schemeClr val="dk1"/>
                          </a:solidFill>
                          <a:effectLst/>
                          <a:uFillTx/>
                          <a:latin typeface="Calibri"/>
                        </a:rPr>
                        <a:t>Аллегорическое изображение Республики (изображение молодой женщины во фригийском колпаке).Она является олицетворением национального девиза Франции: Свобода, Равенство, Братство.</a:t>
                      </a:r>
                      <a:r>
                        <a:rPr b="0" lang="fr-FR" sz="1800" strike="noStrike" u="none">
                          <a:solidFill>
                            <a:schemeClr val="dk1"/>
                          </a:solidFill>
                          <a:effectLst/>
                          <a:uFillTx/>
                          <a:latin typeface="Calibri"/>
                        </a:rPr>
                        <a:t> 2012 : </a:t>
                      </a:r>
                      <a:r>
                        <a:rPr b="0" lang="fr-FR" sz="1800" strike="noStrike" u="none">
                          <a:solidFill>
                            <a:schemeClr val="dk1"/>
                          </a:solidFill>
                          <a:effectLst/>
                          <a:uFillTx/>
                          <a:latin typeface="Calibri"/>
                          <a:hlinkClick r:id="rId5"/>
                        </a:rPr>
                        <a:t>Sophie Marceau</a:t>
                      </a:r>
                      <a:endParaRPr b="0" lang="ru-RU" sz="1800" strike="noStrike" u="none">
                        <a:solidFill>
                          <a:srgbClr val="000000"/>
                        </a:solidFill>
                        <a:effectLst/>
                        <a:uFillTx/>
                        <a:latin typeface="Arial"/>
                      </a:endParaRPr>
                    </a:p>
                    <a:p>
                      <a:pPr defTabSz="914400">
                        <a:lnSpc>
                          <a:spcPct val="100000"/>
                        </a:lnSpc>
                        <a:tabLst>
                          <a:tab algn="l" pos="0"/>
                        </a:tabLst>
                      </a:pP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9360" rIns="9360" tIns="9360" bIns="9360" anchor="ctr">
                      <a:noAutofit/>
                    </a:bodyPr>
                    <a:p>
                      <a:pPr defTabSz="914400">
                        <a:lnSpc>
                          <a:spcPct val="100000"/>
                        </a:lnSpc>
                      </a:pPr>
                      <a:r>
                        <a:rPr b="0" lang="ru-RU" sz="1400" strike="noStrike" u="none">
                          <a:solidFill>
                            <a:schemeClr val="dk1"/>
                          </a:solidFill>
                          <a:effectLst/>
                          <a:uFillTx/>
                          <a:latin typeface="Calibri"/>
                        </a:rPr>
                        <a:t>Принята с сентября</a:t>
                      </a:r>
                      <a:r>
                        <a:rPr b="0" lang="ru-RU" sz="1400" strike="noStrike" u="none">
                          <a:solidFill>
                            <a:srgbClr val="0000ff"/>
                          </a:solidFill>
                          <a:effectLst/>
                          <a:uFillTx/>
                          <a:latin typeface="Calibri"/>
                          <a:hlinkClick r:id="rId6"/>
                        </a:rPr>
                        <a:t>1792</a:t>
                      </a:r>
                      <a:r>
                        <a:rPr b="0" lang="ru-RU" sz="1400" strike="noStrike" u="none">
                          <a:solidFill>
                            <a:schemeClr val="dk1"/>
                          </a:solidFill>
                          <a:effectLst/>
                          <a:uFillTx/>
                          <a:latin typeface="Calibri"/>
                        </a:rPr>
                        <a:t> г.</a:t>
                      </a:r>
                      <a:endParaRPr b="0" lang="ru-RU" sz="1400" strike="noStrike" u="none">
                        <a:solidFill>
                          <a:srgbClr val="000000"/>
                        </a:solidFill>
                        <a:effectLst/>
                        <a:uFillTx/>
                        <a:latin typeface="Arial"/>
                      </a:endParaRPr>
                    </a:p>
                  </a:txBody>
                  <a:tcPr anchor="ctr" marL="9360" marR="9360" marT="9360" marB="936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r>
            </a:tbl>
          </a:graphicData>
        </a:graphic>
      </p:graphicFrame>
      <p:pic>
        <p:nvPicPr>
          <p:cNvPr id="93" name="Picture 2" descr="Flag of France.svg"/>
          <p:cNvPicPr/>
          <p:nvPr/>
        </p:nvPicPr>
        <p:blipFill>
          <a:blip r:embed="rId7"/>
          <a:stretch/>
        </p:blipFill>
        <p:spPr>
          <a:xfrm>
            <a:off x="571320" y="714240"/>
            <a:ext cx="952200" cy="637920"/>
          </a:xfrm>
          <a:prstGeom prst="rect">
            <a:avLst/>
          </a:prstGeom>
          <a:noFill/>
          <a:ln w="0">
            <a:noFill/>
          </a:ln>
        </p:spPr>
      </p:pic>
      <p:pic>
        <p:nvPicPr>
          <p:cNvPr id="94" name="Picture 2" descr=""/>
          <p:cNvPicPr/>
          <p:nvPr/>
        </p:nvPicPr>
        <p:blipFill>
          <a:blip r:embed="rId8"/>
          <a:stretch/>
        </p:blipFill>
        <p:spPr>
          <a:xfrm>
            <a:off x="285840" y="2786040"/>
            <a:ext cx="2085480" cy="3323880"/>
          </a:xfrm>
          <a:prstGeom prst="rect">
            <a:avLst/>
          </a:prstGeom>
          <a:noFill/>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5" name="Таблица 1"/>
          <p:cNvGraphicFramePr/>
          <p:nvPr/>
        </p:nvGraphicFramePr>
        <p:xfrm>
          <a:off x="285840" y="142920"/>
          <a:ext cx="8500680" cy="5246280"/>
        </p:xfrm>
        <a:graphic>
          <a:graphicData uri="http://schemas.openxmlformats.org/drawingml/2006/table">
            <a:tbl>
              <a:tblPr/>
              <a:tblGrid>
                <a:gridCol w="2125080"/>
                <a:gridCol w="2125080"/>
                <a:gridCol w="2125080"/>
                <a:gridCol w="2125080"/>
              </a:tblGrid>
              <a:tr h="3598560">
                <a:tc>
                  <a:txBody>
                    <a:bodyPr lIns="8640" rIns="8640" tIns="8640" bIns="8640" anchor="ctr">
                      <a:noAutofit/>
                    </a:bodyPr>
                    <a:p>
                      <a:pPr defTabSz="914400">
                        <a:lnSpc>
                          <a:spcPct val="100000"/>
                        </a:lnSpc>
                      </a:pPr>
                      <a:br>
                        <a:rPr sz="1400"/>
                      </a:b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8640" rIns="8640" tIns="8640" bIns="8640" anchor="ctr">
                      <a:noAutofit/>
                    </a:bodyPr>
                    <a:p>
                      <a:pPr defTabSz="914400">
                        <a:lnSpc>
                          <a:spcPct val="100000"/>
                        </a:lnSpc>
                      </a:pPr>
                      <a:r>
                        <a:rPr b="0" lang="ru-RU" sz="1400" strike="noStrike" u="none">
                          <a:solidFill>
                            <a:srgbClr val="0000ff"/>
                          </a:solidFill>
                          <a:effectLst/>
                          <a:uFillTx/>
                          <a:latin typeface="Calibri"/>
                          <a:hlinkClick r:id="rId1"/>
                        </a:rPr>
                        <a:t>Эмблема </a:t>
                      </a:r>
                      <a:r>
                        <a:rPr b="0" lang="ru-RU" sz="1400" strike="noStrike" u="none">
                          <a:solidFill>
                            <a:srgbClr val="0000ff"/>
                          </a:solidFill>
                          <a:effectLst/>
                          <a:uFillTx/>
                          <a:latin typeface="Calibri"/>
                          <a:hlinkClick r:id="rId2"/>
                        </a:rPr>
                        <a:t>Франции</a:t>
                      </a:r>
                      <a:endParaRPr b="0" lang="ru-RU" sz="1400" strike="noStrike" u="none">
                        <a:solidFill>
                          <a:srgbClr val="000000"/>
                        </a:solidFill>
                        <a:effectLst/>
                        <a:uFillTx/>
                        <a:latin typeface="Arial"/>
                      </a:endParaRPr>
                    </a:p>
                    <a:p>
                      <a:pPr defTabSz="914400">
                        <a:lnSpc>
                          <a:spcPct val="100000"/>
                        </a:lnSpc>
                      </a:pPr>
                      <a:r>
                        <a:rPr b="0" lang="ru-RU" sz="1400" strike="noStrike" u="none">
                          <a:solidFill>
                            <a:schemeClr val="dk1"/>
                          </a:solidFill>
                          <a:effectLst/>
                          <a:uFillTx/>
                          <a:latin typeface="Calibri"/>
                        </a:rPr>
                        <a:t>У Французской Республики нет официального герба, так как герб всегда ассоциировался с монархией.</a:t>
                      </a: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8640" rIns="8640" tIns="8640" bIns="8640" anchor="ctr">
                      <a:noAutofit/>
                    </a:bodyPr>
                    <a:p>
                      <a:pPr defTabSz="914400">
                        <a:lnSpc>
                          <a:spcPct val="100000"/>
                        </a:lnSpc>
                      </a:pPr>
                      <a:r>
                        <a:rPr b="0" lang="ru-RU" sz="1400" strike="noStrike" u="none">
                          <a:solidFill>
                            <a:schemeClr val="dk1"/>
                          </a:solidFill>
                          <a:effectLst/>
                          <a:uFillTx/>
                          <a:latin typeface="Calibri"/>
                        </a:rPr>
                        <a:t>С 2003 года, все государственные администрации используют логотип Марианны на фоне французского флага.</a:t>
                      </a:r>
                      <a:br>
                        <a:rPr sz="1400"/>
                      </a:br>
                      <a:r>
                        <a:rPr b="0" lang="ru-RU" sz="1400" strike="noStrike" u="none">
                          <a:solidFill>
                            <a:schemeClr val="dk1"/>
                          </a:solidFill>
                          <a:effectLst/>
                          <a:uFillTx/>
                          <a:latin typeface="Calibri"/>
                        </a:rPr>
                        <a:t>На многих других официальных документах (например, на обложке паспорта) изображена неофициальная эмблема Франции..</a:t>
                      </a: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8640" rIns="8640" tIns="8640" bIns="8640" anchor="ctr">
                      <a:noAutofit/>
                    </a:bodyPr>
                    <a:p>
                      <a:pPr defTabSz="914400">
                        <a:lnSpc>
                          <a:spcPct val="100000"/>
                        </a:lnSpc>
                      </a:pPr>
                      <a:r>
                        <a:rPr b="0" lang="ru-RU" sz="1400" strike="noStrike" u="none">
                          <a:solidFill>
                            <a:schemeClr val="dk1"/>
                          </a:solidFill>
                          <a:effectLst/>
                          <a:uFillTx/>
                          <a:latin typeface="Calibri"/>
                        </a:rPr>
                        <a:t>Принят с 1999 г.</a:t>
                      </a: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r>
              <a:tr h="1647720">
                <a:tc>
                  <a:txBody>
                    <a:bodyPr lIns="8640" rIns="8640" tIns="8640" bIns="8640" anchor="ctr">
                      <a:noAutofit/>
                    </a:bodyPr>
                    <a:p>
                      <a:pPr defTabSz="914400">
                        <a:lnSpc>
                          <a:spcPct val="100000"/>
                        </a:lnSpc>
                      </a:pPr>
                      <a:endParaRPr b="0" lang="ru-RU" sz="1400" strike="noStrike" u="none">
                        <a:solidFill>
                          <a:schemeClr val="dk1"/>
                        </a:solidFill>
                        <a:effectLst/>
                        <a:uFillTx/>
                        <a:latin typeface="Calibri"/>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8640" rIns="8640" tIns="8640" bIns="8640" anchor="ctr">
                      <a:noAutofit/>
                    </a:bodyPr>
                    <a:p>
                      <a:pPr defTabSz="914400">
                        <a:lnSpc>
                          <a:spcPct val="100000"/>
                        </a:lnSpc>
                      </a:pPr>
                      <a:r>
                        <a:rPr b="0" lang="ru-RU" sz="1400" strike="noStrike" u="none">
                          <a:solidFill>
                            <a:srgbClr val="0000ff"/>
                          </a:solidFill>
                          <a:effectLst/>
                          <a:uFillTx/>
                          <a:latin typeface="Calibri"/>
                          <a:hlinkClick r:id="rId3"/>
                        </a:rPr>
                        <a:t>14 июля</a:t>
                      </a: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8640" rIns="8640" tIns="8640" bIns="8640" anchor="ctr">
                      <a:noAutofit/>
                    </a:bodyPr>
                    <a:p>
                      <a:pPr defTabSz="914400">
                        <a:lnSpc>
                          <a:spcPct val="100000"/>
                        </a:lnSpc>
                      </a:pPr>
                      <a:r>
                        <a:rPr b="0" lang="ru-RU" sz="1400" strike="noStrike" u="none">
                          <a:solidFill>
                            <a:schemeClr val="dk1"/>
                          </a:solidFill>
                          <a:effectLst/>
                          <a:uFillTx/>
                          <a:latin typeface="Calibri"/>
                        </a:rPr>
                        <a:t>В этот день вся Франция празднует историческое событие —</a:t>
                      </a:r>
                      <a:r>
                        <a:rPr b="0" lang="ru-RU" sz="1400" strike="noStrike" u="none">
                          <a:solidFill>
                            <a:srgbClr val="0000ff"/>
                          </a:solidFill>
                          <a:effectLst/>
                          <a:uFillTx/>
                          <a:latin typeface="Calibri"/>
                          <a:hlinkClick r:id="rId4"/>
                        </a:rPr>
                        <a:t>взятие Бастилии</a:t>
                      </a:r>
                      <a:r>
                        <a:rPr b="0" lang="ru-RU" sz="1400" strike="noStrike" u="none">
                          <a:solidFill>
                            <a:schemeClr val="dk1"/>
                          </a:solidFill>
                          <a:effectLst/>
                          <a:uFillTx/>
                          <a:latin typeface="Calibri"/>
                        </a:rPr>
                        <a:t>.14 июля является национальным праздником.</a:t>
                      </a: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8640" rIns="8640" tIns="8640" bIns="8640" anchor="ctr">
                      <a:noAutofit/>
                    </a:bodyPr>
                    <a:p>
                      <a:pPr defTabSz="914400">
                        <a:lnSpc>
                          <a:spcPct val="100000"/>
                        </a:lnSpc>
                      </a:pPr>
                      <a:r>
                        <a:rPr b="0" lang="ru-RU" sz="1400" strike="noStrike" u="none">
                          <a:solidFill>
                            <a:schemeClr val="dk1"/>
                          </a:solidFill>
                          <a:effectLst/>
                          <a:uFillTx/>
                          <a:latin typeface="Calibri"/>
                        </a:rPr>
                        <a:t>Празднуется с </a:t>
                      </a:r>
                      <a:r>
                        <a:rPr b="0" lang="ru-RU" sz="1400" strike="noStrike" u="none">
                          <a:solidFill>
                            <a:srgbClr val="0000ff"/>
                          </a:solidFill>
                          <a:effectLst/>
                          <a:uFillTx/>
                          <a:latin typeface="Calibri"/>
                          <a:hlinkClick r:id="rId5"/>
                        </a:rPr>
                        <a:t>14 июля</a:t>
                      </a:r>
                      <a:r>
                        <a:rPr b="0" lang="ru-RU" sz="1400" strike="noStrike" u="none">
                          <a:solidFill>
                            <a:srgbClr val="0000ff"/>
                          </a:solidFill>
                          <a:effectLst/>
                          <a:uFillTx/>
                          <a:latin typeface="Calibri"/>
                          <a:hlinkClick r:id="rId6"/>
                        </a:rPr>
                        <a:t>1789</a:t>
                      </a:r>
                      <a:r>
                        <a:rPr b="0" lang="ru-RU" sz="1400" strike="noStrike" u="none">
                          <a:solidFill>
                            <a:schemeClr val="dk1"/>
                          </a:solidFill>
                          <a:effectLst/>
                          <a:uFillTx/>
                          <a:latin typeface="Calibri"/>
                        </a:rPr>
                        <a:t> г.</a:t>
                      </a:r>
                      <a:endParaRPr b="0" lang="ru-RU" sz="1400" strike="noStrike" u="none">
                        <a:solidFill>
                          <a:srgbClr val="000000"/>
                        </a:solidFill>
                        <a:effectLst/>
                        <a:uFillTx/>
                        <a:latin typeface="Arial"/>
                      </a:endParaRPr>
                    </a:p>
                  </a:txBody>
                  <a:tcPr anchor="ctr" marL="8640" marR="8640" marT="8640" marB="864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r>
            </a:tbl>
          </a:graphicData>
        </a:graphic>
      </p:graphicFrame>
      <p:pic>
        <p:nvPicPr>
          <p:cNvPr id="96" name="Picture 2" descr=""/>
          <p:cNvPicPr/>
          <p:nvPr/>
        </p:nvPicPr>
        <p:blipFill>
          <a:blip r:embed="rId7"/>
          <a:stretch/>
        </p:blipFill>
        <p:spPr>
          <a:xfrm>
            <a:off x="571320" y="1000080"/>
            <a:ext cx="1447560" cy="1333080"/>
          </a:xfrm>
          <a:prstGeom prst="rect">
            <a:avLst/>
          </a:prstGeom>
          <a:noFill/>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7" name="Таблица 1"/>
          <p:cNvGraphicFramePr/>
          <p:nvPr/>
        </p:nvGraphicFramePr>
        <p:xfrm>
          <a:off x="428760" y="285840"/>
          <a:ext cx="8357760" cy="6004800"/>
        </p:xfrm>
        <a:graphic>
          <a:graphicData uri="http://schemas.openxmlformats.org/drawingml/2006/table">
            <a:tbl>
              <a:tblPr/>
              <a:tblGrid>
                <a:gridCol w="1428480"/>
                <a:gridCol w="1285560"/>
                <a:gridCol w="3553920"/>
                <a:gridCol w="2089440"/>
              </a:tblGrid>
              <a:tr h="4747320">
                <a:tc>
                  <a:txBody>
                    <a:bodyPr lIns="3600" rIns="3600" tIns="3600" bIns="3600" anchor="ctr">
                      <a:noAutofit/>
                    </a:bodyPr>
                    <a:p>
                      <a:pPr defTabSz="914400">
                        <a:lnSpc>
                          <a:spcPct val="100000"/>
                        </a:lnSpc>
                      </a:pPr>
                      <a:endParaRPr b="0" lang="ru-RU" sz="1400" strike="noStrike" u="none">
                        <a:solidFill>
                          <a:schemeClr val="dk1"/>
                        </a:solidFill>
                        <a:effectLst/>
                        <a:uFillTx/>
                        <a:latin typeface="Calibri"/>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3600" rIns="3600" tIns="3600" bIns="3600" anchor="ctr">
                      <a:noAutofit/>
                    </a:bodyPr>
                    <a:p>
                      <a:pPr defTabSz="914400">
                        <a:lnSpc>
                          <a:spcPct val="100000"/>
                        </a:lnSpc>
                      </a:pPr>
                      <a:r>
                        <a:rPr b="0" lang="ru-RU" sz="1400" strike="noStrike" u="none">
                          <a:solidFill>
                            <a:srgbClr val="0000ff"/>
                          </a:solidFill>
                          <a:effectLst/>
                          <a:uFillTx/>
                          <a:latin typeface="Calibri"/>
                          <a:hlinkClick r:id="rId1"/>
                        </a:rPr>
                        <a:t>Орден Почётного </a:t>
                      </a:r>
                      <a:r>
                        <a:rPr b="0" lang="ru-RU" sz="1400" strike="noStrike" u="none">
                          <a:solidFill>
                            <a:srgbClr val="0000ff"/>
                          </a:solidFill>
                          <a:effectLst/>
                          <a:uFillTx/>
                          <a:latin typeface="Calibri"/>
                          <a:hlinkClick r:id="rId2"/>
                        </a:rPr>
                        <a:t>легиона</a:t>
                      </a:r>
                      <a:r>
                        <a:rPr b="0" lang="fr-FR" sz="1400" strike="noStrike" u="none">
                          <a:solidFill>
                            <a:srgbClr val="0b0080"/>
                          </a:solidFill>
                          <a:effectLst/>
                          <a:uFillTx/>
                          <a:latin typeface="Calibri"/>
                        </a:rPr>
                        <a:t> L’Ordre de la Légion d’honneur</a:t>
                      </a:r>
                      <a:endParaRPr b="0" lang="ru-RU" sz="1400" strike="noStrike" u="none">
                        <a:solidFill>
                          <a:srgbClr val="000000"/>
                        </a:solidFill>
                        <a:effectLst/>
                        <a:uFillTx/>
                        <a:latin typeface="Arial"/>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3600" rIns="3600" tIns="3600" bIns="3600" anchor="ctr">
                      <a:noAutofit/>
                    </a:bodyPr>
                    <a:p>
                      <a:pPr defTabSz="914400">
                        <a:lnSpc>
                          <a:spcPct val="100000"/>
                        </a:lnSpc>
                      </a:pPr>
                      <a:r>
                        <a:rPr b="0" lang="ru-RU" sz="1400" strike="noStrike" u="none">
                          <a:solidFill>
                            <a:schemeClr val="dk1"/>
                          </a:solidFill>
                          <a:effectLst/>
                          <a:uFillTx/>
                          <a:latin typeface="Calibri"/>
                        </a:rPr>
                        <a:t>является национальным </a:t>
                      </a:r>
                      <a:r>
                        <a:rPr b="0" lang="ru-RU" sz="1400" strike="noStrike" u="none">
                          <a:solidFill>
                            <a:srgbClr val="0000ff"/>
                          </a:solidFill>
                          <a:effectLst/>
                          <a:uFillTx/>
                          <a:latin typeface="Calibri"/>
                          <a:hlinkClick r:id="rId3"/>
                        </a:rPr>
                        <a:t>орденом (организацией)</a:t>
                      </a:r>
                      <a:r>
                        <a:rPr b="0" lang="ru-RU" sz="1400" strike="noStrike" u="none">
                          <a:solidFill>
                            <a:schemeClr val="dk1"/>
                          </a:solidFill>
                          <a:effectLst/>
                          <a:uFillTx/>
                          <a:latin typeface="Calibri"/>
                        </a:rPr>
                        <a:t>, учреждённым по примеру </a:t>
                      </a:r>
                      <a:r>
                        <a:rPr b="0" lang="ru-RU" sz="1400" strike="noStrike" u="none">
                          <a:solidFill>
                            <a:srgbClr val="0000ff"/>
                          </a:solidFill>
                          <a:effectLst/>
                          <a:uFillTx/>
                          <a:latin typeface="Calibri"/>
                          <a:hlinkClick r:id="rId4"/>
                        </a:rPr>
                        <a:t>рыцарских орденов</a:t>
                      </a:r>
                      <a:r>
                        <a:rPr b="0" lang="ru-RU" sz="1400" strike="noStrike" u="none">
                          <a:solidFill>
                            <a:schemeClr val="dk1"/>
                          </a:solidFill>
                          <a:effectLst/>
                          <a:uFillTx/>
                          <a:latin typeface="Calibri"/>
                        </a:rPr>
                        <a:t>, принадлежность к которому является высшим знаком отличия, почёта и официального признания особых заслуг во </a:t>
                      </a:r>
                      <a:r>
                        <a:rPr b="0" lang="ru-RU" sz="1400" strike="noStrike" u="none">
                          <a:solidFill>
                            <a:srgbClr val="0000ff"/>
                          </a:solidFill>
                          <a:effectLst/>
                          <a:uFillTx/>
                          <a:latin typeface="Calibri"/>
                          <a:hlinkClick r:id="rId5"/>
                        </a:rPr>
                        <a:t>Франции</a:t>
                      </a:r>
                      <a:r>
                        <a:rPr b="0" lang="ru-RU" sz="1400" strike="noStrike" u="none">
                          <a:solidFill>
                            <a:schemeClr val="dk1"/>
                          </a:solidFill>
                          <a:effectLst/>
                          <a:uFillTx/>
                          <a:latin typeface="Calibri"/>
                        </a:rPr>
                        <a:t>. Приём в члены Ордена осуществляется за </a:t>
                      </a:r>
                      <a:r>
                        <a:rPr b="0" i="1" lang="ru-RU" sz="1400" strike="noStrike" u="none">
                          <a:solidFill>
                            <a:schemeClr val="dk1"/>
                          </a:solidFill>
                          <a:effectLst/>
                          <a:uFillTx/>
                          <a:latin typeface="Calibri"/>
                        </a:rPr>
                        <a:t>неоценимые</a:t>
                      </a:r>
                      <a:r>
                        <a:rPr b="0" lang="ru-RU" sz="1400" strike="noStrike" u="none">
                          <a:solidFill>
                            <a:schemeClr val="dk1"/>
                          </a:solidFill>
                          <a:effectLst/>
                          <a:uFillTx/>
                          <a:latin typeface="Calibri"/>
                        </a:rPr>
                        <a:t> военные или гражданские заслуги </a:t>
                      </a:r>
                      <a:r>
                        <a:rPr b="0" lang="ru-RU" sz="1400" strike="noStrike" u="none">
                          <a:solidFill>
                            <a:srgbClr val="0000ff"/>
                          </a:solidFill>
                          <a:effectLst/>
                          <a:uFillTx/>
                          <a:latin typeface="Calibri"/>
                          <a:hlinkClick r:id="rId6"/>
                        </a:rPr>
                        <a:t>президентом Французской республики</a:t>
                      </a:r>
                      <a:r>
                        <a:rPr b="0" lang="ru-RU" sz="1400" strike="noStrike" u="none">
                          <a:solidFill>
                            <a:schemeClr val="dk1"/>
                          </a:solidFill>
                          <a:effectLst/>
                          <a:uFillTx/>
                          <a:latin typeface="Calibri"/>
                        </a:rPr>
                        <a:t>, который является по должности </a:t>
                      </a:r>
                      <a:r>
                        <a:rPr b="0" lang="ru-RU" sz="1400" strike="noStrike" u="none">
                          <a:solidFill>
                            <a:srgbClr val="0000ff"/>
                          </a:solidFill>
                          <a:effectLst/>
                          <a:uFillTx/>
                          <a:latin typeface="Calibri"/>
                          <a:hlinkClick r:id="rId7"/>
                        </a:rPr>
                        <a:t>Великим Магистром</a:t>
                      </a:r>
                      <a:r>
                        <a:rPr b="0" lang="ru-RU" sz="1400" strike="noStrike" u="none">
                          <a:solidFill>
                            <a:schemeClr val="dk1"/>
                          </a:solidFill>
                          <a:effectLst/>
                          <a:uFillTx/>
                          <a:latin typeface="Calibri"/>
                        </a:rPr>
                        <a:t> (Гран-Мэтром) Ордена. Почётный легион играет, таким образом, роль одной из важнейших институций французского государства. В принципе, за некоторыми исключениями, в Орден не принимают посмертно. По утверждению </a:t>
                      </a:r>
                      <a:r>
                        <a:rPr b="0" lang="ru-RU" sz="1400" strike="noStrike" u="none">
                          <a:solidFill>
                            <a:srgbClr val="0000ff"/>
                          </a:solidFill>
                          <a:effectLst/>
                          <a:uFillTx/>
                          <a:latin typeface="Calibri"/>
                          <a:hlinkClick r:id="rId8"/>
                        </a:rPr>
                        <a:t>генерала Де Голля</a:t>
                      </a:r>
                      <a:r>
                        <a:rPr b="0" lang="ru-RU" sz="1400" strike="noStrike" u="none">
                          <a:solidFill>
                            <a:schemeClr val="dk1"/>
                          </a:solidFill>
                          <a:effectLst/>
                          <a:uFillTx/>
                          <a:latin typeface="Calibri"/>
                        </a:rPr>
                        <a:t>: «Почётный легион – это сообщество элиты живых».</a:t>
                      </a:r>
                      <a:endParaRPr b="0" lang="ru-RU" sz="1400" strike="noStrike" u="none">
                        <a:solidFill>
                          <a:srgbClr val="000000"/>
                        </a:solidFill>
                        <a:effectLst/>
                        <a:uFillTx/>
                        <a:latin typeface="Arial"/>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3600" rIns="3600" tIns="3600" bIns="3600" anchor="ctr">
                      <a:noAutofit/>
                    </a:bodyPr>
                    <a:p>
                      <a:pPr defTabSz="914400">
                        <a:lnSpc>
                          <a:spcPct val="100000"/>
                        </a:lnSpc>
                      </a:pPr>
                      <a:r>
                        <a:rPr b="0" lang="ru-RU" sz="1400" strike="noStrike" u="none">
                          <a:solidFill>
                            <a:schemeClr val="dk1"/>
                          </a:solidFill>
                          <a:effectLst/>
                          <a:uFillTx/>
                          <a:latin typeface="Calibri"/>
                        </a:rPr>
                        <a:t>Учрежден </a:t>
                      </a:r>
                      <a:r>
                        <a:rPr b="0" lang="ru-RU" sz="1400" strike="noStrike" u="none">
                          <a:solidFill>
                            <a:srgbClr val="0000ff"/>
                          </a:solidFill>
                          <a:effectLst/>
                          <a:uFillTx/>
                          <a:latin typeface="Calibri"/>
                          <a:hlinkClick r:id="rId9"/>
                        </a:rPr>
                        <a:t>19 </a:t>
                      </a:r>
                      <a:r>
                        <a:rPr b="0" lang="ru-RU" sz="1400" strike="noStrike" u="none">
                          <a:solidFill>
                            <a:srgbClr val="0000ff"/>
                          </a:solidFill>
                          <a:effectLst/>
                          <a:uFillTx/>
                          <a:latin typeface="Calibri"/>
                          <a:hlinkClick r:id="rId10"/>
                        </a:rPr>
                        <a:t>мая</a:t>
                      </a:r>
                      <a:r>
                        <a:rPr b="0" lang="ru-RU" sz="1400" strike="noStrike" u="none">
                          <a:solidFill>
                            <a:srgbClr val="0000ff"/>
                          </a:solidFill>
                          <a:effectLst/>
                          <a:uFillTx/>
                          <a:latin typeface="Calibri"/>
                          <a:hlinkClick r:id="rId11"/>
                        </a:rPr>
                        <a:t>1802</a:t>
                      </a:r>
                      <a:r>
                        <a:rPr b="0" lang="ru-RU" sz="1400" strike="noStrike" u="none">
                          <a:solidFill>
                            <a:schemeClr val="dk1"/>
                          </a:solidFill>
                          <a:effectLst/>
                          <a:uFillTx/>
                          <a:latin typeface="Calibri"/>
                        </a:rPr>
                        <a:t> г.</a:t>
                      </a:r>
                      <a:endParaRPr b="0" lang="ru-RU" sz="1400" strike="noStrike" u="none">
                        <a:solidFill>
                          <a:srgbClr val="000000"/>
                        </a:solidFill>
                        <a:effectLst/>
                        <a:uFillTx/>
                        <a:latin typeface="Arial"/>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r>
              <a:tr h="902520">
                <a:tc>
                  <a:txBody>
                    <a:bodyPr lIns="3600" rIns="3600" tIns="3600" bIns="3600" anchor="ctr">
                      <a:noAutofit/>
                    </a:bodyPr>
                    <a:p>
                      <a:pPr defTabSz="914400">
                        <a:lnSpc>
                          <a:spcPct val="100000"/>
                        </a:lnSpc>
                      </a:pPr>
                      <a:endParaRPr b="0" lang="ru-RU" sz="1400" strike="noStrike" u="none">
                        <a:solidFill>
                          <a:schemeClr val="dk1"/>
                        </a:solidFill>
                        <a:effectLst/>
                        <a:uFillTx/>
                        <a:latin typeface="Calibri"/>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3600" rIns="3600" tIns="3600" bIns="3600" anchor="ctr">
                      <a:noAutofit/>
                    </a:bodyPr>
                    <a:p>
                      <a:pPr defTabSz="914400">
                        <a:lnSpc>
                          <a:spcPct val="100000"/>
                        </a:lnSpc>
                      </a:pPr>
                      <a:r>
                        <a:rPr b="0" lang="ru-RU" sz="1400" strike="noStrike" u="none">
                          <a:solidFill>
                            <a:srgbClr val="0000ff"/>
                          </a:solidFill>
                          <a:effectLst/>
                          <a:uFillTx/>
                          <a:latin typeface="Calibri"/>
                          <a:hlinkClick r:id="rId12"/>
                        </a:rPr>
                        <a:t>Орден «За заслуги</a:t>
                      </a:r>
                      <a:r>
                        <a:rPr b="0" lang="ru-RU" sz="1400" strike="noStrike" u="none">
                          <a:solidFill>
                            <a:srgbClr val="0000ff"/>
                          </a:solidFill>
                          <a:effectLst/>
                          <a:uFillTx/>
                          <a:latin typeface="Calibri"/>
                          <a:hlinkClick r:id="rId13"/>
                        </a:rPr>
                        <a:t>»</a:t>
                      </a:r>
                      <a:endParaRPr b="0" lang="ru-RU" sz="14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t>
                      </a:r>
                      <a:r>
                        <a:rPr b="1" lang="fr-FR" sz="1800" strike="noStrike" u="none">
                          <a:solidFill>
                            <a:schemeClr val="dk1"/>
                          </a:solidFill>
                          <a:effectLst/>
                          <a:uFillTx/>
                          <a:latin typeface="Calibri"/>
                        </a:rPr>
                        <a:t>ordre national du Mérite</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3600" rIns="3600" tIns="3600" bIns="3600" anchor="ctr">
                      <a:noAutofit/>
                    </a:bodyPr>
                    <a:p>
                      <a:pPr defTabSz="914400">
                        <a:lnSpc>
                          <a:spcPct val="100000"/>
                        </a:lnSpc>
                      </a:pPr>
                      <a:r>
                        <a:rPr b="0" lang="ru-RU" sz="1400" strike="noStrike" u="none">
                          <a:solidFill>
                            <a:schemeClr val="dk1"/>
                          </a:solidFill>
                          <a:effectLst/>
                          <a:uFillTx/>
                          <a:latin typeface="Calibri"/>
                        </a:rPr>
                        <a:t>Этот орден является второй наградой после ордена Почётного легиона во Франции и даетсяза </a:t>
                      </a:r>
                      <a:r>
                        <a:rPr b="0" i="1" lang="ru-RU" sz="1400" strike="noStrike" u="none">
                          <a:solidFill>
                            <a:schemeClr val="dk1"/>
                          </a:solidFill>
                          <a:effectLst/>
                          <a:uFillTx/>
                          <a:latin typeface="Calibri"/>
                        </a:rPr>
                        <a:t>выдающиеся</a:t>
                      </a:r>
                      <a:r>
                        <a:rPr b="0" lang="ru-RU" sz="1400" strike="noStrike" u="none">
                          <a:solidFill>
                            <a:schemeClr val="dk1"/>
                          </a:solidFill>
                          <a:effectLst/>
                          <a:uFillTx/>
                          <a:latin typeface="Calibri"/>
                        </a:rPr>
                        <a:t> военные или гражданские заслуги.</a:t>
                      </a:r>
                      <a:endParaRPr b="0" lang="ru-RU" sz="1400" strike="noStrike" u="none">
                        <a:solidFill>
                          <a:srgbClr val="000000"/>
                        </a:solidFill>
                        <a:effectLst/>
                        <a:uFillTx/>
                        <a:latin typeface="Arial"/>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c>
                  <a:txBody>
                    <a:bodyPr lIns="3600" rIns="3600" tIns="3600" bIns="3600" anchor="ctr">
                      <a:noAutofit/>
                    </a:bodyPr>
                    <a:p>
                      <a:pPr defTabSz="914400">
                        <a:lnSpc>
                          <a:spcPct val="100000"/>
                        </a:lnSpc>
                      </a:pPr>
                      <a:r>
                        <a:rPr b="0" lang="ru-RU" sz="1400" strike="noStrike" u="none">
                          <a:solidFill>
                            <a:schemeClr val="dk1"/>
                          </a:solidFill>
                          <a:effectLst/>
                          <a:uFillTx/>
                          <a:latin typeface="Calibri"/>
                        </a:rPr>
                        <a:t>Учрежден</a:t>
                      </a:r>
                      <a:r>
                        <a:rPr b="0" lang="ru-RU" sz="1400" strike="noStrike" u="none">
                          <a:solidFill>
                            <a:srgbClr val="0000ff"/>
                          </a:solidFill>
                          <a:effectLst/>
                          <a:uFillTx/>
                          <a:latin typeface="Calibri"/>
                          <a:hlinkClick r:id="rId14"/>
                        </a:rPr>
                        <a:t>3 декабря</a:t>
                      </a:r>
                      <a:r>
                        <a:rPr b="0" lang="ru-RU" sz="1400" strike="noStrike" u="none">
                          <a:solidFill>
                            <a:srgbClr val="0000ff"/>
                          </a:solidFill>
                          <a:effectLst/>
                          <a:uFillTx/>
                          <a:latin typeface="Calibri"/>
                          <a:hlinkClick r:id="rId15"/>
                        </a:rPr>
                        <a:t>1963</a:t>
                      </a:r>
                      <a:r>
                        <a:rPr b="0" lang="ru-RU" sz="1400" strike="noStrike" u="none">
                          <a:solidFill>
                            <a:schemeClr val="dk1"/>
                          </a:solidFill>
                          <a:effectLst/>
                          <a:uFillTx/>
                          <a:latin typeface="Calibri"/>
                        </a:rPr>
                        <a:t> г.</a:t>
                      </a:r>
                      <a:endParaRPr b="0" lang="ru-RU" sz="1400" strike="noStrike" u="none">
                        <a:solidFill>
                          <a:srgbClr val="000000"/>
                        </a:solidFill>
                        <a:effectLst/>
                        <a:uFillTx/>
                        <a:latin typeface="Arial"/>
                      </a:endParaRPr>
                    </a:p>
                  </a:txBody>
                  <a:tcPr anchor="ctr" marL="3600" marR="3600" marT="3600" marB="3600">
                    <a:lnL w="9360">
                      <a:solidFill>
                        <a:srgbClr val="aaaaaa"/>
                      </a:solidFill>
                      <a:prstDash val="solid"/>
                    </a:lnL>
                    <a:lnR w="9360">
                      <a:solidFill>
                        <a:srgbClr val="aaaaaa"/>
                      </a:solidFill>
                      <a:prstDash val="solid"/>
                    </a:lnR>
                    <a:lnT w="9360">
                      <a:solidFill>
                        <a:srgbClr val="aaaaaa"/>
                      </a:solidFill>
                      <a:prstDash val="solid"/>
                    </a:lnT>
                    <a:lnB w="9360">
                      <a:solidFill>
                        <a:srgbClr val="aaaaaa"/>
                      </a:solidFill>
                      <a:prstDash val="solid"/>
                    </a:lnB>
                    <a:solidFill>
                      <a:srgbClr val="f9f9f9"/>
                    </a:solidFill>
                  </a:tcPr>
                </a:tc>
              </a:tr>
            </a:tbl>
          </a:graphicData>
        </a:graphic>
      </p:graphicFrame>
      <p:pic>
        <p:nvPicPr>
          <p:cNvPr id="98" name="Picture 2" descr=""/>
          <p:cNvPicPr/>
          <p:nvPr/>
        </p:nvPicPr>
        <p:blipFill>
          <a:blip r:embed="rId16"/>
          <a:stretch/>
        </p:blipFill>
        <p:spPr>
          <a:xfrm>
            <a:off x="500040" y="428760"/>
            <a:ext cx="1358640" cy="2142720"/>
          </a:xfrm>
          <a:prstGeom prst="rect">
            <a:avLst/>
          </a:prstGeom>
          <a:noFill/>
          <a:ln w="9525">
            <a:noFill/>
          </a:ln>
        </p:spPr>
      </p:pic>
      <p:pic>
        <p:nvPicPr>
          <p:cNvPr id="99" name="Picture 3" descr=""/>
          <p:cNvPicPr/>
          <p:nvPr/>
        </p:nvPicPr>
        <p:blipFill>
          <a:blip r:embed="rId17"/>
          <a:stretch/>
        </p:blipFill>
        <p:spPr>
          <a:xfrm>
            <a:off x="642960" y="4286160"/>
            <a:ext cx="999720" cy="2113560"/>
          </a:xfrm>
          <a:prstGeom prst="rect">
            <a:avLst/>
          </a:prstGeom>
          <a:noFill/>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Rectangle 1"/>
          <p:cNvSpPr/>
          <p:nvPr/>
        </p:nvSpPr>
        <p:spPr>
          <a:xfrm>
            <a:off x="0" y="0"/>
            <a:ext cx="9143640" cy="6493680"/>
          </a:xfrm>
          <a:prstGeom prst="rect">
            <a:avLst/>
          </a:prstGeom>
          <a:noFill/>
          <a:ln w="9525">
            <a:noFill/>
          </a:ln>
        </p:spPr>
        <p:style>
          <a:lnRef idx="0"/>
          <a:fillRef idx="0"/>
          <a:effectRef idx="0"/>
          <a:fontRef idx="minor"/>
        </p:style>
        <p:txBody>
          <a:bodyPr numCol="1" spcCol="0" anchor="ctr">
            <a:spAutoFit/>
          </a:bodyPr>
          <a:p>
            <a:pPr defTabSz="914400">
              <a:lnSpc>
                <a:spcPct val="100000"/>
              </a:lnSpc>
              <a:tabLst>
                <a:tab algn="l" pos="0"/>
              </a:tabLst>
            </a:pPr>
            <a:r>
              <a:rPr b="0" lang="fr-FR" sz="1600" strike="noStrike" u="none">
                <a:solidFill>
                  <a:schemeClr val="dk1"/>
                </a:solidFill>
                <a:effectLst/>
                <a:uFillTx/>
                <a:latin typeface="Calibri"/>
                <a:ea typeface="Calibri"/>
              </a:rPr>
              <a:t>Répondez par écrit aux questions suivantes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 . Quel est l’emblème officiel de la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 Quand est-il né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3. Que signifient les  couleurs : blanc, bleu, rouge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4 .  En quelle année le drapeau tricolore devient-il l’emblème national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5. Lors de quelles manifestations est déployé le drapeau de la République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6. Que signifie Marianne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7. De quels prénoms féminins est né Marianne ? Lors de quels événements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8. Que porte Marianne sur la tête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9. A partir de quelle année le buste de Marianne apparaît dans les Mairies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10. Quel est l’hymne national de la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11. En quel année et lors de quelle guerre est né le champ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12. Qui est l’auteur du champ national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13. En quelle année il est déclaré l’hymne national en version officielle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14. En quelle année les cendres de Roger de Lisle sont-elles transférés aux Invalides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15. A partir de quelle année on précaunise de chanter  le champ national dans les écoles.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16. Pourquoi le Coq est devenu le symbôle des Gaullois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17. Où figure la représentation du Coq actuellement en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18. Que représente le logo de la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19. En quelle année a-t-il été institué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20. Quelle est la devise de la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21. Quelles manifestations sont organisées généralement lors de la fête du 14 juillet en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22. Quels Ordres nationaux existent-ils en France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23. Quand ont-ils été institués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24. Pour quelles mérites les gens sont-ils ornés de ces Décorations ?</a:t>
            </a:r>
            <a:endParaRPr b="0" lang="ru-RU" sz="1600" strike="noStrike" u="none">
              <a:solidFill>
                <a:srgbClr val="000000"/>
              </a:solidFill>
              <a:effectLst/>
              <a:uFillTx/>
              <a:latin typeface="Arial"/>
            </a:endParaRPr>
          </a:p>
          <a:p>
            <a:pPr defTabSz="914400">
              <a:lnSpc>
                <a:spcPct val="100000"/>
              </a:lnSpc>
              <a:tabLst>
                <a:tab algn="l" pos="0"/>
              </a:tabLst>
            </a:pPr>
            <a:r>
              <a:rPr b="0" lang="fr-FR" sz="1600" strike="noStrike" u="none">
                <a:solidFill>
                  <a:schemeClr val="dk1"/>
                </a:solidFill>
                <a:effectLst/>
                <a:uFillTx/>
                <a:latin typeface="Calibri"/>
                <a:ea typeface="Calibri"/>
              </a:rPr>
              <a:t>25. Quelles dignités et quels grades distingue-t-on ?</a:t>
            </a:r>
            <a:endParaRPr b="0" lang="ru-RU"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Institutions politiques françaises</a:t>
            </a:r>
            <a:endParaRPr b="0" lang="ru-RU" sz="4400" strike="noStrike" u="none">
              <a:solidFill>
                <a:schemeClr val="dk1"/>
              </a:solidFill>
              <a:effectLst/>
              <a:uFillTx/>
              <a:latin typeface="Calibri"/>
            </a:endParaRPr>
          </a:p>
        </p:txBody>
      </p:sp>
      <p:sp>
        <p:nvSpPr>
          <p:cNvPr id="102"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rPr>
              <a:t>1 </a:t>
            </a:r>
            <a:r>
              <a:rPr b="0" lang="fr-FR" sz="3200" strike="noStrike" u="sng">
                <a:solidFill>
                  <a:schemeClr val="dk1"/>
                </a:solidFill>
                <a:effectLst/>
                <a:uFillTx/>
                <a:latin typeface="Calibri"/>
              </a:rPr>
              <a:t>Pouvoir exécutif</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Исполнительная власть</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rPr>
              <a:t>2 Pouvoir législatif</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Законодательная власть</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rPr>
              <a:t>3 Autorité juridictionnelle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 Судебная власть</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rPr>
              <a:t>4 Collectivités </a:t>
            </a:r>
            <a:r>
              <a:rPr b="0" lang="fr-FR" sz="3200" strike="noStrike" u="sng">
                <a:solidFill>
                  <a:schemeClr val="dk1"/>
                </a:solidFill>
                <a:effectLst/>
                <a:uFillTx/>
                <a:latin typeface="Calibri"/>
              </a:rPr>
              <a:t>territoriales</a:t>
            </a:r>
            <a:r>
              <a:rPr b="0" lang="ru-RU" sz="3200" strike="noStrike" u="none">
                <a:solidFill>
                  <a:schemeClr val="dk1"/>
                </a:solidFill>
                <a:effectLst/>
                <a:uFillTx/>
                <a:latin typeface="Calibri"/>
              </a:rPr>
              <a:t> Административно-территориальные образования</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rPr>
              <a:t>5 Administrations territoriales</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Местные органы власти</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Cours 1. La géographie de la France </a:t>
            </a:r>
            <a:endParaRPr b="0" lang="ru-RU" sz="4400" strike="noStrike" u="none">
              <a:solidFill>
                <a:schemeClr val="dk1"/>
              </a:solidFill>
              <a:effectLst/>
              <a:uFillTx/>
              <a:latin typeface="Calibri"/>
            </a:endParaRPr>
          </a:p>
        </p:txBody>
      </p:sp>
      <p:sp>
        <p:nvSpPr>
          <p:cNvPr id="65"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Superficie - </a:t>
            </a:r>
            <a:r>
              <a:rPr b="0" lang="fr-FR" sz="3200" strike="noStrike" u="none">
                <a:solidFill>
                  <a:srgbClr val="ff0000"/>
                </a:solidFill>
                <a:effectLst/>
                <a:uFillTx/>
                <a:latin typeface="Calibri"/>
              </a:rPr>
              <a:t>551 500 km² </a:t>
            </a:r>
            <a:r>
              <a:rPr b="0" lang="fr-FR" sz="3200" strike="noStrike" u="none">
                <a:solidFill>
                  <a:schemeClr val="dk1"/>
                </a:solidFill>
                <a:effectLst/>
                <a:uFillTx/>
                <a:latin typeface="Calibri"/>
              </a:rPr>
              <a:t>(675 417 km² avec l'outre-mer)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C'est le troisième plus grand pays d'</a:t>
            </a:r>
            <a:r>
              <a:rPr b="0" lang="fr-FR" sz="3200" strike="noStrike" u="sng">
                <a:solidFill>
                  <a:schemeClr val="dk1"/>
                </a:solidFill>
                <a:effectLst/>
                <a:uFillTx/>
                <a:latin typeface="Calibri"/>
                <a:hlinkClick r:id="rId1"/>
              </a:rPr>
              <a:t>Europe</a:t>
            </a:r>
            <a:r>
              <a:rPr b="0" lang="fr-FR" sz="3200" strike="noStrike" u="none">
                <a:solidFill>
                  <a:schemeClr val="dk1"/>
                </a:solidFill>
                <a:effectLst/>
                <a:uFillTx/>
                <a:latin typeface="Calibri"/>
              </a:rPr>
              <a:t>, après la </a:t>
            </a:r>
            <a:r>
              <a:rPr b="0" lang="fr-FR" sz="3200" strike="noStrike" u="sng">
                <a:solidFill>
                  <a:schemeClr val="dk1"/>
                </a:solidFill>
                <a:effectLst/>
                <a:uFillTx/>
                <a:latin typeface="Calibri"/>
                <a:hlinkClick r:id="rId2"/>
              </a:rPr>
              <a:t>Russie</a:t>
            </a:r>
            <a:r>
              <a:rPr b="0" lang="fr-FR" sz="3200" strike="noStrike" u="none">
                <a:solidFill>
                  <a:schemeClr val="dk1"/>
                </a:solidFill>
                <a:effectLst/>
                <a:uFillTx/>
                <a:latin typeface="Calibri"/>
              </a:rPr>
              <a:t> et l'</a:t>
            </a:r>
            <a:r>
              <a:rPr b="0" lang="fr-FR" sz="3200" strike="noStrike" u="sng">
                <a:solidFill>
                  <a:schemeClr val="dk1"/>
                </a:solidFill>
                <a:effectLst/>
                <a:uFillTx/>
                <a:latin typeface="Calibri"/>
                <a:hlinkClick r:id="rId3"/>
              </a:rPr>
              <a:t>Ukraine</a:t>
            </a:r>
            <a:r>
              <a:rPr b="0" lang="fr-FR" sz="3200" strike="noStrike" u="none">
                <a:solidFill>
                  <a:schemeClr val="dk1"/>
                </a:solidFill>
                <a:effectLst/>
                <a:uFillTx/>
                <a:latin typeface="Calibri"/>
              </a:rPr>
              <a:t> (2</a:t>
            </a:r>
            <a:r>
              <a:rPr b="0" lang="fr-FR" sz="3200" strike="noStrike" u="none" baseline="30000">
                <a:solidFill>
                  <a:schemeClr val="dk1"/>
                </a:solidFill>
                <a:effectLst/>
                <a:uFillTx/>
                <a:latin typeface="Calibri"/>
              </a:rPr>
              <a:t>e</a:t>
            </a:r>
            <a:r>
              <a:rPr b="0" lang="fr-FR" sz="3200" strike="noStrike" u="none">
                <a:solidFill>
                  <a:schemeClr val="dk1"/>
                </a:solidFill>
                <a:effectLst/>
                <a:uFillTx/>
                <a:latin typeface="Calibri"/>
              </a:rPr>
              <a:t> si on compte l'outre-mer).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France métropolitaine a quatre façades maritimes sur (du nord au sud) : </a:t>
            </a:r>
            <a:r>
              <a:rPr b="0" lang="fr-FR" sz="3200" strike="noStrike" u="none">
                <a:solidFill>
                  <a:srgbClr val="002060"/>
                </a:solidFill>
                <a:effectLst/>
                <a:uFillTx/>
                <a:latin typeface="Calibri"/>
              </a:rPr>
              <a:t>la </a:t>
            </a:r>
            <a:r>
              <a:rPr b="0" lang="fr-FR" sz="3200" strike="noStrike" u="sng">
                <a:solidFill>
                  <a:srgbClr val="0000ff"/>
                </a:solidFill>
                <a:effectLst/>
                <a:uFillTx/>
                <a:latin typeface="Calibri"/>
                <a:hlinkClick r:id="rId4"/>
              </a:rPr>
              <a:t>mer du Nord</a:t>
            </a:r>
            <a:r>
              <a:rPr b="0" lang="fr-FR" sz="3200" strike="noStrike" u="none">
                <a:solidFill>
                  <a:srgbClr val="002060"/>
                </a:solidFill>
                <a:effectLst/>
                <a:uFillTx/>
                <a:latin typeface="Calibri"/>
              </a:rPr>
              <a:t>, la </a:t>
            </a:r>
            <a:r>
              <a:rPr b="0" lang="fr-FR" sz="3200" strike="noStrike" u="sng">
                <a:solidFill>
                  <a:srgbClr val="0000ff"/>
                </a:solidFill>
                <a:effectLst/>
                <a:uFillTx/>
                <a:latin typeface="Calibri"/>
                <a:hlinkClick r:id="rId5"/>
              </a:rPr>
              <a:t>Manche</a:t>
            </a:r>
            <a:r>
              <a:rPr b="0" lang="fr-FR" sz="3200" strike="noStrike" u="none">
                <a:solidFill>
                  <a:srgbClr val="002060"/>
                </a:solidFill>
                <a:effectLst/>
                <a:uFillTx/>
                <a:latin typeface="Calibri"/>
              </a:rPr>
              <a:t>, l'</a:t>
            </a:r>
            <a:r>
              <a:rPr b="0" lang="fr-FR" sz="3200" strike="noStrike" u="sng">
                <a:solidFill>
                  <a:srgbClr val="0000ff"/>
                </a:solidFill>
                <a:effectLst/>
                <a:uFillTx/>
                <a:latin typeface="Calibri"/>
                <a:hlinkClick r:id="rId6"/>
              </a:rPr>
              <a:t>océan Atlantique</a:t>
            </a:r>
            <a:r>
              <a:rPr b="0" lang="fr-FR" sz="3200" strike="noStrike" u="none">
                <a:solidFill>
                  <a:srgbClr val="002060"/>
                </a:solidFill>
                <a:effectLst/>
                <a:uFillTx/>
                <a:latin typeface="Calibri"/>
              </a:rPr>
              <a:t> et la </a:t>
            </a:r>
            <a:r>
              <a:rPr b="0" lang="fr-FR" sz="3200" strike="noStrike" u="sng">
                <a:solidFill>
                  <a:srgbClr val="0000ff"/>
                </a:solidFill>
                <a:effectLst/>
                <a:uFillTx/>
                <a:latin typeface="Calibri"/>
                <a:hlinkClick r:id="rId7"/>
              </a:rPr>
              <a:t>mer Méditerranée</a:t>
            </a:r>
            <a:r>
              <a:rPr b="0" lang="fr-FR" sz="3200" strike="noStrike" u="none">
                <a:solidFill>
                  <a:srgbClr val="002060"/>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longueur totale de ses côtes atteint </a:t>
            </a:r>
            <a:r>
              <a:rPr b="0" lang="fr-FR" sz="3200" strike="noStrike" u="none">
                <a:solidFill>
                  <a:srgbClr val="ff0000"/>
                </a:solidFill>
                <a:effectLst/>
                <a:uFillTx/>
                <a:latin typeface="Calibri"/>
              </a:rPr>
              <a:t>3 427 km</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relief de la France métropolitaine est caractérisé par le « S français » qui part du sud </a:t>
            </a:r>
            <a:r>
              <a:rPr b="0" lang="fr-FR" sz="3200" strike="noStrike" u="none">
                <a:solidFill>
                  <a:srgbClr val="002060"/>
                </a:solidFill>
                <a:effectLst/>
                <a:uFillTx/>
                <a:latin typeface="Calibri"/>
              </a:rPr>
              <a:t>des Vosges</a:t>
            </a:r>
            <a:r>
              <a:rPr b="0" lang="fr-FR" sz="3200" strike="noStrike" u="none">
                <a:solidFill>
                  <a:schemeClr val="dk1"/>
                </a:solidFill>
                <a:effectLst/>
                <a:uFillTx/>
                <a:latin typeface="Calibri"/>
              </a:rPr>
              <a:t>, descend la </a:t>
            </a:r>
            <a:r>
              <a:rPr b="0" lang="fr-FR" sz="3200" strike="noStrike" u="sng">
                <a:solidFill>
                  <a:schemeClr val="dk1"/>
                </a:solidFill>
                <a:effectLst/>
                <a:uFillTx/>
                <a:latin typeface="Calibri"/>
                <a:hlinkClick r:id="rId8"/>
              </a:rPr>
              <a:t>vallée du Rhône</a:t>
            </a:r>
            <a:r>
              <a:rPr b="0" lang="fr-FR" sz="3200" strike="noStrike" u="none">
                <a:solidFill>
                  <a:schemeClr val="dk1"/>
                </a:solidFill>
                <a:effectLst/>
                <a:uFillTx/>
                <a:latin typeface="Calibri"/>
              </a:rPr>
              <a:t> et s'infléchit vers l'ouest pour longer le sud du </a:t>
            </a:r>
            <a:r>
              <a:rPr b="0" lang="fr-FR" sz="3200" strike="noStrike" u="sng">
                <a:solidFill>
                  <a:schemeClr val="dk1"/>
                </a:solidFill>
                <a:effectLst/>
                <a:uFillTx/>
                <a:latin typeface="Calibri"/>
                <a:hlinkClick r:id="rId9"/>
              </a:rPr>
              <a:t>Massif central</a:t>
            </a:r>
            <a:r>
              <a:rPr b="0" lang="fr-FR" sz="3200" strike="noStrike" u="none">
                <a:solidFill>
                  <a:schemeClr val="dk1"/>
                </a:solidFill>
                <a:effectLst/>
                <a:uFillTx/>
                <a:latin typeface="Calibri"/>
              </a:rPr>
              <a:t> et le nord des </a:t>
            </a:r>
            <a:r>
              <a:rPr b="0" lang="fr-FR" sz="3200" strike="noStrike" u="sng">
                <a:solidFill>
                  <a:schemeClr val="dk1"/>
                </a:solidFill>
                <a:effectLst/>
                <a:uFillTx/>
                <a:latin typeface="Calibri"/>
                <a:hlinkClick r:id="rId10"/>
              </a:rPr>
              <a:t>Pyrénées</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19999"/>
          </a:bodyPr>
          <a:p>
            <a:pPr indent="0" algn="ctr" defTabSz="914400">
              <a:lnSpc>
                <a:spcPct val="100000"/>
              </a:lnSpc>
              <a:buNone/>
            </a:pPr>
            <a:r>
              <a:rPr b="1" lang="fr-FR" sz="4400" strike="noStrike" u="none">
                <a:solidFill>
                  <a:schemeClr val="dk1"/>
                </a:solidFill>
                <a:effectLst/>
                <a:uFillTx/>
                <a:latin typeface="Calibri"/>
              </a:rPr>
              <a:t>Pouvoir exécutif</a:t>
            </a:r>
            <a:br>
              <a:rPr sz="4400"/>
            </a:br>
            <a:endParaRPr b="0" lang="ru-RU" sz="4400" strike="noStrike" u="none">
              <a:solidFill>
                <a:schemeClr val="dk1"/>
              </a:solidFill>
              <a:effectLst/>
              <a:uFillTx/>
              <a:latin typeface="Calibri"/>
            </a:endParaRPr>
          </a:p>
        </p:txBody>
      </p:sp>
      <p:sp>
        <p:nvSpPr>
          <p:cNvPr id="104"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None/>
              <a:tabLst>
                <a:tab algn="l" pos="0"/>
              </a:tabLst>
            </a:pP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tabLst>
                <a:tab algn="l" pos="0"/>
              </a:tabLst>
            </a:pPr>
            <a:r>
              <a:rPr b="0" lang="fr-FR" sz="3200" strike="noStrike" u="sng">
                <a:solidFill>
                  <a:schemeClr val="dk1"/>
                </a:solidFill>
                <a:effectLst/>
                <a:uFillTx/>
                <a:latin typeface="Calibri"/>
                <a:hlinkClick r:id="rId1"/>
              </a:rPr>
              <a:t>Présidence de la République française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Институт Президента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tabLst>
                <a:tab algn="l" pos="0"/>
              </a:tabLst>
            </a:pPr>
            <a:r>
              <a:rPr b="0" lang="fr-FR" sz="3200" strike="noStrike" u="sng">
                <a:solidFill>
                  <a:schemeClr val="dk1"/>
                </a:solidFill>
                <a:effectLst/>
                <a:uFillTx/>
                <a:latin typeface="Calibri"/>
                <a:hlinkClick r:id="rId2"/>
              </a:rPr>
              <a:t>Gouvernement français</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Правительство</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tabLst>
                <a:tab algn="l" pos="0"/>
              </a:tabLst>
            </a:pPr>
            <a:r>
              <a:rPr b="0" lang="fr-FR" sz="3200" strike="noStrike" u="sng">
                <a:solidFill>
                  <a:schemeClr val="dk1"/>
                </a:solidFill>
                <a:effectLst/>
                <a:uFillTx/>
                <a:latin typeface="Calibri"/>
                <a:hlinkClick r:id="rId3"/>
              </a:rPr>
              <a:t>Ministère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Министерства</a:t>
            </a:r>
            <a:endParaRPr b="0" lang="ru-RU" sz="3200" strike="noStrike" u="none">
              <a:solidFill>
                <a:schemeClr val="dk1"/>
              </a:solidFill>
              <a:effectLst/>
              <a:uFillTx/>
              <a:latin typeface="Calibri"/>
            </a:endParaRPr>
          </a:p>
          <a:p>
            <a:pPr indent="0" defTabSz="914400">
              <a:lnSpc>
                <a:spcPct val="100000"/>
              </a:lnSpc>
              <a:spcBef>
                <a:spcPts val="641"/>
              </a:spcBef>
              <a:buNone/>
              <a:tabLst>
                <a:tab algn="l" pos="0"/>
              </a:tabLst>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55000" lnSpcReduction="19999"/>
          </a:bodyPr>
          <a:p>
            <a:pPr indent="0" algn="ctr" defTabSz="914400">
              <a:lnSpc>
                <a:spcPct val="100000"/>
              </a:lnSpc>
              <a:buNone/>
            </a:pPr>
            <a:br>
              <a:rPr sz="4400"/>
            </a:br>
            <a:r>
              <a:rPr b="1" lang="fr-FR" sz="4400" strike="noStrike" u="none">
                <a:solidFill>
                  <a:schemeClr val="dk1"/>
                </a:solidFill>
                <a:effectLst/>
                <a:uFillTx/>
                <a:latin typeface="Calibri"/>
              </a:rPr>
              <a:t>Pouvoir législatif</a:t>
            </a:r>
            <a:br>
              <a:rPr sz="4400"/>
            </a:br>
            <a:endParaRPr b="0" lang="ru-RU" sz="4400" strike="noStrike" u="none">
              <a:solidFill>
                <a:schemeClr val="dk1"/>
              </a:solidFill>
              <a:effectLst/>
              <a:uFillTx/>
              <a:latin typeface="Calibri"/>
            </a:endParaRPr>
          </a:p>
        </p:txBody>
      </p:sp>
      <p:sp>
        <p:nvSpPr>
          <p:cNvPr id="106"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
              </a:rPr>
              <a:t>Congrès </a:t>
            </a:r>
            <a:r>
              <a:rPr b="0" lang="fr-FR" sz="3200" strike="noStrike" u="sng">
                <a:solidFill>
                  <a:schemeClr val="dk1"/>
                </a:solidFill>
                <a:effectLst/>
                <a:uFillTx/>
                <a:latin typeface="Calibri"/>
                <a:hlinkClick r:id="rId2"/>
              </a:rPr>
              <a:t>du Parlement français</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Объединенный конгресс парламента</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3"/>
              </a:rPr>
              <a:t>Assemblée nationale française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Национальная Ассамблея (нижняя палата)</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4"/>
              </a:rPr>
              <a:t>Sénat français</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Сенат (верхняя палата)</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55000" lnSpcReduction="19999"/>
          </a:bodyPr>
          <a:p>
            <a:pPr indent="0" algn="ctr" defTabSz="914400">
              <a:lnSpc>
                <a:spcPct val="100000"/>
              </a:lnSpc>
              <a:buNone/>
            </a:pPr>
            <a:br>
              <a:rPr sz="4400"/>
            </a:br>
            <a:r>
              <a:rPr b="1" lang="fr-FR" sz="4400" strike="noStrike" u="none">
                <a:solidFill>
                  <a:schemeClr val="dk1"/>
                </a:solidFill>
                <a:effectLst/>
                <a:uFillTx/>
                <a:latin typeface="Calibri"/>
              </a:rPr>
              <a:t>Autorité juridictionnelle</a:t>
            </a:r>
            <a:br>
              <a:rPr sz="4400"/>
            </a:br>
            <a:endParaRPr b="0" lang="ru-RU" sz="4400" strike="noStrike" u="none">
              <a:solidFill>
                <a:schemeClr val="dk1"/>
              </a:solidFill>
              <a:effectLst/>
              <a:uFillTx/>
              <a:latin typeface="Calibri"/>
            </a:endParaRPr>
          </a:p>
        </p:txBody>
      </p:sp>
      <p:sp>
        <p:nvSpPr>
          <p:cNvPr id="108"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9999"/>
          </a:bodyPr>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
              </a:rPr>
              <a:t>Conseil </a:t>
            </a:r>
            <a:r>
              <a:rPr b="0" lang="fr-FR" sz="3200" strike="noStrike" u="sng">
                <a:solidFill>
                  <a:schemeClr val="dk1"/>
                </a:solidFill>
                <a:effectLst/>
                <a:uFillTx/>
                <a:latin typeface="Calibri"/>
                <a:hlinkClick r:id="rId2"/>
              </a:rPr>
              <a:t>constitutionnel français</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Конституционный совет Франции</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3"/>
              </a:rPr>
              <a:t>Conseil supérieur de la magistrature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Высшие советы Магистратуры</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Juridictions civiles </a:t>
            </a:r>
            <a:r>
              <a:rPr b="0" lang="ru-RU" sz="3200" strike="noStrike" u="none">
                <a:solidFill>
                  <a:schemeClr val="dk1"/>
                </a:solidFill>
                <a:effectLst/>
                <a:uFillTx/>
                <a:latin typeface="Calibri"/>
              </a:rPr>
              <a:t>Гражданские суды</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Juridictions pénales </a:t>
            </a:r>
            <a:r>
              <a:rPr b="0" lang="ru-RU" sz="3200" strike="noStrike" u="none">
                <a:solidFill>
                  <a:schemeClr val="dk1"/>
                </a:solidFill>
                <a:effectLst/>
                <a:uFillTx/>
                <a:latin typeface="Calibri"/>
              </a:rPr>
              <a:t>Уголовные суды</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Juridictions administratives </a:t>
            </a:r>
            <a:r>
              <a:rPr b="0" lang="ru-RU" sz="3200" strike="noStrike" u="none">
                <a:solidFill>
                  <a:schemeClr val="dk1"/>
                </a:solidFill>
                <a:effectLst/>
                <a:uFillTx/>
                <a:latin typeface="Calibri"/>
              </a:rPr>
              <a:t>Административные суды</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4"/>
              </a:rPr>
              <a:t>Cour </a:t>
            </a:r>
            <a:r>
              <a:rPr b="0" lang="fr-FR" sz="3200" strike="noStrike" u="sng">
                <a:solidFill>
                  <a:schemeClr val="dk1"/>
                </a:solidFill>
                <a:effectLst/>
                <a:uFillTx/>
                <a:latin typeface="Calibri"/>
                <a:hlinkClick r:id="rId5"/>
              </a:rPr>
              <a:t>administrative d'appel</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Апеляционные суды</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6"/>
              </a:rPr>
              <a:t>Conseil d'État</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Государственный совет</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19999"/>
          </a:bodyPr>
          <a:p>
            <a:pPr indent="0" algn="ctr" defTabSz="914400">
              <a:lnSpc>
                <a:spcPct val="100000"/>
              </a:lnSpc>
              <a:buNone/>
            </a:pPr>
            <a:r>
              <a:rPr b="1" lang="fr-FR" sz="4400" strike="noStrike" u="none">
                <a:solidFill>
                  <a:schemeClr val="dk1"/>
                </a:solidFill>
                <a:effectLst/>
                <a:uFillTx/>
                <a:latin typeface="Calibri"/>
              </a:rPr>
              <a:t>Collectivités territoriales</a:t>
            </a:r>
            <a:br>
              <a:rPr sz="4400"/>
            </a:br>
            <a:endParaRPr b="0" lang="ru-RU" sz="4400" strike="noStrike" u="none">
              <a:solidFill>
                <a:schemeClr val="dk1"/>
              </a:solidFill>
              <a:effectLst/>
              <a:uFillTx/>
              <a:latin typeface="Calibri"/>
            </a:endParaRPr>
          </a:p>
        </p:txBody>
      </p:sp>
      <p:sp>
        <p:nvSpPr>
          <p:cNvPr id="110"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
              </a:rPr>
              <a:t>Conseil </a:t>
            </a:r>
            <a:r>
              <a:rPr b="0" lang="fr-FR" sz="3200" strike="noStrike" u="sng">
                <a:solidFill>
                  <a:schemeClr val="dk1"/>
                </a:solidFill>
                <a:effectLst/>
                <a:uFillTx/>
                <a:latin typeface="Calibri"/>
                <a:hlinkClick r:id="rId2"/>
              </a:rPr>
              <a:t>régional</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Региональный совет</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3"/>
              </a:rPr>
              <a:t>Conseil général</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Генеральный совет</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4"/>
              </a:rPr>
              <a:t>Conseil municipal</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Муниципальный совет</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Administrations territoriales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5"/>
              </a:rPr>
              <a:t>Administration territoriale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Органы местного самоуправления</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6"/>
              </a:rPr>
              <a:t>Préfecture</a:t>
            </a:r>
            <a:r>
              <a:rPr b="0" lang="fr-FR" sz="3200" strike="noStrike" u="none">
                <a:solidFill>
                  <a:schemeClr val="dk1"/>
                </a:solidFill>
                <a:effectLst/>
                <a:uFillTx/>
                <a:latin typeface="Calibri"/>
              </a:rPr>
              <a:t> </a:t>
            </a:r>
            <a:r>
              <a:rPr b="0" lang="ru-RU" sz="3200" strike="noStrike" u="none">
                <a:solidFill>
                  <a:schemeClr val="dk1"/>
                </a:solidFill>
                <a:effectLst/>
                <a:uFillTx/>
                <a:latin typeface="Calibri"/>
              </a:rPr>
              <a:t>Префектура</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Président de la République</a:t>
            </a:r>
            <a:endParaRPr b="0" lang="ru-RU" sz="4400" strike="noStrike" u="none">
              <a:solidFill>
                <a:schemeClr val="dk1"/>
              </a:solidFill>
              <a:effectLst/>
              <a:uFillTx/>
              <a:latin typeface="Calibri"/>
            </a:endParaRPr>
          </a:p>
        </p:txBody>
      </p:sp>
      <p:sp>
        <p:nvSpPr>
          <p:cNvPr id="112"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47500" lnSpcReduction="19999"/>
          </a:bodyPr>
          <a:p>
            <a:pPr marL="343080" indent="-343080" defTabSz="914400">
              <a:lnSpc>
                <a:spcPct val="100000"/>
              </a:lnSpc>
              <a:spcBef>
                <a:spcPts val="760"/>
              </a:spcBef>
              <a:buClr>
                <a:srgbClr val="000000"/>
              </a:buClr>
              <a:buFont typeface="Arial"/>
              <a:buChar char="•"/>
            </a:pPr>
            <a:r>
              <a:rPr b="0" lang="fr-FR" sz="3800" strike="noStrike" u="none">
                <a:solidFill>
                  <a:schemeClr val="dk1"/>
                </a:solidFill>
                <a:effectLst/>
                <a:uFillTx/>
                <a:latin typeface="Calibri"/>
              </a:rPr>
              <a:t>Le </a:t>
            </a:r>
            <a:r>
              <a:rPr b="1" lang="fr-FR" sz="3800" strike="noStrike" u="none">
                <a:solidFill>
                  <a:schemeClr val="dk1"/>
                </a:solidFill>
                <a:effectLst/>
                <a:uFillTx/>
                <a:latin typeface="Calibri"/>
              </a:rPr>
              <a:t>président de la République française</a:t>
            </a:r>
            <a:r>
              <a:rPr b="0" lang="fr-FR" sz="3800" strike="noStrike" u="none">
                <a:solidFill>
                  <a:schemeClr val="dk1"/>
                </a:solidFill>
                <a:effectLst/>
                <a:uFillTx/>
                <a:latin typeface="Calibri"/>
              </a:rPr>
              <a:t> exerce la plus haute </a:t>
            </a:r>
            <a:r>
              <a:rPr b="0" lang="fr-FR" sz="3800" strike="noStrike" u="sng">
                <a:solidFill>
                  <a:schemeClr val="dk1"/>
                </a:solidFill>
                <a:effectLst/>
                <a:uFillTx/>
                <a:latin typeface="Calibri"/>
                <a:hlinkClick r:id="rId1"/>
              </a:rPr>
              <a:t>fonction</a:t>
            </a:r>
            <a:r>
              <a:rPr b="0" lang="fr-FR" sz="3800" strike="noStrike" u="none">
                <a:solidFill>
                  <a:schemeClr val="dk1"/>
                </a:solidFill>
                <a:effectLst/>
                <a:uFillTx/>
                <a:latin typeface="Calibri"/>
              </a:rPr>
              <a:t> du </a:t>
            </a:r>
            <a:r>
              <a:rPr b="0" lang="fr-FR" sz="3800" strike="noStrike" u="sng">
                <a:solidFill>
                  <a:schemeClr val="dk1"/>
                </a:solidFill>
                <a:effectLst/>
                <a:uFillTx/>
                <a:latin typeface="Calibri"/>
                <a:hlinkClick r:id="rId2"/>
              </a:rPr>
              <a:t>pouvoir exécutif</a:t>
            </a:r>
            <a:r>
              <a:rPr b="0" lang="fr-FR" sz="3800" strike="noStrike" u="none">
                <a:solidFill>
                  <a:schemeClr val="dk1"/>
                </a:solidFill>
                <a:effectLst/>
                <a:uFillTx/>
                <a:latin typeface="Calibri"/>
              </a:rPr>
              <a:t> de la </a:t>
            </a:r>
            <a:r>
              <a:rPr b="0" lang="fr-FR" sz="3800" strike="noStrike" u="sng">
                <a:solidFill>
                  <a:schemeClr val="dk1"/>
                </a:solidFill>
                <a:effectLst/>
                <a:uFillTx/>
                <a:latin typeface="Calibri"/>
                <a:hlinkClick r:id="rId3"/>
              </a:rPr>
              <a:t>République française</a:t>
            </a:r>
            <a:r>
              <a:rPr b="0" lang="fr-FR" sz="3800" strike="noStrike" u="none">
                <a:solidFill>
                  <a:schemeClr val="dk1"/>
                </a:solidFill>
                <a:effectLst/>
                <a:uFillTx/>
                <a:latin typeface="Calibri"/>
              </a:rPr>
              <a:t>.</a:t>
            </a:r>
            <a:endParaRPr b="0" lang="ru-RU" sz="3800" strike="noStrike" u="none">
              <a:solidFill>
                <a:schemeClr val="dk1"/>
              </a:solidFill>
              <a:effectLst/>
              <a:uFillTx/>
              <a:latin typeface="Calibri"/>
            </a:endParaRPr>
          </a:p>
          <a:p>
            <a:pPr marL="343080" indent="-343080" defTabSz="914400">
              <a:lnSpc>
                <a:spcPct val="100000"/>
              </a:lnSpc>
              <a:spcBef>
                <a:spcPts val="760"/>
              </a:spcBef>
              <a:buClr>
                <a:srgbClr val="000000"/>
              </a:buClr>
              <a:buFont typeface="Arial"/>
              <a:buChar char="•"/>
            </a:pPr>
            <a:r>
              <a:rPr b="0" lang="fr-FR" sz="3800" strike="noStrike" u="none">
                <a:solidFill>
                  <a:schemeClr val="dk1"/>
                </a:solidFill>
                <a:effectLst/>
                <a:uFillTx/>
                <a:latin typeface="Calibri"/>
              </a:rPr>
              <a:t>La France est une </a:t>
            </a:r>
            <a:r>
              <a:rPr b="0" lang="fr-FR" sz="3800" strike="noStrike" u="sng">
                <a:solidFill>
                  <a:schemeClr val="dk1"/>
                </a:solidFill>
                <a:effectLst/>
                <a:uFillTx/>
                <a:latin typeface="Calibri"/>
                <a:hlinkClick r:id="rId4"/>
              </a:rPr>
              <a:t>république</a:t>
            </a:r>
            <a:r>
              <a:rPr b="0" lang="fr-FR" sz="3800" strike="noStrike" u="none">
                <a:solidFill>
                  <a:schemeClr val="dk1"/>
                </a:solidFill>
                <a:effectLst/>
                <a:uFillTx/>
                <a:latin typeface="Calibri"/>
              </a:rPr>
              <a:t> </a:t>
            </a:r>
            <a:r>
              <a:rPr b="0" lang="fr-FR" sz="3800" strike="noStrike" u="sng">
                <a:solidFill>
                  <a:schemeClr val="dk1"/>
                </a:solidFill>
                <a:effectLst/>
                <a:uFillTx/>
                <a:latin typeface="Calibri"/>
                <a:hlinkClick r:id="rId5"/>
              </a:rPr>
              <a:t>constitutionnelle</a:t>
            </a:r>
            <a:r>
              <a:rPr b="0" lang="fr-FR" sz="3800" strike="noStrike" u="none">
                <a:solidFill>
                  <a:schemeClr val="dk1"/>
                </a:solidFill>
                <a:effectLst/>
                <a:uFillTx/>
                <a:latin typeface="Calibri"/>
              </a:rPr>
              <a:t> </a:t>
            </a:r>
            <a:r>
              <a:rPr b="0" lang="fr-FR" sz="3800" strike="noStrike" u="sng">
                <a:solidFill>
                  <a:schemeClr val="dk1"/>
                </a:solidFill>
                <a:effectLst/>
                <a:uFillTx/>
                <a:latin typeface="Calibri"/>
                <a:hlinkClick r:id="rId6"/>
              </a:rPr>
              <a:t>parlementaire</a:t>
            </a:r>
            <a:r>
              <a:rPr b="0" lang="fr-FR" sz="3800" strike="noStrike" u="none">
                <a:solidFill>
                  <a:schemeClr val="dk1"/>
                </a:solidFill>
                <a:effectLst/>
                <a:uFillTx/>
                <a:latin typeface="Calibri"/>
              </a:rPr>
              <a:t> à influence </a:t>
            </a:r>
            <a:r>
              <a:rPr b="0" lang="fr-FR" sz="3800" strike="noStrike" u="sng">
                <a:solidFill>
                  <a:schemeClr val="dk1"/>
                </a:solidFill>
                <a:effectLst/>
                <a:uFillTx/>
                <a:latin typeface="Calibri"/>
                <a:hlinkClick r:id="rId7"/>
              </a:rPr>
              <a:t>présidentielle</a:t>
            </a:r>
            <a:r>
              <a:rPr b="0" lang="fr-FR" sz="3800" strike="noStrike" u="none">
                <a:solidFill>
                  <a:schemeClr val="dk1"/>
                </a:solidFill>
                <a:effectLst/>
                <a:uFillTx/>
                <a:latin typeface="Calibri"/>
              </a:rPr>
              <a:t>. Concrètement, cela signifie que le pouvoir exécutif est partagé entre le président et son </a:t>
            </a:r>
            <a:r>
              <a:rPr b="0" lang="fr-FR" sz="3800" strike="noStrike" u="sng">
                <a:solidFill>
                  <a:schemeClr val="dk1"/>
                </a:solidFill>
                <a:effectLst/>
                <a:uFillTx/>
                <a:latin typeface="Calibri"/>
                <a:hlinkClick r:id="rId8"/>
              </a:rPr>
              <a:t>Premier ministre</a:t>
            </a:r>
            <a:r>
              <a:rPr b="0" lang="fr-FR" sz="3800" strike="noStrike" u="none">
                <a:solidFill>
                  <a:schemeClr val="dk1"/>
                </a:solidFill>
                <a:effectLst/>
                <a:uFillTx/>
                <a:latin typeface="Calibri"/>
              </a:rPr>
              <a:t>. On parle ainsi de </a:t>
            </a:r>
            <a:r>
              <a:rPr b="0" lang="fr-FR" sz="3800" strike="noStrike" u="sng">
                <a:solidFill>
                  <a:schemeClr val="dk1"/>
                </a:solidFill>
                <a:effectLst/>
                <a:uFillTx/>
                <a:latin typeface="Calibri"/>
                <a:hlinkClick r:id="rId9"/>
              </a:rPr>
              <a:t>régime </a:t>
            </a:r>
            <a:r>
              <a:rPr b="0" lang="fr-FR" sz="3800" strike="noStrike" u="sng">
                <a:solidFill>
                  <a:schemeClr val="dk1"/>
                </a:solidFill>
                <a:effectLst/>
                <a:uFillTx/>
                <a:latin typeface="Calibri"/>
                <a:hlinkClick r:id="rId10"/>
              </a:rPr>
              <a:t>semi-présidentiel</a:t>
            </a:r>
            <a:r>
              <a:rPr b="0" lang="fr-FR" sz="3800" strike="noStrike" u="none">
                <a:solidFill>
                  <a:schemeClr val="dk1"/>
                </a:solidFill>
                <a:effectLst/>
                <a:uFillTx/>
                <a:latin typeface="Calibri"/>
              </a:rPr>
              <a:t>. C'est un régime typiquement </a:t>
            </a:r>
            <a:r>
              <a:rPr b="0" lang="fr-FR" sz="3800" strike="noStrike" u="sng">
                <a:solidFill>
                  <a:schemeClr val="dk1"/>
                </a:solidFill>
                <a:effectLst/>
                <a:uFillTx/>
                <a:latin typeface="Calibri"/>
                <a:hlinkClick r:id="rId11"/>
              </a:rPr>
              <a:t>français</a:t>
            </a:r>
            <a:r>
              <a:rPr b="0" lang="fr-FR" sz="3800" strike="noStrike" u="none">
                <a:solidFill>
                  <a:schemeClr val="dk1"/>
                </a:solidFill>
                <a:effectLst/>
                <a:uFillTx/>
                <a:latin typeface="Calibri"/>
              </a:rPr>
              <a:t> car très rare dans le monde ; ce régime a la réputation d'être à la fois très stable et très souple.</a:t>
            </a:r>
            <a:endParaRPr b="0" lang="ru-RU" sz="3800" strike="noStrike" u="none">
              <a:solidFill>
                <a:schemeClr val="dk1"/>
              </a:solidFill>
              <a:effectLst/>
              <a:uFillTx/>
              <a:latin typeface="Calibri"/>
            </a:endParaRPr>
          </a:p>
          <a:p>
            <a:pPr marL="343080" indent="-343080" defTabSz="914400">
              <a:lnSpc>
                <a:spcPct val="100000"/>
              </a:lnSpc>
              <a:spcBef>
                <a:spcPts val="760"/>
              </a:spcBef>
              <a:buClr>
                <a:srgbClr val="000000"/>
              </a:buClr>
              <a:buFont typeface="Arial"/>
              <a:buChar char="•"/>
            </a:pPr>
            <a:r>
              <a:rPr b="0" lang="fr-FR" sz="3800" strike="noStrike" u="none">
                <a:solidFill>
                  <a:schemeClr val="dk1"/>
                </a:solidFill>
                <a:effectLst/>
                <a:uFillTx/>
                <a:latin typeface="Calibri"/>
              </a:rPr>
              <a:t>La République française s'est dotée d'un président à partir de </a:t>
            </a:r>
            <a:r>
              <a:rPr b="0" lang="fr-FR" sz="3800" strike="noStrike" u="sng">
                <a:solidFill>
                  <a:schemeClr val="dk1"/>
                </a:solidFill>
                <a:effectLst/>
                <a:uFillTx/>
                <a:latin typeface="Calibri"/>
                <a:hlinkClick r:id="rId12"/>
              </a:rPr>
              <a:t>1848</a:t>
            </a:r>
            <a:r>
              <a:rPr b="0" lang="fr-FR" sz="3800" strike="noStrike" u="none">
                <a:solidFill>
                  <a:schemeClr val="dk1"/>
                </a:solidFill>
                <a:effectLst/>
                <a:uFillTx/>
                <a:latin typeface="Calibri"/>
              </a:rPr>
              <a:t>, sous la </a:t>
            </a:r>
            <a:r>
              <a:rPr b="0" lang="fr-FR" sz="3800" strike="noStrike" u="sng">
                <a:solidFill>
                  <a:schemeClr val="dk1"/>
                </a:solidFill>
                <a:effectLst/>
                <a:uFillTx/>
                <a:latin typeface="Calibri"/>
                <a:hlinkClick r:id="rId13"/>
              </a:rPr>
              <a:t>II</a:t>
            </a:r>
            <a:r>
              <a:rPr b="0" lang="fr-FR" sz="3800" strike="noStrike" u="sng" baseline="30000">
                <a:solidFill>
                  <a:schemeClr val="dk1"/>
                </a:solidFill>
                <a:effectLst/>
                <a:uFillTx/>
                <a:latin typeface="Calibri"/>
                <a:hlinkClick r:id="rId14"/>
              </a:rPr>
              <a:t>e</a:t>
            </a:r>
            <a:r>
              <a:rPr b="0" lang="fr-FR" sz="3800" strike="noStrike" u="sng">
                <a:solidFill>
                  <a:schemeClr val="dk1"/>
                </a:solidFill>
                <a:effectLst/>
                <a:uFillTx/>
                <a:latin typeface="Calibri"/>
                <a:hlinkClick r:id="rId15"/>
              </a:rPr>
              <a:t> République</a:t>
            </a:r>
            <a:r>
              <a:rPr b="0" lang="fr-FR" sz="3800" strike="noStrike" u="none">
                <a:solidFill>
                  <a:schemeClr val="dk1"/>
                </a:solidFill>
                <a:effectLst/>
                <a:uFillTx/>
                <a:latin typeface="Calibri"/>
              </a:rPr>
              <a:t>. </a:t>
            </a:r>
            <a:endParaRPr b="0" lang="ru-RU" sz="3800" strike="noStrike" u="none">
              <a:solidFill>
                <a:schemeClr val="dk1"/>
              </a:solidFill>
              <a:effectLst/>
              <a:uFillTx/>
              <a:latin typeface="Calibri"/>
            </a:endParaRPr>
          </a:p>
          <a:p>
            <a:pPr marL="343080" indent="-343080" defTabSz="914400">
              <a:lnSpc>
                <a:spcPct val="100000"/>
              </a:lnSpc>
              <a:spcBef>
                <a:spcPts val="760"/>
              </a:spcBef>
              <a:buClr>
                <a:srgbClr val="000000"/>
              </a:buClr>
              <a:buFont typeface="Arial"/>
              <a:buChar char="•"/>
            </a:pPr>
            <a:r>
              <a:rPr b="0" lang="fr-FR" sz="3800" strike="noStrike" u="none">
                <a:solidFill>
                  <a:schemeClr val="dk1"/>
                </a:solidFill>
                <a:effectLst/>
                <a:uFillTx/>
                <a:latin typeface="Calibri"/>
              </a:rPr>
              <a:t>Le président est le </a:t>
            </a:r>
            <a:r>
              <a:rPr b="0" lang="fr-FR" sz="3800" strike="noStrike" u="sng">
                <a:solidFill>
                  <a:schemeClr val="dk1"/>
                </a:solidFill>
                <a:effectLst/>
                <a:uFillTx/>
                <a:latin typeface="Calibri"/>
                <a:hlinkClick r:id="rId16"/>
              </a:rPr>
              <a:t>chef</a:t>
            </a:r>
            <a:r>
              <a:rPr b="0" lang="fr-FR" sz="3800" strike="noStrike" u="none">
                <a:solidFill>
                  <a:schemeClr val="dk1"/>
                </a:solidFill>
                <a:effectLst/>
                <a:uFillTx/>
                <a:latin typeface="Calibri"/>
              </a:rPr>
              <a:t> de l'</a:t>
            </a:r>
            <a:r>
              <a:rPr b="0" lang="fr-FR" sz="3800" strike="noStrike" u="sng">
                <a:solidFill>
                  <a:schemeClr val="dk1"/>
                </a:solidFill>
                <a:effectLst/>
                <a:uFillTx/>
                <a:latin typeface="Calibri"/>
                <a:hlinkClick r:id="rId17"/>
              </a:rPr>
              <a:t>État en France</a:t>
            </a:r>
            <a:r>
              <a:rPr b="0" lang="fr-FR" sz="3800" strike="noStrike" u="none">
                <a:solidFill>
                  <a:schemeClr val="dk1"/>
                </a:solidFill>
                <a:effectLst/>
                <a:uFillTx/>
                <a:latin typeface="Calibri"/>
              </a:rPr>
              <a:t>, le </a:t>
            </a:r>
            <a:r>
              <a:rPr b="0" lang="fr-FR" sz="3800" strike="noStrike" u="sng">
                <a:solidFill>
                  <a:schemeClr val="dk1"/>
                </a:solidFill>
                <a:effectLst/>
                <a:uFillTx/>
                <a:latin typeface="Calibri"/>
                <a:hlinkClick r:id="rId18"/>
              </a:rPr>
              <a:t>chef</a:t>
            </a:r>
            <a:r>
              <a:rPr b="0" lang="fr-FR" sz="3800" strike="noStrike" u="none">
                <a:solidFill>
                  <a:schemeClr val="dk1"/>
                </a:solidFill>
                <a:effectLst/>
                <a:uFillTx/>
                <a:latin typeface="Calibri"/>
              </a:rPr>
              <a:t> des </a:t>
            </a:r>
            <a:r>
              <a:rPr b="0" lang="fr-FR" sz="3800" strike="noStrike" u="sng">
                <a:solidFill>
                  <a:schemeClr val="dk1"/>
                </a:solidFill>
                <a:effectLst/>
                <a:uFillTx/>
                <a:latin typeface="Calibri"/>
                <a:hlinkClick r:id="rId19"/>
              </a:rPr>
              <a:t>armées</a:t>
            </a:r>
            <a:r>
              <a:rPr b="0" lang="fr-FR" sz="3800" strike="noStrike" u="none">
                <a:solidFill>
                  <a:schemeClr val="dk1"/>
                </a:solidFill>
                <a:effectLst/>
                <a:uFillTx/>
                <a:latin typeface="Calibri"/>
              </a:rPr>
              <a:t>, le </a:t>
            </a:r>
            <a:r>
              <a:rPr b="0" lang="fr-FR" sz="3800" strike="noStrike" u="sng">
                <a:solidFill>
                  <a:schemeClr val="dk1"/>
                </a:solidFill>
                <a:effectLst/>
                <a:uFillTx/>
                <a:latin typeface="Calibri"/>
                <a:hlinkClick r:id="rId20"/>
              </a:rPr>
              <a:t>coprince d'Andorre</a:t>
            </a:r>
            <a:r>
              <a:rPr b="0" lang="fr-FR" sz="3800" strike="noStrike" u="none">
                <a:solidFill>
                  <a:schemeClr val="dk1"/>
                </a:solidFill>
                <a:effectLst/>
                <a:uFillTx/>
                <a:latin typeface="Calibri"/>
              </a:rPr>
              <a:t> et le garant de la </a:t>
            </a:r>
            <a:r>
              <a:rPr b="0" lang="fr-FR" sz="3800" strike="noStrike" u="sng">
                <a:solidFill>
                  <a:schemeClr val="dk1"/>
                </a:solidFill>
                <a:effectLst/>
                <a:uFillTx/>
                <a:latin typeface="Calibri"/>
                <a:hlinkClick r:id="rId21"/>
              </a:rPr>
              <a:t>Constitution de la V</a:t>
            </a:r>
            <a:r>
              <a:rPr b="0" lang="fr-FR" sz="3800" strike="noStrike" u="sng" baseline="30000">
                <a:solidFill>
                  <a:schemeClr val="dk1"/>
                </a:solidFill>
                <a:effectLst/>
                <a:uFillTx/>
                <a:latin typeface="Calibri"/>
                <a:hlinkClick r:id="rId22"/>
              </a:rPr>
              <a:t>e</a:t>
            </a:r>
            <a:r>
              <a:rPr b="0" lang="fr-FR" sz="3800" strike="noStrike" u="sng">
                <a:solidFill>
                  <a:schemeClr val="dk1"/>
                </a:solidFill>
                <a:effectLst/>
                <a:uFillTx/>
                <a:latin typeface="Calibri"/>
                <a:hlinkClick r:id="rId23"/>
              </a:rPr>
              <a:t> République française</a:t>
            </a:r>
            <a:r>
              <a:rPr b="0" lang="fr-FR" sz="3800" strike="noStrike" u="none">
                <a:solidFill>
                  <a:schemeClr val="dk1"/>
                </a:solidFill>
                <a:effectLst/>
                <a:uFillTx/>
                <a:latin typeface="Calibri"/>
              </a:rPr>
              <a:t>. Il tient un rôle éminent en matière de </a:t>
            </a:r>
            <a:r>
              <a:rPr b="0" lang="fr-FR" sz="3800" strike="noStrike" u="sng">
                <a:solidFill>
                  <a:schemeClr val="dk1"/>
                </a:solidFill>
                <a:effectLst/>
                <a:uFillTx/>
                <a:latin typeface="Calibri"/>
                <a:hlinkClick r:id="rId24"/>
              </a:rPr>
              <a:t>politique étrangère</a:t>
            </a:r>
            <a:r>
              <a:rPr b="0" lang="fr-FR" sz="3800" strike="noStrike" u="none">
                <a:solidFill>
                  <a:schemeClr val="dk1"/>
                </a:solidFill>
                <a:effectLst/>
                <a:uFillTx/>
                <a:latin typeface="Calibri"/>
              </a:rPr>
              <a:t>.</a:t>
            </a:r>
            <a:endParaRPr b="0" lang="ru-RU" sz="3800" strike="noStrike" u="none">
              <a:solidFill>
                <a:schemeClr val="dk1"/>
              </a:solidFill>
              <a:effectLst/>
              <a:uFillTx/>
              <a:latin typeface="Calibri"/>
            </a:endParaRPr>
          </a:p>
          <a:p>
            <a:pPr marL="343080" indent="-343080" defTabSz="914400">
              <a:lnSpc>
                <a:spcPct val="100000"/>
              </a:lnSpc>
              <a:spcBef>
                <a:spcPts val="760"/>
              </a:spcBef>
              <a:buClr>
                <a:srgbClr val="000000"/>
              </a:buClr>
              <a:buFont typeface="Arial"/>
              <a:buChar char="•"/>
            </a:pPr>
            <a:r>
              <a:rPr b="0" lang="fr-FR" sz="3800" strike="noStrike" u="none">
                <a:solidFill>
                  <a:schemeClr val="dk1"/>
                </a:solidFill>
                <a:effectLst/>
                <a:uFillTx/>
                <a:latin typeface="Calibri"/>
              </a:rPr>
              <a:t>L'actuel président, </a:t>
            </a:r>
            <a:r>
              <a:rPr b="0" lang="fr-FR" sz="3800" strike="noStrike" u="sng">
                <a:solidFill>
                  <a:schemeClr val="dk1"/>
                </a:solidFill>
                <a:effectLst/>
                <a:uFillTx/>
                <a:latin typeface="Calibri"/>
                <a:hlinkClick r:id="rId25"/>
              </a:rPr>
              <a:t>François Hollande</a:t>
            </a:r>
            <a:r>
              <a:rPr b="0" lang="fr-FR" sz="3800" strike="noStrike" u="none">
                <a:solidFill>
                  <a:schemeClr val="dk1"/>
                </a:solidFill>
                <a:effectLst/>
                <a:uFillTx/>
                <a:latin typeface="Calibri"/>
              </a:rPr>
              <a:t>, élu le </a:t>
            </a:r>
            <a:r>
              <a:rPr b="0" lang="fr-FR" sz="3800" strike="noStrike" u="sng">
                <a:solidFill>
                  <a:schemeClr val="dk1"/>
                </a:solidFill>
                <a:effectLst/>
                <a:uFillTx/>
                <a:latin typeface="Calibri"/>
                <a:hlinkClick r:id="rId26"/>
              </a:rPr>
              <a:t>6</a:t>
            </a:r>
            <a:r>
              <a:rPr b="0" lang="fr-FR" sz="3800" strike="noStrike" u="none">
                <a:solidFill>
                  <a:schemeClr val="dk1"/>
                </a:solidFill>
                <a:effectLst/>
                <a:uFillTx/>
                <a:latin typeface="Calibri"/>
              </a:rPr>
              <a:t> </a:t>
            </a:r>
            <a:r>
              <a:rPr b="0" lang="fr-FR" sz="3800" strike="noStrike" u="sng">
                <a:solidFill>
                  <a:schemeClr val="dk1"/>
                </a:solidFill>
                <a:effectLst/>
                <a:uFillTx/>
                <a:latin typeface="Calibri"/>
                <a:hlinkClick r:id="rId27"/>
              </a:rPr>
              <a:t>mai</a:t>
            </a:r>
            <a:r>
              <a:rPr b="0" lang="fr-FR" sz="3800" strike="noStrike" u="none">
                <a:solidFill>
                  <a:schemeClr val="dk1"/>
                </a:solidFill>
                <a:effectLst/>
                <a:uFillTx/>
                <a:latin typeface="Calibri"/>
              </a:rPr>
              <a:t> </a:t>
            </a:r>
            <a:r>
              <a:rPr b="0" lang="fr-FR" sz="3800" strike="noStrike" u="sng">
                <a:solidFill>
                  <a:schemeClr val="dk1"/>
                </a:solidFill>
                <a:effectLst/>
                <a:uFillTx/>
                <a:latin typeface="Calibri"/>
                <a:hlinkClick r:id="rId28"/>
              </a:rPr>
              <a:t>2012</a:t>
            </a:r>
            <a:r>
              <a:rPr b="0" lang="fr-FR" sz="3800" strike="noStrike" u="none">
                <a:solidFill>
                  <a:schemeClr val="dk1"/>
                </a:solidFill>
                <a:effectLst/>
                <a:uFillTx/>
                <a:latin typeface="Calibri"/>
              </a:rPr>
              <a:t> et investi officiellement le </a:t>
            </a:r>
            <a:r>
              <a:rPr b="0" lang="fr-FR" sz="3800" strike="noStrike" u="sng">
                <a:solidFill>
                  <a:schemeClr val="dk1"/>
                </a:solidFill>
                <a:effectLst/>
                <a:uFillTx/>
                <a:latin typeface="Calibri"/>
                <a:hlinkClick r:id="rId29"/>
              </a:rPr>
              <a:t>15</a:t>
            </a:r>
            <a:r>
              <a:rPr b="0" lang="fr-FR" sz="3800" strike="noStrike" u="none">
                <a:solidFill>
                  <a:schemeClr val="dk1"/>
                </a:solidFill>
                <a:effectLst/>
                <a:uFillTx/>
                <a:latin typeface="Calibri"/>
              </a:rPr>
              <a:t> </a:t>
            </a:r>
            <a:r>
              <a:rPr b="0" lang="fr-FR" sz="3800" strike="noStrike" u="sng">
                <a:solidFill>
                  <a:schemeClr val="dk1"/>
                </a:solidFill>
                <a:effectLst/>
                <a:uFillTx/>
                <a:latin typeface="Calibri"/>
                <a:hlinkClick r:id="rId30"/>
              </a:rPr>
              <a:t>mai</a:t>
            </a:r>
            <a:r>
              <a:rPr b="0" lang="fr-FR" sz="3800" strike="noStrike" u="none">
                <a:solidFill>
                  <a:schemeClr val="dk1"/>
                </a:solidFill>
                <a:effectLst/>
                <a:uFillTx/>
                <a:latin typeface="Calibri"/>
              </a:rPr>
              <a:t> </a:t>
            </a:r>
            <a:r>
              <a:rPr b="0" lang="fr-FR" sz="3800" strike="noStrike" u="sng">
                <a:solidFill>
                  <a:schemeClr val="dk1"/>
                </a:solidFill>
                <a:effectLst/>
                <a:uFillTx/>
                <a:latin typeface="Calibri"/>
                <a:hlinkClick r:id="rId31"/>
              </a:rPr>
              <a:t>2012</a:t>
            </a:r>
            <a:r>
              <a:rPr b="0" lang="fr-FR" sz="3800" strike="noStrike" u="none">
                <a:solidFill>
                  <a:schemeClr val="dk1"/>
                </a:solidFill>
                <a:effectLst/>
                <a:uFillTx/>
                <a:latin typeface="Calibri"/>
              </a:rPr>
              <a:t>, succède à </a:t>
            </a:r>
            <a:r>
              <a:rPr b="0" lang="fr-FR" sz="3800" strike="noStrike" u="sng">
                <a:solidFill>
                  <a:schemeClr val="dk1"/>
                </a:solidFill>
                <a:effectLst/>
                <a:uFillTx/>
                <a:latin typeface="Calibri"/>
                <a:hlinkClick r:id="rId32"/>
              </a:rPr>
              <a:t>Nicolas Sarkozy</a:t>
            </a:r>
            <a:r>
              <a:rPr b="0" lang="fr-FR" sz="3800" strike="noStrike" u="none">
                <a:solidFill>
                  <a:schemeClr val="dk1"/>
                </a:solidFill>
                <a:effectLst/>
                <a:uFillTx/>
                <a:latin typeface="Calibri"/>
              </a:rPr>
              <a:t>.</a:t>
            </a:r>
            <a:endParaRPr b="0" lang="ru-RU" sz="38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Depuis </a:t>
            </a:r>
            <a:r>
              <a:rPr b="0" lang="fr-FR" sz="3200" strike="noStrike" u="sng">
                <a:solidFill>
                  <a:schemeClr val="dk1"/>
                </a:solidFill>
                <a:effectLst/>
                <a:uFillTx/>
                <a:latin typeface="Calibri"/>
                <a:hlinkClick r:id="rId33"/>
              </a:rPr>
              <a:t>1965</a:t>
            </a:r>
            <a:r>
              <a:rPr b="0" lang="fr-FR" sz="3200" strike="noStrike" u="none">
                <a:solidFill>
                  <a:schemeClr val="dk1"/>
                </a:solidFill>
                <a:effectLst/>
                <a:uFillTx/>
                <a:latin typeface="Calibri"/>
              </a:rPr>
              <a:t> (date de l'application de ce nouveau système), le président de la République est donc </a:t>
            </a:r>
            <a:r>
              <a:rPr b="0" lang="fr-FR" sz="3200" strike="noStrike" u="sng">
                <a:solidFill>
                  <a:schemeClr val="dk1"/>
                </a:solidFill>
                <a:effectLst/>
                <a:uFillTx/>
                <a:latin typeface="Calibri"/>
                <a:hlinkClick r:id="rId34"/>
              </a:rPr>
              <a:t>élu</a:t>
            </a:r>
            <a:r>
              <a:rPr b="0" lang="fr-FR" sz="3200" strike="noStrike" u="none">
                <a:solidFill>
                  <a:schemeClr val="dk1"/>
                </a:solidFill>
                <a:effectLst/>
                <a:uFillTx/>
                <a:latin typeface="Calibri"/>
              </a:rPr>
              <a:t> au </a:t>
            </a:r>
            <a:r>
              <a:rPr b="0" lang="fr-FR" sz="3200" strike="noStrike" u="sng">
                <a:solidFill>
                  <a:schemeClr val="dk1"/>
                </a:solidFill>
                <a:effectLst/>
                <a:uFillTx/>
                <a:latin typeface="Calibri"/>
                <a:hlinkClick r:id="rId35"/>
              </a:rPr>
              <a:t>suffrage universel</a:t>
            </a:r>
            <a:r>
              <a:rPr b="0" lang="fr-FR" sz="3200" strike="noStrike" u="none">
                <a:solidFill>
                  <a:schemeClr val="dk1"/>
                </a:solidFill>
                <a:effectLst/>
                <a:uFillTx/>
                <a:latin typeface="Calibri"/>
              </a:rPr>
              <a:t> direct (</a:t>
            </a:r>
            <a:r>
              <a:rPr b="0" lang="fr-FR" sz="3200" strike="noStrike" u="sng">
                <a:solidFill>
                  <a:schemeClr val="dk1"/>
                </a:solidFill>
                <a:effectLst/>
                <a:uFillTx/>
                <a:latin typeface="Calibri"/>
                <a:hlinkClick r:id="rId36"/>
              </a:rPr>
              <a:t>article 6</a:t>
            </a:r>
            <a:r>
              <a:rPr b="0" lang="fr-FR" sz="3200" strike="noStrike" u="none">
                <a:solidFill>
                  <a:schemeClr val="dk1"/>
                </a:solidFill>
                <a:effectLst/>
                <a:uFillTx/>
                <a:latin typeface="Calibri"/>
              </a:rPr>
              <a:t> de la constitution). Le scrutin est </a:t>
            </a:r>
            <a:r>
              <a:rPr b="0" lang="fr-FR" sz="3200" strike="noStrike" u="sng">
                <a:solidFill>
                  <a:schemeClr val="dk1"/>
                </a:solidFill>
                <a:effectLst/>
                <a:uFillTx/>
                <a:latin typeface="Calibri"/>
                <a:hlinkClick r:id="rId37"/>
              </a:rPr>
              <a:t>majoritaire uninominal</a:t>
            </a:r>
            <a:r>
              <a:rPr b="0" lang="fr-FR" sz="3200" strike="noStrike" u="none">
                <a:solidFill>
                  <a:schemeClr val="dk1"/>
                </a:solidFill>
                <a:effectLst/>
                <a:uFillTx/>
                <a:latin typeface="Calibri"/>
              </a:rPr>
              <a:t> et comporte deux tours. La durée du mandat était de sept ans (</a:t>
            </a:r>
            <a:r>
              <a:rPr b="0" lang="fr-FR" sz="3200" strike="noStrike" u="sng">
                <a:solidFill>
                  <a:schemeClr val="dk1"/>
                </a:solidFill>
                <a:effectLst/>
                <a:uFillTx/>
                <a:latin typeface="Calibri"/>
                <a:hlinkClick r:id="rId38"/>
              </a:rPr>
              <a:t>septennat</a:t>
            </a:r>
            <a:r>
              <a:rPr b="0" lang="fr-FR" sz="3200" strike="noStrike" u="none">
                <a:solidFill>
                  <a:schemeClr val="dk1"/>
                </a:solidFill>
                <a:effectLst/>
                <a:uFillTx/>
                <a:latin typeface="Calibri"/>
              </a:rPr>
              <a:t>), comme depuis le début de la </a:t>
            </a:r>
            <a:r>
              <a:rPr b="0" lang="fr-FR" sz="3200" strike="noStrike" u="sng">
                <a:solidFill>
                  <a:schemeClr val="dk1"/>
                </a:solidFill>
                <a:effectLst/>
                <a:uFillTx/>
                <a:latin typeface="Calibri"/>
                <a:hlinkClick r:id="rId39"/>
              </a:rPr>
              <a:t>III</a:t>
            </a:r>
            <a:r>
              <a:rPr b="0" lang="fr-FR" sz="3200" strike="noStrike" u="sng" baseline="30000">
                <a:solidFill>
                  <a:schemeClr val="dk1"/>
                </a:solidFill>
                <a:effectLst/>
                <a:uFillTx/>
                <a:latin typeface="Calibri"/>
                <a:hlinkClick r:id="rId40"/>
              </a:rPr>
              <a:t>e</a:t>
            </a:r>
            <a:r>
              <a:rPr b="0" lang="fr-FR" sz="3200" strike="noStrike" u="sng">
                <a:solidFill>
                  <a:schemeClr val="dk1"/>
                </a:solidFill>
                <a:effectLst/>
                <a:uFillTx/>
                <a:latin typeface="Calibri"/>
                <a:hlinkClick r:id="rId41"/>
              </a:rPr>
              <a:t> République</a:t>
            </a:r>
            <a:r>
              <a:rPr b="0" lang="fr-FR" sz="3200" strike="noStrike" u="none">
                <a:solidFill>
                  <a:schemeClr val="dk1"/>
                </a:solidFill>
                <a:effectLst/>
                <a:uFillTx/>
                <a:latin typeface="Calibri"/>
              </a:rPr>
              <a:t>, réduit à </a:t>
            </a:r>
            <a:r>
              <a:rPr b="0" lang="fr-FR" sz="3200" strike="noStrike" u="none">
                <a:solidFill>
                  <a:srgbClr val="ff0000"/>
                </a:solidFill>
                <a:effectLst/>
                <a:uFillTx/>
                <a:latin typeface="Calibri"/>
              </a:rPr>
              <a:t>cinq ans </a:t>
            </a:r>
            <a:r>
              <a:rPr b="0" lang="fr-FR" sz="3200" strike="noStrike" u="none">
                <a:solidFill>
                  <a:schemeClr val="dk1"/>
                </a:solidFill>
                <a:effectLst/>
                <a:uFillTx/>
                <a:latin typeface="Calibri"/>
              </a:rPr>
              <a:t>depuis la réforme constitutionnelle de </a:t>
            </a:r>
            <a:r>
              <a:rPr b="0" lang="fr-FR" sz="3200" strike="noStrike" u="sng">
                <a:solidFill>
                  <a:schemeClr val="dk1"/>
                </a:solidFill>
                <a:effectLst/>
                <a:uFillTx/>
                <a:latin typeface="Calibri"/>
                <a:hlinkClick r:id="rId42"/>
              </a:rPr>
              <a:t>2000</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9999"/>
          </a:bodyPr>
          <a:p>
            <a:pPr indent="0" algn="ctr" defTabSz="914400">
              <a:lnSpc>
                <a:spcPct val="100000"/>
              </a:lnSpc>
              <a:buNone/>
            </a:pPr>
            <a:r>
              <a:rPr b="1" lang="fr-FR" sz="4400" strike="noStrike" u="none">
                <a:solidFill>
                  <a:schemeClr val="dk1"/>
                </a:solidFill>
                <a:effectLst/>
                <a:uFillTx/>
                <a:latin typeface="Calibri"/>
              </a:rPr>
              <a:t>Les attributions du président de la République</a:t>
            </a:r>
            <a:endParaRPr b="0" lang="ru-RU" sz="4400" strike="noStrike" u="none">
              <a:solidFill>
                <a:schemeClr val="dk1"/>
              </a:solidFill>
              <a:effectLst/>
              <a:uFillTx/>
              <a:latin typeface="Calibri"/>
            </a:endParaRPr>
          </a:p>
        </p:txBody>
      </p:sp>
      <p:sp>
        <p:nvSpPr>
          <p:cNvPr id="11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droit de nommer le </a:t>
            </a:r>
            <a:r>
              <a:rPr b="0" lang="fr-FR" sz="3200" strike="noStrike" u="sng">
                <a:solidFill>
                  <a:schemeClr val="dk1"/>
                </a:solidFill>
                <a:effectLst/>
                <a:uFillTx/>
                <a:latin typeface="Calibri"/>
                <a:hlinkClick r:id="rId1"/>
              </a:rPr>
              <a:t>Premier ministre</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sur proposition du </a:t>
            </a:r>
            <a:r>
              <a:rPr b="0" lang="fr-FR" sz="3200" strike="noStrike" u="sng">
                <a:solidFill>
                  <a:schemeClr val="dk1"/>
                </a:solidFill>
                <a:effectLst/>
                <a:uFillTx/>
                <a:latin typeface="Calibri"/>
                <a:hlinkClick r:id="rId2"/>
              </a:rPr>
              <a:t>Premier ministre</a:t>
            </a:r>
            <a:r>
              <a:rPr b="0" lang="fr-FR" sz="3200" strike="noStrike" u="none">
                <a:solidFill>
                  <a:schemeClr val="dk1"/>
                </a:solidFill>
                <a:effectLst/>
                <a:uFillTx/>
                <a:latin typeface="Calibri"/>
              </a:rPr>
              <a:t>, le président nomme les membres du </a:t>
            </a:r>
            <a:r>
              <a:rPr b="0" lang="fr-FR" sz="3200" strike="noStrike" u="sng">
                <a:solidFill>
                  <a:schemeClr val="dk1"/>
                </a:solidFill>
                <a:effectLst/>
                <a:uFillTx/>
                <a:latin typeface="Calibri"/>
                <a:hlinkClick r:id="rId3"/>
              </a:rPr>
              <a:t>gouvernement</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présidence du </a:t>
            </a:r>
            <a:r>
              <a:rPr b="0" lang="fr-FR" sz="3200" strike="noStrike" u="sng">
                <a:solidFill>
                  <a:schemeClr val="dk1"/>
                </a:solidFill>
                <a:effectLst/>
                <a:uFillTx/>
                <a:latin typeface="Calibri"/>
                <a:hlinkClick r:id="rId4"/>
              </a:rPr>
              <a:t>conseil des ministres</a:t>
            </a:r>
            <a:r>
              <a:rPr b="0" lang="fr-FR" sz="3200" strike="noStrike" u="sng">
                <a:solidFill>
                  <a:schemeClr val="dk1"/>
                </a:solidFill>
                <a:effectLst/>
                <a:uFillTx/>
                <a:latin typeface="Calibri"/>
              </a:rPr>
              <a:t>. </a:t>
            </a:r>
            <a:r>
              <a:rPr b="0" lang="fr-FR" sz="3200" strike="noStrike" u="none">
                <a:solidFill>
                  <a:schemeClr val="dk1"/>
                </a:solidFill>
                <a:effectLst/>
                <a:uFillTx/>
                <a:latin typeface="Calibri"/>
              </a:rPr>
              <a:t>Il fait établir l'ordre du jour et dirige les travaux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attributions réglementaires. Il signe les </a:t>
            </a:r>
            <a:r>
              <a:rPr b="0" lang="fr-FR" sz="3200" strike="noStrike" u="sng">
                <a:solidFill>
                  <a:schemeClr val="dk1"/>
                </a:solidFill>
                <a:effectLst/>
                <a:uFillTx/>
                <a:latin typeface="Calibri"/>
                <a:hlinkClick r:id="rId5"/>
              </a:rPr>
              <a:t>ordonnances</a:t>
            </a:r>
            <a:r>
              <a:rPr b="0" lang="fr-FR" sz="3200" strike="noStrike" u="none">
                <a:solidFill>
                  <a:schemeClr val="dk1"/>
                </a:solidFill>
                <a:effectLst/>
                <a:uFillTx/>
                <a:latin typeface="Calibri"/>
              </a:rPr>
              <a:t> et les </a:t>
            </a:r>
            <a:r>
              <a:rPr b="0" lang="fr-FR" sz="3200" strike="noStrike" u="sng">
                <a:solidFill>
                  <a:schemeClr val="dk1"/>
                </a:solidFill>
                <a:effectLst/>
                <a:uFillTx/>
                <a:latin typeface="Calibri"/>
                <a:hlinkClick r:id="rId6"/>
              </a:rPr>
              <a:t>décrets</a:t>
            </a:r>
            <a:r>
              <a:rPr b="0" lang="fr-FR" sz="3200" strike="noStrike" u="none">
                <a:solidFill>
                  <a:schemeClr val="dk1"/>
                </a:solidFill>
                <a:effectLst/>
                <a:uFillTx/>
                <a:latin typeface="Calibri"/>
              </a:rPr>
              <a:t> après délibération en </a:t>
            </a:r>
            <a:r>
              <a:rPr b="0" lang="fr-FR" sz="3200" strike="noStrike" u="sng">
                <a:solidFill>
                  <a:schemeClr val="dk1"/>
                </a:solidFill>
                <a:effectLst/>
                <a:uFillTx/>
                <a:latin typeface="Calibri"/>
                <a:hlinkClick r:id="rId7"/>
              </a:rPr>
              <a:t>conseil des ministres</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Nomme aux </a:t>
            </a:r>
            <a:r>
              <a:rPr b="0" lang="fr-FR" sz="3200" strike="noStrike" u="sng">
                <a:solidFill>
                  <a:schemeClr val="dk1"/>
                </a:solidFill>
                <a:effectLst/>
                <a:uFillTx/>
                <a:latin typeface="Calibri"/>
                <a:hlinkClick r:id="rId8"/>
              </a:rPr>
              <a:t>emplois civils</a:t>
            </a:r>
            <a:r>
              <a:rPr b="0" lang="fr-FR" sz="3200" strike="noStrike" u="none">
                <a:solidFill>
                  <a:schemeClr val="dk1"/>
                </a:solidFill>
                <a:effectLst/>
                <a:uFillTx/>
                <a:latin typeface="Calibri"/>
              </a:rPr>
              <a:t> et </a:t>
            </a:r>
            <a:r>
              <a:rPr b="0" lang="fr-FR" sz="3200" strike="noStrike" u="sng">
                <a:solidFill>
                  <a:schemeClr val="dk1"/>
                </a:solidFill>
                <a:effectLst/>
                <a:uFillTx/>
                <a:latin typeface="Calibri"/>
                <a:hlinkClick r:id="rId9"/>
              </a:rPr>
              <a:t>militaires</a:t>
            </a:r>
            <a:r>
              <a:rPr b="0" lang="fr-FR" sz="3200" strike="noStrike" u="sng">
                <a:solidFill>
                  <a:schemeClr val="dk1"/>
                </a:solidFill>
                <a:effectLst/>
                <a:uFillTx/>
                <a:latin typeface="Calibri"/>
              </a:rPr>
              <a:t>: </a:t>
            </a:r>
            <a:r>
              <a:rPr b="0" lang="fr-FR" sz="3200" strike="noStrike" u="none">
                <a:solidFill>
                  <a:schemeClr val="dk1"/>
                </a:solidFill>
                <a:effectLst/>
                <a:uFillTx/>
                <a:latin typeface="Calibri"/>
              </a:rPr>
              <a:t>les </a:t>
            </a:r>
            <a:r>
              <a:rPr b="0" lang="fr-FR" sz="3200" strike="noStrike" u="sng">
                <a:solidFill>
                  <a:schemeClr val="dk1"/>
                </a:solidFill>
                <a:effectLst/>
                <a:uFillTx/>
                <a:latin typeface="Calibri"/>
                <a:hlinkClick r:id="rId10"/>
              </a:rPr>
              <a:t>conseillers d'État</a:t>
            </a:r>
            <a:r>
              <a:rPr b="0" lang="fr-FR" sz="3200" strike="noStrike" u="none">
                <a:solidFill>
                  <a:schemeClr val="dk1"/>
                </a:solidFill>
                <a:effectLst/>
                <a:uFillTx/>
                <a:latin typeface="Calibri"/>
              </a:rPr>
              <a:t>, les </a:t>
            </a:r>
            <a:r>
              <a:rPr b="0" lang="fr-FR" sz="3200" strike="noStrike" u="sng">
                <a:solidFill>
                  <a:schemeClr val="dk1"/>
                </a:solidFill>
                <a:effectLst/>
                <a:uFillTx/>
                <a:latin typeface="Calibri"/>
                <a:hlinkClick r:id="rId11"/>
              </a:rPr>
              <a:t>ambassadeurs</a:t>
            </a:r>
            <a:r>
              <a:rPr b="0" lang="fr-FR" sz="3200" strike="noStrike" u="none">
                <a:solidFill>
                  <a:schemeClr val="dk1"/>
                </a:solidFill>
                <a:effectLst/>
                <a:uFillTx/>
                <a:latin typeface="Calibri"/>
              </a:rPr>
              <a:t>, les envoyés extraordinaires, les conseillers maîtres à la </a:t>
            </a:r>
            <a:r>
              <a:rPr b="0" lang="fr-FR" sz="3200" strike="noStrike" u="sng">
                <a:solidFill>
                  <a:schemeClr val="dk1"/>
                </a:solidFill>
                <a:effectLst/>
                <a:uFillTx/>
                <a:latin typeface="Calibri"/>
                <a:hlinkClick r:id="rId12"/>
              </a:rPr>
              <a:t>Cour des comptes</a:t>
            </a:r>
            <a:r>
              <a:rPr b="0" lang="fr-FR" sz="3200" strike="noStrike" u="none">
                <a:solidFill>
                  <a:schemeClr val="dk1"/>
                </a:solidFill>
                <a:effectLst/>
                <a:uFillTx/>
                <a:latin typeface="Calibri"/>
              </a:rPr>
              <a:t>, les </a:t>
            </a:r>
            <a:r>
              <a:rPr b="0" lang="fr-FR" sz="3200" strike="noStrike" u="sng">
                <a:solidFill>
                  <a:schemeClr val="dk1"/>
                </a:solidFill>
                <a:effectLst/>
                <a:uFillTx/>
                <a:latin typeface="Calibri"/>
                <a:hlinkClick r:id="rId13"/>
              </a:rPr>
              <a:t>préfets</a:t>
            </a:r>
            <a:r>
              <a:rPr b="0" lang="fr-FR" sz="3200" strike="noStrike" u="none">
                <a:solidFill>
                  <a:schemeClr val="dk1"/>
                </a:solidFill>
                <a:effectLst/>
                <a:uFillTx/>
                <a:latin typeface="Calibri"/>
              </a:rPr>
              <a:t>, les </a:t>
            </a:r>
            <a:r>
              <a:rPr b="0" lang="fr-FR" sz="3200" strike="noStrike" u="sng">
                <a:solidFill>
                  <a:schemeClr val="dk1"/>
                </a:solidFill>
                <a:effectLst/>
                <a:uFillTx/>
                <a:latin typeface="Calibri"/>
                <a:hlinkClick r:id="rId14"/>
              </a:rPr>
              <a:t>officiers généraux</a:t>
            </a:r>
            <a:r>
              <a:rPr b="0" lang="fr-FR" sz="3200" strike="noStrike" u="none">
                <a:solidFill>
                  <a:schemeClr val="dk1"/>
                </a:solidFill>
                <a:effectLst/>
                <a:uFillTx/>
                <a:latin typeface="Calibri"/>
              </a:rPr>
              <a:t>, les </a:t>
            </a:r>
            <a:r>
              <a:rPr b="0" lang="fr-FR" sz="3200" strike="noStrike" u="sng">
                <a:solidFill>
                  <a:schemeClr val="dk1"/>
                </a:solidFill>
                <a:effectLst/>
                <a:uFillTx/>
                <a:latin typeface="Calibri"/>
                <a:hlinkClick r:id="rId15"/>
              </a:rPr>
              <a:t>recteurs d'académie</a:t>
            </a:r>
            <a:r>
              <a:rPr b="0" lang="fr-FR" sz="3200" strike="noStrike" u="none">
                <a:solidFill>
                  <a:schemeClr val="dk1"/>
                </a:solidFill>
                <a:effectLst/>
                <a:uFillTx/>
                <a:latin typeface="Calibri"/>
              </a:rPr>
              <a:t> et les directeurs d'</a:t>
            </a:r>
            <a:r>
              <a:rPr b="0" lang="fr-FR" sz="3200" strike="noStrike" u="sng">
                <a:solidFill>
                  <a:schemeClr val="dk1"/>
                </a:solidFill>
                <a:effectLst/>
                <a:uFillTx/>
                <a:latin typeface="Calibri"/>
                <a:hlinkClick r:id="rId16"/>
              </a:rPr>
              <a:t>administrations centrales</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Прямоугольник 3"/>
          <p:cNvSpPr/>
          <p:nvPr/>
        </p:nvSpPr>
        <p:spPr>
          <a:xfrm>
            <a:off x="357120" y="214200"/>
            <a:ext cx="8643600" cy="424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 En matière de </a:t>
            </a:r>
            <a:r>
              <a:rPr b="0" lang="fr-FR" sz="1800" strike="noStrike" u="sng">
                <a:solidFill>
                  <a:schemeClr val="dk1"/>
                </a:solidFill>
                <a:effectLst/>
                <a:uFillTx/>
                <a:latin typeface="Calibri"/>
                <a:hlinkClick r:id="rId1"/>
              </a:rPr>
              <a:t>diplomatie</a:t>
            </a:r>
            <a:r>
              <a:rPr b="0" lang="fr-FR" sz="1800" strike="noStrike" u="none">
                <a:solidFill>
                  <a:schemeClr val="dk1"/>
                </a:solidFill>
                <a:effectLst/>
                <a:uFillTx/>
                <a:latin typeface="Calibri"/>
              </a:rPr>
              <a:t>. Il symbolise l'</a:t>
            </a:r>
            <a:r>
              <a:rPr b="0" lang="fr-FR" sz="1800" strike="noStrike" u="sng">
                <a:solidFill>
                  <a:schemeClr val="dk1"/>
                </a:solidFill>
                <a:effectLst/>
                <a:uFillTx/>
                <a:latin typeface="Calibri"/>
                <a:hlinkClick r:id="rId2"/>
              </a:rPr>
              <a:t>État français</a:t>
            </a:r>
            <a:r>
              <a:rPr b="0" lang="fr-FR" sz="1800" strike="noStrike" u="none">
                <a:solidFill>
                  <a:schemeClr val="dk1"/>
                </a:solidFill>
                <a:effectLst/>
                <a:uFillTx/>
                <a:latin typeface="Calibri"/>
              </a:rPr>
              <a:t> auprès des autres pays. Il accrédite les </a:t>
            </a:r>
            <a:r>
              <a:rPr b="0" lang="fr-FR" sz="1800" strike="noStrike" u="sng">
                <a:solidFill>
                  <a:schemeClr val="dk1"/>
                </a:solidFill>
                <a:effectLst/>
                <a:uFillTx/>
                <a:latin typeface="Calibri"/>
                <a:hlinkClick r:id="rId3"/>
              </a:rPr>
              <a:t>ambassadeurs</a:t>
            </a:r>
            <a:r>
              <a:rPr b="0" lang="fr-FR" sz="1800" strike="noStrike" u="none">
                <a:solidFill>
                  <a:schemeClr val="dk1"/>
                </a:solidFill>
                <a:effectLst/>
                <a:uFillTx/>
                <a:latin typeface="Calibri"/>
              </a:rPr>
              <a:t> et les envoyés extraordinaires, met en application les nouveaux traités. </a:t>
            </a:r>
            <a:endParaRPr b="0" lang="ru-RU" sz="1800" strike="noStrike" u="none">
              <a:solidFill>
                <a:srgbClr val="000000"/>
              </a:solidFill>
              <a:effectLst/>
              <a:uFillTx/>
              <a:latin typeface="Arial"/>
            </a:endParaRPr>
          </a:p>
          <a:p>
            <a:pPr indent="-216000" defTabSz="914400">
              <a:lnSpc>
                <a:spcPct val="100000"/>
              </a:lnSpc>
              <a:buClr>
                <a:srgbClr val="000000"/>
              </a:buClr>
              <a:buFont typeface="OpenSymbol"/>
              <a:buChar char="-"/>
            </a:pPr>
            <a:r>
              <a:rPr b="0" lang="fr-FR" sz="1800" strike="noStrike" u="none">
                <a:solidFill>
                  <a:schemeClr val="dk1"/>
                </a:solidFill>
                <a:effectLst/>
                <a:uFillTx/>
                <a:latin typeface="Calibri"/>
              </a:rPr>
              <a:t>le </a:t>
            </a:r>
            <a:r>
              <a:rPr b="0" lang="fr-FR" sz="1800" strike="noStrike" u="sng">
                <a:solidFill>
                  <a:schemeClr val="dk1"/>
                </a:solidFill>
                <a:effectLst/>
                <a:uFillTx/>
                <a:latin typeface="Calibri"/>
                <a:hlinkClick r:id="rId4"/>
              </a:rPr>
              <a:t>chef des armées</a:t>
            </a:r>
            <a:r>
              <a:rPr b="0" lang="fr-FR" sz="1800" strike="noStrike" u="none">
                <a:solidFill>
                  <a:schemeClr val="dk1"/>
                </a:solidFill>
                <a:effectLst/>
                <a:uFillTx/>
                <a:latin typeface="Calibri"/>
              </a:rPr>
              <a:t>. Il préside les comités supérieurs de la </a:t>
            </a:r>
            <a:r>
              <a:rPr b="0" lang="fr-FR" sz="1800" strike="noStrike" u="sng">
                <a:solidFill>
                  <a:schemeClr val="dk1"/>
                </a:solidFill>
                <a:effectLst/>
                <a:uFillTx/>
                <a:latin typeface="Calibri"/>
                <a:hlinkClick r:id="rId5"/>
              </a:rPr>
              <a:t>défense</a:t>
            </a:r>
            <a:r>
              <a:rPr b="0" lang="fr-FR" sz="1800" strike="noStrike" u="none">
                <a:solidFill>
                  <a:schemeClr val="dk1"/>
                </a:solidFill>
                <a:effectLst/>
                <a:uFillTx/>
                <a:latin typeface="Calibri"/>
              </a:rPr>
              <a:t>. Depuis </a:t>
            </a:r>
            <a:r>
              <a:rPr b="0" lang="fr-FR" sz="1800" strike="noStrike" u="sng">
                <a:solidFill>
                  <a:schemeClr val="dk1"/>
                </a:solidFill>
                <a:effectLst/>
                <a:uFillTx/>
                <a:latin typeface="Calibri"/>
                <a:hlinkClick r:id="rId6"/>
              </a:rPr>
              <a:t>1996</a:t>
            </a:r>
            <a:r>
              <a:rPr b="0" lang="fr-FR" sz="1800" strike="noStrike" u="none">
                <a:solidFill>
                  <a:schemeClr val="dk1"/>
                </a:solidFill>
                <a:effectLst/>
                <a:uFillTx/>
                <a:latin typeface="Calibri"/>
              </a:rPr>
              <a:t>, il engage la </a:t>
            </a:r>
            <a:r>
              <a:rPr b="0" lang="fr-FR" sz="1800" strike="noStrike" u="sng">
                <a:solidFill>
                  <a:schemeClr val="dk1"/>
                </a:solidFill>
                <a:effectLst/>
                <a:uFillTx/>
                <a:latin typeface="Calibri"/>
                <a:hlinkClick r:id="rId7"/>
              </a:rPr>
              <a:t>force nucléaire</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indent="-216000" defTabSz="914400">
              <a:lnSpc>
                <a:spcPct val="100000"/>
              </a:lnSpc>
              <a:buClr>
                <a:srgbClr val="000000"/>
              </a:buClr>
              <a:buFont typeface="OpenSymbol"/>
              <a:buChar char="-"/>
            </a:pPr>
            <a:r>
              <a:rPr b="0" lang="fr-FR" sz="1800" strike="noStrike" u="none">
                <a:solidFill>
                  <a:schemeClr val="dk1"/>
                </a:solidFill>
                <a:effectLst/>
                <a:uFillTx/>
                <a:latin typeface="Calibri"/>
              </a:rPr>
              <a:t>- Il ouvre et clôt les </a:t>
            </a:r>
            <a:r>
              <a:rPr b="0" lang="fr-FR" sz="1800" strike="noStrike" u="sng">
                <a:solidFill>
                  <a:schemeClr val="dk1"/>
                </a:solidFill>
                <a:effectLst/>
                <a:uFillTx/>
                <a:latin typeface="Calibri"/>
                <a:hlinkClick r:id="rId8"/>
              </a:rPr>
              <a:t>sessions extraordinaires</a:t>
            </a:r>
            <a:r>
              <a:rPr b="0" lang="fr-FR" sz="1800" strike="noStrike" u="none">
                <a:solidFill>
                  <a:schemeClr val="dk1"/>
                </a:solidFill>
                <a:effectLst/>
                <a:uFillTx/>
                <a:latin typeface="Calibri"/>
              </a:rPr>
              <a:t> de l’Assemblée nationale par </a:t>
            </a:r>
            <a:r>
              <a:rPr b="0" lang="fr-FR" sz="1800" strike="noStrike" u="sng">
                <a:solidFill>
                  <a:schemeClr val="dk1"/>
                </a:solidFill>
                <a:effectLst/>
                <a:uFillTx/>
                <a:latin typeface="Calibri"/>
                <a:hlinkClick r:id="rId9"/>
              </a:rPr>
              <a:t>décret</a:t>
            </a:r>
            <a:r>
              <a:rPr b="0" lang="fr-FR" sz="1800" strike="noStrike" u="none">
                <a:solidFill>
                  <a:schemeClr val="dk1"/>
                </a:solidFill>
                <a:effectLst/>
                <a:uFillTx/>
                <a:latin typeface="Calibri"/>
              </a:rPr>
              <a:t> soit à la demande du </a:t>
            </a:r>
            <a:r>
              <a:rPr b="0" lang="fr-FR" sz="1800" strike="noStrike" u="sng">
                <a:solidFill>
                  <a:schemeClr val="dk1"/>
                </a:solidFill>
                <a:effectLst/>
                <a:uFillTx/>
                <a:latin typeface="Calibri"/>
                <a:hlinkClick r:id="rId10"/>
              </a:rPr>
              <a:t>Premier </a:t>
            </a:r>
            <a:r>
              <a:rPr b="0" lang="fr-FR" sz="1800" strike="noStrike" u="sng">
                <a:solidFill>
                  <a:schemeClr val="dk1"/>
                </a:solidFill>
                <a:effectLst/>
                <a:uFillTx/>
                <a:latin typeface="Calibri"/>
                <a:hlinkClick r:id="rId11"/>
              </a:rPr>
              <a:t>ministre</a:t>
            </a:r>
            <a:endParaRPr b="0" lang="ru-RU" sz="1800" strike="noStrike" u="none">
              <a:solidFill>
                <a:srgbClr val="000000"/>
              </a:solidFill>
              <a:effectLst/>
              <a:uFillTx/>
              <a:latin typeface="Arial"/>
            </a:endParaRPr>
          </a:p>
          <a:p>
            <a:pPr indent="-216000" defTabSz="914400">
              <a:lnSpc>
                <a:spcPct val="100000"/>
              </a:lnSpc>
              <a:buClr>
                <a:srgbClr val="000000"/>
              </a:buClr>
              <a:buFont typeface="OpenSymbol"/>
              <a:buChar char="-"/>
            </a:pPr>
            <a:r>
              <a:rPr b="0" lang="fr-FR" sz="1800" strike="noStrike" u="none">
                <a:solidFill>
                  <a:schemeClr val="dk1"/>
                </a:solidFill>
                <a:effectLst/>
                <a:uFillTx/>
                <a:latin typeface="Calibri"/>
              </a:rPr>
              <a:t>possède le </a:t>
            </a:r>
            <a:r>
              <a:rPr b="0" lang="fr-FR" sz="1800" strike="noStrike" u="sng">
                <a:solidFill>
                  <a:schemeClr val="dk1"/>
                </a:solidFill>
                <a:effectLst/>
                <a:uFillTx/>
                <a:latin typeface="Calibri"/>
                <a:hlinkClick r:id="rId12"/>
              </a:rPr>
              <a:t>droit de dissolution</a:t>
            </a:r>
            <a:r>
              <a:rPr b="0" lang="fr-FR" sz="1800" strike="noStrike" u="none">
                <a:solidFill>
                  <a:schemeClr val="dk1"/>
                </a:solidFill>
                <a:effectLst/>
                <a:uFillTx/>
                <a:latin typeface="Calibri"/>
              </a:rPr>
              <a:t> de l'</a:t>
            </a:r>
            <a:r>
              <a:rPr b="0" lang="fr-FR" sz="1800" strike="noStrike" u="sng">
                <a:solidFill>
                  <a:schemeClr val="dk1"/>
                </a:solidFill>
                <a:effectLst/>
                <a:uFillTx/>
                <a:latin typeface="Calibri"/>
                <a:hlinkClick r:id="rId13"/>
              </a:rPr>
              <a:t>Assemblée nationale</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indent="-216000" defTabSz="914400">
              <a:lnSpc>
                <a:spcPct val="100000"/>
              </a:lnSpc>
              <a:buClr>
                <a:srgbClr val="000000"/>
              </a:buClr>
              <a:buFont typeface="OpenSymbol"/>
              <a:buChar char="-"/>
            </a:pPr>
            <a:r>
              <a:rPr b="0" lang="fr-FR" sz="1800" strike="noStrike" u="none">
                <a:solidFill>
                  <a:schemeClr val="dk1"/>
                </a:solidFill>
                <a:effectLst/>
                <a:uFillTx/>
                <a:latin typeface="Calibri"/>
              </a:rPr>
              <a:t>est chargé de la promulgation des </a:t>
            </a:r>
            <a:r>
              <a:rPr b="0" lang="fr-FR" sz="1800" strike="noStrike" u="sng">
                <a:solidFill>
                  <a:schemeClr val="dk1"/>
                </a:solidFill>
                <a:effectLst/>
                <a:uFillTx/>
                <a:latin typeface="Calibri"/>
                <a:hlinkClick r:id="rId14"/>
              </a:rPr>
              <a:t>lois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indent="-216000" defTabSz="914400">
              <a:lnSpc>
                <a:spcPct val="100000"/>
              </a:lnSpc>
              <a:buClr>
                <a:srgbClr val="000000"/>
              </a:buClr>
              <a:buFont typeface="OpenSymbol"/>
              <a:buChar char="-"/>
            </a:pPr>
            <a:r>
              <a:rPr b="0" lang="fr-FR" sz="1800" strike="noStrike" u="none">
                <a:solidFill>
                  <a:schemeClr val="dk1"/>
                </a:solidFill>
                <a:effectLst/>
                <a:uFillTx/>
                <a:latin typeface="Calibri"/>
              </a:rPr>
              <a:t> a le droit de saisine du </a:t>
            </a:r>
            <a:r>
              <a:rPr b="0" lang="fr-FR" sz="1800" strike="noStrike" u="sng">
                <a:solidFill>
                  <a:schemeClr val="dk1"/>
                </a:solidFill>
                <a:effectLst/>
                <a:uFillTx/>
                <a:latin typeface="Calibri"/>
                <a:hlinkClick r:id="rId15"/>
              </a:rPr>
              <a:t>Conseil constitutionnel</a:t>
            </a:r>
            <a:r>
              <a:rPr b="0" lang="fr-FR" sz="1800" strike="noStrike" u="none">
                <a:solidFill>
                  <a:schemeClr val="dk1"/>
                </a:solidFill>
                <a:effectLst/>
                <a:uFillTx/>
                <a:latin typeface="Calibri"/>
              </a:rPr>
              <a:t>, sans </a:t>
            </a:r>
            <a:r>
              <a:rPr b="0" lang="fr-FR" sz="1800" strike="noStrike" u="sng">
                <a:solidFill>
                  <a:schemeClr val="dk1"/>
                </a:solidFill>
                <a:effectLst/>
                <a:uFillTx/>
                <a:latin typeface="Calibri"/>
                <a:hlinkClick r:id="rId16"/>
              </a:rPr>
              <a:t>contreseing</a:t>
            </a:r>
            <a:r>
              <a:rPr b="0" lang="fr-FR" sz="1800" strike="noStrike" u="none">
                <a:solidFill>
                  <a:schemeClr val="dk1"/>
                </a:solidFill>
                <a:effectLst/>
                <a:uFillTx/>
                <a:latin typeface="Calibri"/>
              </a:rPr>
              <a:t> avant la </a:t>
            </a:r>
            <a:r>
              <a:rPr b="0" lang="fr-FR" sz="1800" strike="noStrike" u="sng">
                <a:solidFill>
                  <a:schemeClr val="dk1"/>
                </a:solidFill>
                <a:effectLst/>
                <a:uFillTx/>
                <a:latin typeface="Calibri"/>
                <a:hlinkClick r:id="rId17"/>
              </a:rPr>
              <a:t>promulgation d'une loi</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indent="-216000" defTabSz="914400">
              <a:lnSpc>
                <a:spcPct val="100000"/>
              </a:lnSpc>
              <a:buClr>
                <a:srgbClr val="000000"/>
              </a:buClr>
              <a:buFont typeface="OpenSymbol"/>
              <a:buChar char="-"/>
            </a:pPr>
            <a:r>
              <a:rPr b="0" lang="fr-FR" sz="1800" strike="noStrike" u="none">
                <a:solidFill>
                  <a:schemeClr val="dk1"/>
                </a:solidFill>
                <a:effectLst/>
                <a:uFillTx/>
                <a:latin typeface="Calibri"/>
              </a:rPr>
              <a:t>Il est le garant de l'indépendance de l'</a:t>
            </a:r>
            <a:r>
              <a:rPr b="0" lang="fr-FR" sz="1800" strike="noStrike" u="sng">
                <a:solidFill>
                  <a:schemeClr val="dk1"/>
                </a:solidFill>
                <a:effectLst/>
                <a:uFillTx/>
                <a:latin typeface="Calibri"/>
                <a:hlinkClick r:id="rId18"/>
              </a:rPr>
              <a:t>autorité judiciaire</a:t>
            </a:r>
            <a:r>
              <a:rPr b="0" lang="fr-FR" sz="1800" strike="noStrike" u="none">
                <a:solidFill>
                  <a:schemeClr val="dk1"/>
                </a:solidFill>
                <a:effectLst/>
                <a:uFillTx/>
                <a:latin typeface="Calibri"/>
              </a:rPr>
              <a:t>. Il a le </a:t>
            </a:r>
            <a:r>
              <a:rPr b="0" lang="fr-FR" sz="1800" strike="noStrike" u="sng">
                <a:solidFill>
                  <a:schemeClr val="dk1"/>
                </a:solidFill>
                <a:effectLst/>
                <a:uFillTx/>
                <a:latin typeface="Calibri"/>
                <a:hlinkClick r:id="rId19"/>
              </a:rPr>
              <a:t>droit de grâce</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6" name="Таблица 1"/>
          <p:cNvGraphicFramePr/>
          <p:nvPr/>
        </p:nvGraphicFramePr>
        <p:xfrm>
          <a:off x="285840" y="357120"/>
          <a:ext cx="8214840" cy="5550840"/>
        </p:xfrm>
        <a:graphic>
          <a:graphicData uri="http://schemas.openxmlformats.org/drawingml/2006/table">
            <a:tbl>
              <a:tblPr/>
              <a:tblGrid>
                <a:gridCol w="4107600"/>
                <a:gridCol w="4107600"/>
              </a:tblGrid>
              <a:tr h="5032080">
                <a:tc>
                  <a:txBody>
                    <a:bodyPr lIns="0" rIns="0" tIns="0" bIns="0" anchor="t">
                      <a:noAutofit/>
                    </a:bodyPr>
                    <a:p>
                      <a:pPr defTabSz="914400">
                        <a:lnSpc>
                          <a:spcPct val="100000"/>
                        </a:lnSpc>
                      </a:pPr>
                      <a:r>
                        <a:rPr b="1" lang="fr-FR" sz="1400" strike="noStrike" u="none">
                          <a:solidFill>
                            <a:schemeClr val="dk1"/>
                          </a:solidFill>
                          <a:effectLst/>
                          <a:uFillTx/>
                          <a:latin typeface="Calibri"/>
                        </a:rPr>
                        <a:t>Institutions françaises</a:t>
                      </a:r>
                      <a:r>
                        <a:rPr b="0" lang="fr-FR" sz="1400" strike="noStrike" u="none">
                          <a:solidFill>
                            <a:schemeClr val="dk1"/>
                          </a:solidFill>
                          <a:effectLst/>
                          <a:uFillTx/>
                          <a:latin typeface="Calibri"/>
                        </a:rPr>
                        <a:t>  </a:t>
                      </a:r>
                      <a:r>
                        <a:rPr b="0" lang="ru-RU" sz="1400" strike="noStrike" u="none">
                          <a:solidFill>
                            <a:schemeClr val="dk1"/>
                          </a:solidFill>
                          <a:effectLst/>
                          <a:uFillTx/>
                          <a:latin typeface="Calibri"/>
                        </a:rPr>
                        <a:t>Тест: найти соответствия</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a:t>
                      </a:r>
                      <a:r>
                        <a:rPr b="1" lang="fr-FR" sz="1400" strike="noStrike" u="none">
                          <a:solidFill>
                            <a:schemeClr val="dk1"/>
                          </a:solidFill>
                          <a:effectLst/>
                          <a:uFillTx/>
                          <a:latin typeface="Calibri"/>
                        </a:rPr>
                        <a:t>Pouvoir exécutif</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2.</a:t>
                      </a:r>
                      <a:r>
                        <a:rPr b="0" lang="fr-FR" sz="1400" strike="noStrike" u="none">
                          <a:solidFill>
                            <a:srgbClr val="0000ff"/>
                          </a:solidFill>
                          <a:effectLst/>
                          <a:uFillTx/>
                          <a:latin typeface="Calibri"/>
                          <a:hlinkClick r:id="rId1"/>
                        </a:rPr>
                        <a:t>Présidence de la République française</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3.</a:t>
                      </a:r>
                      <a:r>
                        <a:rPr b="0" lang="fr-FR" sz="1400" strike="noStrike" u="none">
                          <a:solidFill>
                            <a:srgbClr val="0000ff"/>
                          </a:solidFill>
                          <a:effectLst/>
                          <a:uFillTx/>
                          <a:latin typeface="Calibri"/>
                          <a:hlinkClick r:id="rId2"/>
                        </a:rPr>
                        <a:t>Gouvernement français</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4.</a:t>
                      </a:r>
                      <a:r>
                        <a:rPr b="0" lang="fr-FR" sz="1400" strike="noStrike" u="none">
                          <a:solidFill>
                            <a:srgbClr val="0000ff"/>
                          </a:solidFill>
                          <a:effectLst/>
                          <a:uFillTx/>
                          <a:latin typeface="Calibri"/>
                          <a:hlinkClick r:id="rId3"/>
                        </a:rPr>
                        <a:t>Ministères</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5.</a:t>
                      </a:r>
                      <a:r>
                        <a:rPr b="1" lang="fr-FR" sz="1400" strike="noStrike" u="none">
                          <a:solidFill>
                            <a:schemeClr val="dk1"/>
                          </a:solidFill>
                          <a:effectLst/>
                          <a:uFillTx/>
                          <a:latin typeface="Calibri"/>
                        </a:rPr>
                        <a:t>Pouvoir législatif</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6.</a:t>
                      </a:r>
                      <a:r>
                        <a:rPr b="0" lang="fr-FR" sz="1400" strike="noStrike" u="none">
                          <a:solidFill>
                            <a:srgbClr val="0000ff"/>
                          </a:solidFill>
                          <a:effectLst/>
                          <a:uFillTx/>
                          <a:latin typeface="Calibri"/>
                          <a:hlinkClick r:id="rId4"/>
                        </a:rPr>
                        <a:t>Congrès du Parlement français</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7.</a:t>
                      </a:r>
                      <a:r>
                        <a:rPr b="0" lang="fr-FR" sz="1400" strike="noStrike" u="none">
                          <a:solidFill>
                            <a:srgbClr val="0000ff"/>
                          </a:solidFill>
                          <a:effectLst/>
                          <a:uFillTx/>
                          <a:latin typeface="Calibri"/>
                          <a:hlinkClick r:id="rId5"/>
                        </a:rPr>
                        <a:t>Assemblée nationale française</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8.</a:t>
                      </a:r>
                      <a:r>
                        <a:rPr b="0" lang="fr-FR" sz="1400" strike="noStrike" u="none">
                          <a:solidFill>
                            <a:srgbClr val="0000ff"/>
                          </a:solidFill>
                          <a:effectLst/>
                          <a:uFillTx/>
                          <a:latin typeface="Calibri"/>
                          <a:hlinkClick r:id="rId6"/>
                        </a:rPr>
                        <a:t>Sénat français</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9.</a:t>
                      </a:r>
                      <a:r>
                        <a:rPr b="1" lang="fr-FR" sz="1400" strike="noStrike" u="none">
                          <a:solidFill>
                            <a:schemeClr val="dk1"/>
                          </a:solidFill>
                          <a:effectLst/>
                          <a:uFillTx/>
                          <a:latin typeface="Calibri"/>
                        </a:rPr>
                        <a:t>Autorité juridictionnelle</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10.</a:t>
                      </a:r>
                      <a:r>
                        <a:rPr b="0" lang="fr-FR" sz="1400" strike="noStrike" u="none">
                          <a:solidFill>
                            <a:srgbClr val="0000ff"/>
                          </a:solidFill>
                          <a:effectLst/>
                          <a:uFillTx/>
                          <a:latin typeface="Calibri"/>
                          <a:hlinkClick r:id="rId7"/>
                        </a:rPr>
                        <a:t>Conseil constitutionnel français</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11.</a:t>
                      </a:r>
                      <a:r>
                        <a:rPr b="0" lang="fr-FR" sz="1400" strike="noStrike" u="none">
                          <a:solidFill>
                            <a:srgbClr val="0000ff"/>
                          </a:solidFill>
                          <a:effectLst/>
                          <a:uFillTx/>
                          <a:latin typeface="Calibri"/>
                          <a:hlinkClick r:id="rId8"/>
                        </a:rPr>
                        <a:t>Conseil supérieur de la magistrature</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12.Juridictions civiles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13.Juridictions pénales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14.Juridictions administratives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15.</a:t>
                      </a:r>
                      <a:r>
                        <a:rPr b="0" lang="fr-FR" sz="1400" strike="noStrike" u="none">
                          <a:solidFill>
                            <a:srgbClr val="0000ff"/>
                          </a:solidFill>
                          <a:effectLst/>
                          <a:uFillTx/>
                          <a:latin typeface="Calibri"/>
                          <a:hlinkClick r:id="rId9"/>
                        </a:rPr>
                        <a:t>Tribunal administratif</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16.</a:t>
                      </a:r>
                      <a:r>
                        <a:rPr b="0" lang="fr-FR" sz="1400" strike="noStrike" u="none">
                          <a:solidFill>
                            <a:srgbClr val="0000ff"/>
                          </a:solidFill>
                          <a:effectLst/>
                          <a:uFillTx/>
                          <a:latin typeface="Calibri"/>
                          <a:hlinkClick r:id="rId10"/>
                        </a:rPr>
                        <a:t>Cour administrative d'appel</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17.</a:t>
                      </a:r>
                      <a:r>
                        <a:rPr b="0" lang="fr-FR" sz="1400" strike="noStrike" u="none">
                          <a:solidFill>
                            <a:srgbClr val="0000ff"/>
                          </a:solidFill>
                          <a:effectLst/>
                          <a:uFillTx/>
                          <a:latin typeface="Calibri"/>
                          <a:hlinkClick r:id="rId11"/>
                        </a:rPr>
                        <a:t>Conseil d'État</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18.</a:t>
                      </a:r>
                      <a:r>
                        <a:rPr b="1" lang="fr-FR" sz="1400" strike="noStrike" u="none">
                          <a:solidFill>
                            <a:schemeClr val="dk1"/>
                          </a:solidFill>
                          <a:effectLst/>
                          <a:uFillTx/>
                          <a:latin typeface="Calibri"/>
                        </a:rPr>
                        <a:t>Collectivités territoriales</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19.</a:t>
                      </a:r>
                      <a:r>
                        <a:rPr b="0" lang="fr-FR" sz="1400" strike="noStrike" u="none">
                          <a:solidFill>
                            <a:srgbClr val="0000ff"/>
                          </a:solidFill>
                          <a:effectLst/>
                          <a:uFillTx/>
                          <a:latin typeface="Calibri"/>
                          <a:hlinkClick r:id="rId12"/>
                        </a:rPr>
                        <a:t>Conseil régional</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20.</a:t>
                      </a:r>
                      <a:r>
                        <a:rPr b="0" lang="fr-FR" sz="1400" strike="noStrike" u="none">
                          <a:solidFill>
                            <a:srgbClr val="0000ff"/>
                          </a:solidFill>
                          <a:effectLst/>
                          <a:uFillTx/>
                          <a:latin typeface="Calibri"/>
                          <a:hlinkClick r:id="rId13"/>
                        </a:rPr>
                        <a:t>Conseil général</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21.</a:t>
                      </a:r>
                      <a:r>
                        <a:rPr b="0" lang="fr-FR" sz="1400" strike="noStrike" u="none">
                          <a:solidFill>
                            <a:srgbClr val="0000ff"/>
                          </a:solidFill>
                          <a:effectLst/>
                          <a:uFillTx/>
                          <a:latin typeface="Calibri"/>
                          <a:hlinkClick r:id="rId14"/>
                        </a:rPr>
                        <a:t>Conseil municipal</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22.</a:t>
                      </a:r>
                      <a:r>
                        <a:rPr b="0" lang="fr-FR" sz="1400" strike="noStrike" u="none">
                          <a:solidFill>
                            <a:srgbClr val="0000ff"/>
                          </a:solidFill>
                          <a:effectLst/>
                          <a:uFillTx/>
                          <a:latin typeface="Calibri"/>
                          <a:hlinkClick r:id="rId15"/>
                        </a:rPr>
                        <a:t>Administration territoriale</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23.</a:t>
                      </a:r>
                      <a:r>
                        <a:rPr b="0" lang="fr-FR" sz="1400" strike="noStrike" u="none">
                          <a:solidFill>
                            <a:srgbClr val="0000ff"/>
                          </a:solidFill>
                          <a:effectLst/>
                          <a:uFillTx/>
                          <a:latin typeface="Calibri"/>
                          <a:hlinkClick r:id="rId16"/>
                        </a:rPr>
                        <a:t>Préfecture</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br>
                        <a:rPr sz="1400"/>
                      </a:br>
                      <a:endParaRPr b="0" lang="ru-RU" sz="1400" strike="noStrike" u="none">
                        <a:solidFill>
                          <a:srgbClr val="000000"/>
                        </a:solidFill>
                        <a:effectLst/>
                        <a:uFillTx/>
                        <a:latin typeface="Arial"/>
                      </a:endParaRPr>
                    </a:p>
                  </a:txBody>
                  <a:tcPr anchor="t" marL="0" marR="0" marT="0" marB="0">
                    <a:lnL w="12240">
                      <a:noFill/>
                      <a:prstDash val="solid"/>
                    </a:lnL>
                    <a:lnR w="12240">
                      <a:noFill/>
                      <a:prstDash val="solid"/>
                    </a:lnR>
                    <a:lnT w="12240">
                      <a:noFill/>
                      <a:prstDash val="solid"/>
                    </a:lnT>
                    <a:lnB w="12240">
                      <a:noFill/>
                      <a:prstDash val="solid"/>
                    </a:lnB>
                    <a:noFill/>
                  </a:tcPr>
                </a:tc>
                <a:tc>
                  <a:txBody>
                    <a:bodyPr lIns="0" rIns="0" tIns="0" bIns="0" anchor="ctr">
                      <a:noAutofit/>
                    </a:bodyPr>
                    <a:p>
                      <a:pPr defTabSz="914400">
                        <a:lnSpc>
                          <a:spcPct val="100000"/>
                        </a:lnSpc>
                      </a:pPr>
                      <a:br>
                        <a:rPr sz="1400"/>
                      </a:b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Административно-территориальные образования </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Административный суд</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Апелляционный суд</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Высший Совет Магистратуры</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Генеральный Совет</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государственный совет</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Гражданское право </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Законодательная власть </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Институт Президента Французской Республики</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Исполнительная власть </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Конституционный совет Франции</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Местные органы власти </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Министерства</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Муниципальный Совет</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Национальная Ассамблея (нижняя палата)</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Объединенный Конгресс парламента</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Правительство Франции</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Префектура</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Региональный Совет</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Сенат (верхняя палата)</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Судебное право </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судебная власть</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Уголовные суды</a:t>
                      </a:r>
                      <a:endParaRPr b="0" lang="ru-RU" sz="1400" strike="noStrike" u="none">
                        <a:solidFill>
                          <a:srgbClr val="000000"/>
                        </a:solidFill>
                        <a:effectLst/>
                        <a:uFillTx/>
                        <a:latin typeface="Arial"/>
                      </a:endParaRPr>
                    </a:p>
                    <a:p>
                      <a:pPr indent="-216000" defTabSz="914400">
                        <a:lnSpc>
                          <a:spcPct val="100000"/>
                        </a:lnSpc>
                        <a:buClr>
                          <a:srgbClr val="000000"/>
                        </a:buClr>
                        <a:buFont typeface="Calibri"/>
                        <a:buAutoNum type="alphaLcPeriod"/>
                      </a:pPr>
                      <a:r>
                        <a:rPr b="0" lang="ru-RU" sz="1400" strike="noStrike" u="none">
                          <a:solidFill>
                            <a:schemeClr val="dk1"/>
                          </a:solidFill>
                          <a:effectLst/>
                          <a:uFillTx/>
                          <a:latin typeface="Calibri"/>
                        </a:rPr>
                        <a:t>муниципальные суды</a:t>
                      </a:r>
                      <a:endParaRPr b="0" lang="ru-RU" sz="1400" strike="noStrike" u="none">
                        <a:solidFill>
                          <a:srgbClr val="000000"/>
                        </a:solidFill>
                        <a:effectLst/>
                        <a:uFillTx/>
                        <a:latin typeface="Arial"/>
                      </a:endParaRPr>
                    </a:p>
                  </a:txBody>
                  <a:tcPr anchor="ctr" marL="0" marR="0" marT="0" marB="0">
                    <a:lnL w="12240">
                      <a:noFill/>
                      <a:prstDash val="solid"/>
                    </a:lnL>
                    <a:lnR w="12240">
                      <a:noFill/>
                      <a:prstDash val="solid"/>
                    </a:lnR>
                    <a:lnT w="12240">
                      <a:noFill/>
                      <a:prstDash val="solid"/>
                    </a:lnT>
                    <a:lnB w="12240">
                      <a:noFill/>
                      <a:prstDash val="solid"/>
                    </a:lnB>
                    <a:noFill/>
                  </a:tcPr>
                </a:tc>
              </a:tr>
            </a:tbl>
          </a:graphicData>
        </a:graphic>
      </p:graphicFrame>
      <p:sp>
        <p:nvSpPr>
          <p:cNvPr id="117" name="Rectangle 1"/>
          <p:cNvSpPr/>
          <p:nvPr/>
        </p:nvSpPr>
        <p:spPr>
          <a:xfrm>
            <a:off x="285840" y="285840"/>
            <a:ext cx="8357760" cy="1477080"/>
          </a:xfrm>
          <a:prstGeom prst="rect">
            <a:avLst/>
          </a:prstGeom>
          <a:noFill/>
          <a:ln w="9525">
            <a:noFill/>
          </a:ln>
        </p:spPr>
        <p:style>
          <a:lnRef idx="0"/>
          <a:fillRef idx="0"/>
          <a:effectRef idx="0"/>
          <a:fontRef idx="minor"/>
        </p:style>
        <p:txBody>
          <a:bodyPr numCol="1" spcCol="0" anchor="ctr">
            <a:spAutoFit/>
          </a:bodyPr>
          <a:p>
            <a:pPr defTabSz="914400">
              <a:lnSpc>
                <a:spcPct val="100000"/>
              </a:lnSpc>
              <a:tabLst>
                <a:tab algn="l" pos="0"/>
              </a:tabLst>
            </a:pPr>
            <a:br>
              <a:rPr sz="1800"/>
            </a:br>
            <a:br>
              <a:rPr sz="1800"/>
            </a:br>
            <a:endParaRPr b="0" lang="ru-RU" sz="1800" strike="noStrike" u="none">
              <a:solidFill>
                <a:srgbClr val="000000"/>
              </a:solidFill>
              <a:effectLst/>
              <a:uFillTx/>
              <a:latin typeface="Arial"/>
            </a:endParaRPr>
          </a:p>
          <a:p>
            <a:pPr marL="457200" defTabSz="914400">
              <a:lnSpc>
                <a:spcPct val="100000"/>
              </a:lnSpc>
              <a:tabLst>
                <a:tab algn="l" pos="0"/>
              </a:tabLst>
            </a:pPr>
            <a:br>
              <a:rPr sz="1800"/>
            </a:b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defTabSz="914400">
              <a:lnSpc>
                <a:spcPct val="100000"/>
              </a:lnSpc>
              <a:buNone/>
            </a:pPr>
            <a:r>
              <a:rPr b="0" lang="fr-FR" sz="4400" strike="noStrike" u="none">
                <a:solidFill>
                  <a:schemeClr val="dk1"/>
                </a:solidFill>
                <a:effectLst/>
                <a:uFillTx/>
                <a:latin typeface="Calibri"/>
              </a:rPr>
              <a:t>Cinq Républiques françaises</a:t>
            </a:r>
            <a:endParaRPr b="0" lang="ru-RU" sz="4400" strike="noStrike" u="none">
              <a:solidFill>
                <a:schemeClr val="dk1"/>
              </a:solidFill>
              <a:effectLst/>
              <a:uFillTx/>
              <a:latin typeface="Calibri"/>
            </a:endParaRPr>
          </a:p>
        </p:txBody>
      </p:sp>
      <p:sp>
        <p:nvSpPr>
          <p:cNvPr id="119"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55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1" lang="fr-FR" sz="3200" strike="noStrike" u="none">
                <a:solidFill>
                  <a:schemeClr val="dk1"/>
                </a:solidFill>
                <a:effectLst/>
                <a:uFillTx/>
                <a:latin typeface="Calibri"/>
              </a:rPr>
              <a:t>Première République</a:t>
            </a:r>
            <a:r>
              <a:rPr b="0" lang="fr-FR" sz="3200" strike="noStrike" u="none">
                <a:solidFill>
                  <a:schemeClr val="dk1"/>
                </a:solidFill>
                <a:effectLst/>
                <a:uFillTx/>
                <a:latin typeface="Calibri"/>
              </a:rPr>
              <a:t>, officiellement nommée </a:t>
            </a:r>
            <a:r>
              <a:rPr b="1" lang="fr-FR" sz="3200" strike="noStrike" u="none">
                <a:solidFill>
                  <a:schemeClr val="dk1"/>
                </a:solidFill>
                <a:effectLst/>
                <a:uFillTx/>
                <a:latin typeface="Calibri"/>
              </a:rPr>
              <a:t>République française</a:t>
            </a:r>
            <a:r>
              <a:rPr b="0" lang="fr-FR" sz="3200" strike="noStrike" u="none">
                <a:solidFill>
                  <a:schemeClr val="dk1"/>
                </a:solidFill>
                <a:effectLst/>
                <a:uFillTx/>
                <a:latin typeface="Calibri"/>
              </a:rPr>
              <a:t>, est le régime politique ayant dirigé la France entre septembre 1792 et mai 1804. Elle annonça une nouvelle ère de gouvernance en Europe.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21 septembre 1792, les députés de la Convention, réunis pour la première fois, décident àl'unanimité de l'abolition de la royauté en France.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République ne fut jamais officiellement proclamée. Le 22 septembre 1792, la décision est prise de dater les actes de l'an I de la République. Le 25 septembre 1792, la République est déclarée </a:t>
            </a:r>
            <a:r>
              <a:rPr b="0" i="1" lang="fr-FR" sz="3200" strike="noStrike" u="none">
                <a:solidFill>
                  <a:schemeClr val="dk1"/>
                </a:solidFill>
                <a:effectLst/>
                <a:uFillTx/>
                <a:latin typeface="Calibri"/>
              </a:rPr>
              <a:t>une et indivisible</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Première République passa par trois formes de gouvernement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         La Convention nationale, entre le 21 septembre 1792 et le 26 octobre 1795, incluant la période dite de la Terreur (1793-1794).</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         Le Directoire, entre le 26 octobre 1795 et le 9 novembre 1799, fondé par la Constitution de l'an III.</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         Le Consulat, entre le 10 novembre 1799 et le 18 mai 1804. Issu du Coup d'État du 18 brumaire, il prend fin à la suite du couronnement de Napoléon Ier et l'instauration du Premier Empire. Dans la Constitution de l'an XII, il est précisé que le gouvernement de la République est confié à un empereur héréditaire. L'usage du nom de République tombe ensuite en désuétude.</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Rectangle 1"/>
          <p:cNvSpPr/>
          <p:nvPr/>
        </p:nvSpPr>
        <p:spPr>
          <a:xfrm>
            <a:off x="285840" y="1000080"/>
            <a:ext cx="8572320" cy="3169800"/>
          </a:xfrm>
          <a:prstGeom prst="rect">
            <a:avLst/>
          </a:prstGeom>
          <a:noFill/>
          <a:ln w="9525">
            <a:noFill/>
          </a:ln>
        </p:spPr>
        <p:style>
          <a:lnRef idx="0"/>
          <a:fillRef idx="0"/>
          <a:effectRef idx="0"/>
          <a:fontRef idx="minor"/>
        </p:style>
        <p:txBody>
          <a:bodyPr numCol="1" spcCol="0" anchor="ctr">
            <a:spAutoFit/>
          </a:bodyPr>
          <a:p>
            <a:pPr algn="just" defTabSz="914400">
              <a:lnSpc>
                <a:spcPct val="100000"/>
              </a:lnSpc>
              <a:tabLst>
                <a:tab algn="l" pos="0"/>
              </a:tabLst>
            </a:pPr>
            <a:r>
              <a:rPr b="0" lang="ru-RU" sz="1000" strike="noStrike" u="none">
                <a:solidFill>
                  <a:srgbClr val="000000"/>
                </a:solidFill>
                <a:effectLst/>
                <a:uFillTx/>
                <a:latin typeface="Times New Roman"/>
              </a:rPr>
              <a:t> </a:t>
            </a:r>
            <a:r>
              <a:rPr b="0" lang="ru-RU" sz="2000" strike="noStrike" u="none">
                <a:solidFill>
                  <a:srgbClr val="000000"/>
                </a:solidFill>
                <a:effectLst/>
                <a:uFillTx/>
                <a:latin typeface="Arial"/>
              </a:rPr>
              <a:t>La </a:t>
            </a:r>
            <a:r>
              <a:rPr b="1" lang="ru-RU" sz="2000" strike="noStrike" u="none">
                <a:solidFill>
                  <a:srgbClr val="000000"/>
                </a:solidFill>
                <a:effectLst/>
                <a:uFillTx/>
                <a:latin typeface="Arial"/>
              </a:rPr>
              <a:t>Deuxième République</a:t>
            </a:r>
            <a:r>
              <a:rPr b="0" lang="ru-RU" sz="2000" strike="noStrike" u="none">
                <a:solidFill>
                  <a:srgbClr val="000000"/>
                </a:solidFill>
                <a:effectLst/>
                <a:uFillTx/>
                <a:latin typeface="Arial"/>
              </a:rPr>
              <a:t>, aussi appelée </a:t>
            </a:r>
            <a:r>
              <a:rPr b="1" lang="ru-RU" sz="2000" strike="noStrike" u="none">
                <a:solidFill>
                  <a:srgbClr val="000000"/>
                </a:solidFill>
                <a:effectLst/>
                <a:uFillTx/>
                <a:latin typeface="Arial"/>
              </a:rPr>
              <a:t>Seconde République</a:t>
            </a:r>
            <a:r>
              <a:rPr b="0" lang="ru-RU" sz="2000" strike="noStrike" u="none">
                <a:solidFill>
                  <a:srgbClr val="000000"/>
                </a:solidFill>
                <a:effectLst/>
                <a:uFillTx/>
                <a:latin typeface="Arial"/>
              </a:rPr>
              <a:t>, est le régime politique de la </a:t>
            </a:r>
            <a:r>
              <a:rPr b="0" lang="ru-RU" sz="2000" strike="noStrike" u="none">
                <a:solidFill>
                  <a:schemeClr val="dk1"/>
                </a:solidFill>
                <a:effectLst/>
                <a:uFillTx/>
                <a:latin typeface="Arial"/>
              </a:rPr>
              <a:t>France</a:t>
            </a:r>
            <a:r>
              <a:rPr b="0" lang="ru-RU" sz="2000" strike="noStrike" u="none">
                <a:solidFill>
                  <a:srgbClr val="000000"/>
                </a:solidFill>
                <a:effectLst/>
                <a:uFillTx/>
                <a:latin typeface="Arial"/>
              </a:rPr>
              <a:t> du </a:t>
            </a:r>
            <a:r>
              <a:rPr b="0" lang="ru-RU" sz="2000" strike="noStrike" u="none">
                <a:solidFill>
                  <a:srgbClr val="ff0000"/>
                </a:solidFill>
                <a:effectLst/>
                <a:uFillTx/>
                <a:latin typeface="Arial"/>
              </a:rPr>
              <a:t>24 février 1848, </a:t>
            </a:r>
            <a:r>
              <a:rPr b="0" lang="ru-RU" sz="2000" strike="noStrike" u="none">
                <a:solidFill>
                  <a:srgbClr val="000000"/>
                </a:solidFill>
                <a:effectLst/>
                <a:uFillTx/>
                <a:latin typeface="Arial"/>
              </a:rPr>
              <a:t>date de la proclamation provisoire de la République à Paris, jusqu'au </a:t>
            </a:r>
            <a:r>
              <a:rPr b="0" lang="ru-RU" sz="2000" strike="noStrike" u="none">
                <a:solidFill>
                  <a:srgbClr val="ff0000"/>
                </a:solidFill>
                <a:effectLst/>
                <a:uFillTx/>
                <a:latin typeface="Arial"/>
              </a:rPr>
              <a:t>2 décembre 1851</a:t>
            </a:r>
            <a:r>
              <a:rPr b="0" lang="ru-RU" sz="2000" strike="noStrike" u="none">
                <a:solidFill>
                  <a:srgbClr val="000000"/>
                </a:solidFill>
                <a:effectLst/>
                <a:uFillTx/>
                <a:latin typeface="Arial"/>
              </a:rPr>
              <a:t>, lors du </a:t>
            </a:r>
            <a:r>
              <a:rPr b="0" lang="ru-RU" sz="2000" strike="noStrike" u="none">
                <a:solidFill>
                  <a:schemeClr val="dk1"/>
                </a:solidFill>
                <a:effectLst/>
                <a:uFillTx/>
                <a:latin typeface="Arial"/>
              </a:rPr>
              <a:t>coup d'État</a:t>
            </a:r>
            <a:r>
              <a:rPr b="0" lang="ru-RU" sz="2000" strike="noStrike" u="none">
                <a:solidFill>
                  <a:srgbClr val="000000"/>
                </a:solidFill>
                <a:effectLst/>
                <a:uFillTx/>
                <a:latin typeface="Arial"/>
              </a:rPr>
              <a:t> de </a:t>
            </a:r>
            <a:r>
              <a:rPr b="0" lang="ru-RU" sz="2000" strike="noStrike" u="none">
                <a:solidFill>
                  <a:schemeClr val="dk1"/>
                </a:solidFill>
                <a:effectLst/>
                <a:uFillTx/>
                <a:latin typeface="Arial"/>
              </a:rPr>
              <a:t>Louis-Napoléon Bonaparte</a:t>
            </a:r>
            <a:r>
              <a:rPr b="0" lang="ru-RU" sz="2000" strike="noStrike" u="none">
                <a:solidFill>
                  <a:srgbClr val="000000"/>
                </a:solidFill>
                <a:effectLst/>
                <a:uFillTx/>
                <a:latin typeface="Arial"/>
              </a:rPr>
              <a:t>. Elle fait suite à la </a:t>
            </a:r>
            <a:r>
              <a:rPr b="0" lang="ru-RU" sz="2000" strike="noStrike" u="none">
                <a:solidFill>
                  <a:schemeClr val="dk1"/>
                </a:solidFill>
                <a:effectLst/>
                <a:uFillTx/>
                <a:latin typeface="Arial"/>
              </a:rPr>
              <a:t>Monarchie de Juillet</a:t>
            </a:r>
            <a:r>
              <a:rPr b="0" lang="ru-RU" sz="2000" strike="noStrike" u="none">
                <a:solidFill>
                  <a:srgbClr val="000000"/>
                </a:solidFill>
                <a:effectLst/>
                <a:uFillTx/>
                <a:latin typeface="Arial"/>
              </a:rPr>
              <a:t> et est remplacée par le </a:t>
            </a:r>
            <a:r>
              <a:rPr b="0" lang="ru-RU" sz="2000" strike="noStrike" u="none">
                <a:solidFill>
                  <a:schemeClr val="dk1"/>
                </a:solidFill>
                <a:effectLst/>
                <a:uFillTx/>
                <a:latin typeface="Arial"/>
              </a:rPr>
              <a:t>Second Empire</a:t>
            </a:r>
            <a:r>
              <a:rPr b="0" lang="ru-RU" sz="2000" strike="noStrike" u="none">
                <a:solidFill>
                  <a:srgbClr val="000000"/>
                </a:solidFill>
                <a:effectLst/>
                <a:uFillTx/>
                <a:latin typeface="Arial"/>
              </a:rPr>
              <a:t>.</a:t>
            </a:r>
            <a:endParaRPr b="0" lang="ru-RU" sz="2000" strike="noStrike" u="none">
              <a:solidFill>
                <a:srgbClr val="000000"/>
              </a:solidFill>
              <a:effectLst/>
              <a:uFillTx/>
              <a:latin typeface="Arial"/>
            </a:endParaRPr>
          </a:p>
          <a:p>
            <a:pPr algn="just" defTabSz="914400">
              <a:lnSpc>
                <a:spcPct val="100000"/>
              </a:lnSpc>
              <a:tabLst>
                <a:tab algn="l" pos="0"/>
              </a:tabLst>
            </a:pPr>
            <a:r>
              <a:rPr b="0" lang="ru-RU" sz="2000" strike="noStrike" u="none">
                <a:solidFill>
                  <a:srgbClr val="000000"/>
                </a:solidFill>
                <a:effectLst/>
                <a:uFillTx/>
                <a:latin typeface="Symbol"/>
              </a:rPr>
              <a:t>·</a:t>
            </a:r>
            <a:r>
              <a:rPr b="0" lang="ru-RU" sz="2000" strike="noStrike" u="none">
                <a:solidFill>
                  <a:srgbClr val="000000"/>
                </a:solidFill>
                <a:effectLst/>
                <a:uFillTx/>
                <a:latin typeface="Times New Roman"/>
              </a:rPr>
              <a:t>         </a:t>
            </a:r>
            <a:r>
              <a:rPr b="0" lang="ru-RU" sz="2000" strike="noStrike" u="none">
                <a:solidFill>
                  <a:srgbClr val="000000"/>
                </a:solidFill>
                <a:effectLst/>
                <a:uFillTx/>
                <a:latin typeface="Arial"/>
              </a:rPr>
              <a:t>La Deuxième République est un régime original dans l'histoire de </a:t>
            </a:r>
            <a:r>
              <a:rPr b="0" lang="ru-RU" sz="2000" strike="noStrike" u="none">
                <a:solidFill>
                  <a:schemeClr val="dk1"/>
                </a:solidFill>
                <a:effectLst/>
                <a:uFillTx/>
                <a:latin typeface="Arial"/>
              </a:rPr>
              <a:t>France</a:t>
            </a:r>
            <a:r>
              <a:rPr b="0" lang="ru-RU" sz="2000" strike="noStrike" u="none">
                <a:solidFill>
                  <a:srgbClr val="000000"/>
                </a:solidFill>
                <a:effectLst/>
                <a:uFillTx/>
                <a:latin typeface="Arial"/>
              </a:rPr>
              <a:t> d'abord par sa brièveté, ensuite car c'est le dernier régime à avoir été institué à la suite d'une</a:t>
            </a:r>
            <a:r>
              <a:rPr b="0" lang="fr-FR" sz="2000" strike="noStrike" u="none">
                <a:solidFill>
                  <a:srgbClr val="000000"/>
                </a:solidFill>
                <a:effectLst/>
                <a:uFillTx/>
                <a:latin typeface="Arial"/>
              </a:rPr>
              <a:t> </a:t>
            </a:r>
            <a:r>
              <a:rPr b="0" lang="ru-RU" sz="2000" strike="noStrike" u="none">
                <a:solidFill>
                  <a:schemeClr val="dk1"/>
                </a:solidFill>
                <a:effectLst/>
                <a:uFillTx/>
                <a:latin typeface="Arial"/>
              </a:rPr>
              <a:t>révolution</a:t>
            </a:r>
            <a:r>
              <a:rPr b="0" lang="ru-RU" sz="2000" strike="noStrike" u="none">
                <a:solidFill>
                  <a:srgbClr val="000000"/>
                </a:solidFill>
                <a:effectLst/>
                <a:uFillTx/>
                <a:latin typeface="Arial"/>
              </a:rPr>
              <a:t>. C'est enfin le régime qui applique pour la première fois le </a:t>
            </a:r>
            <a:r>
              <a:rPr b="0" lang="ru-RU" sz="2000" strike="noStrike" u="none">
                <a:solidFill>
                  <a:schemeClr val="dk1"/>
                </a:solidFill>
                <a:effectLst/>
                <a:uFillTx/>
                <a:latin typeface="Arial"/>
              </a:rPr>
              <a:t>suffrage universel masculin</a:t>
            </a:r>
            <a:r>
              <a:rPr b="0" lang="ru-RU" sz="2000" strike="noStrike" u="none">
                <a:solidFill>
                  <a:srgbClr val="000000"/>
                </a:solidFill>
                <a:effectLst/>
                <a:uFillTx/>
                <a:latin typeface="Arial"/>
              </a:rPr>
              <a:t> en France et abolit définitivement l'</a:t>
            </a:r>
            <a:r>
              <a:rPr b="0" lang="ru-RU" sz="2000" strike="noStrike" u="none">
                <a:solidFill>
                  <a:schemeClr val="dk1"/>
                </a:solidFill>
                <a:effectLst/>
                <a:uFillTx/>
                <a:latin typeface="Arial"/>
              </a:rPr>
              <a:t>esclavage</a:t>
            </a:r>
            <a:r>
              <a:rPr b="0" lang="ru-RU" sz="2000" strike="noStrike" u="none">
                <a:solidFill>
                  <a:srgbClr val="000000"/>
                </a:solidFill>
                <a:effectLst/>
                <a:uFillTx/>
                <a:latin typeface="Arial"/>
              </a:rPr>
              <a:t> dans les colonies françaises.</a:t>
            </a:r>
            <a:endParaRPr b="0" lang="ru-RU"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Les principaux cours d’eau</a:t>
            </a:r>
            <a:endParaRPr b="0" lang="ru-RU" sz="4400" strike="noStrike" u="none">
              <a:solidFill>
                <a:schemeClr val="dk1"/>
              </a:solidFill>
              <a:effectLst/>
              <a:uFillTx/>
              <a:latin typeface="Calibri"/>
            </a:endParaRPr>
          </a:p>
        </p:txBody>
      </p:sp>
      <p:sp>
        <p:nvSpPr>
          <p:cNvPr id="67"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De nombreux cours d'eau coulent en France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0" lang="fr-FR" sz="3200" strike="noStrike" u="sng">
                <a:solidFill>
                  <a:schemeClr val="dk1"/>
                </a:solidFill>
                <a:effectLst/>
                <a:uFillTx/>
                <a:latin typeface="Calibri"/>
                <a:hlinkClick r:id="rId1"/>
              </a:rPr>
              <a:t>Loire</a:t>
            </a:r>
            <a:r>
              <a:rPr b="0" lang="fr-FR" sz="3200" strike="noStrike" u="none">
                <a:solidFill>
                  <a:schemeClr val="dk1"/>
                </a:solidFill>
                <a:effectLst/>
                <a:uFillTx/>
                <a:latin typeface="Calibri"/>
              </a:rPr>
              <a:t> dont le bassin est entièrement en France. C'est </a:t>
            </a:r>
            <a:r>
              <a:rPr b="0" lang="fr-FR" sz="3200" strike="noStrike" u="none">
                <a:solidFill>
                  <a:srgbClr val="ff0000"/>
                </a:solidFill>
                <a:effectLst/>
                <a:uFillTx/>
                <a:latin typeface="Calibri"/>
              </a:rPr>
              <a:t>le plus long des fleuves</a:t>
            </a:r>
            <a:r>
              <a:rPr b="0" lang="fr-FR" sz="3200" strike="noStrike" u="none">
                <a:solidFill>
                  <a:schemeClr val="dk1"/>
                </a:solidFill>
                <a:effectLst/>
                <a:uFillTx/>
                <a:latin typeface="Calibri"/>
              </a:rPr>
              <a:t> :1 012 km.</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0" lang="fr-FR" sz="3200" strike="noStrike" u="sng">
                <a:solidFill>
                  <a:schemeClr val="dk1"/>
                </a:solidFill>
                <a:effectLst/>
                <a:uFillTx/>
                <a:latin typeface="Calibri"/>
                <a:hlinkClick r:id="rId2"/>
              </a:rPr>
              <a:t>Seine</a:t>
            </a:r>
            <a:r>
              <a:rPr b="0" lang="fr-FR" sz="3200" strike="noStrike" u="none">
                <a:solidFill>
                  <a:schemeClr val="dk1"/>
                </a:solidFill>
                <a:effectLst/>
                <a:uFillTx/>
                <a:latin typeface="Calibri"/>
              </a:rPr>
              <a:t>. Seule une infime partie du bassin versant est hors de France.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0" lang="fr-FR" sz="3200" strike="noStrike" u="sng">
                <a:solidFill>
                  <a:schemeClr val="dk1"/>
                </a:solidFill>
                <a:effectLst/>
                <a:uFillTx/>
                <a:latin typeface="Calibri"/>
                <a:hlinkClick r:id="rId3"/>
              </a:rPr>
              <a:t>Garonne</a:t>
            </a:r>
            <a:r>
              <a:rPr b="0" lang="fr-FR" sz="3200" strike="noStrike" u="none">
                <a:solidFill>
                  <a:schemeClr val="dk1"/>
                </a:solidFill>
                <a:effectLst/>
                <a:uFillTx/>
                <a:latin typeface="Calibri"/>
              </a:rPr>
              <a:t> naît en Espagne dans les Pyrénées mais rejoint la France après quelques kilomètres.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a:t>
            </a:r>
            <a:r>
              <a:rPr b="0" lang="fr-FR" sz="3200" strike="noStrike" u="sng">
                <a:solidFill>
                  <a:schemeClr val="dk1"/>
                </a:solidFill>
                <a:effectLst/>
                <a:uFillTx/>
                <a:latin typeface="Calibri"/>
                <a:hlinkClick r:id="rId4"/>
              </a:rPr>
              <a:t>Rhône</a:t>
            </a:r>
            <a:r>
              <a:rPr b="0" lang="fr-FR" sz="3200" strike="noStrike" u="none">
                <a:solidFill>
                  <a:schemeClr val="dk1"/>
                </a:solidFill>
                <a:effectLst/>
                <a:uFillTx/>
                <a:latin typeface="Calibri"/>
              </a:rPr>
              <a:t> naît en Suisse et entre en France par le lac Léman. En se jetant dans la mer Méditerranée, il forme </a:t>
            </a:r>
            <a:r>
              <a:rPr b="0" lang="fr-FR" sz="3200" strike="noStrike" u="none">
                <a:solidFill>
                  <a:srgbClr val="ff0000"/>
                </a:solidFill>
                <a:effectLst/>
                <a:uFillTx/>
                <a:latin typeface="Calibri"/>
              </a:rPr>
              <a:t>un delta appelé la Camargue.</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Прямоугольник 1"/>
          <p:cNvSpPr/>
          <p:nvPr/>
        </p:nvSpPr>
        <p:spPr>
          <a:xfrm>
            <a:off x="500040" y="428760"/>
            <a:ext cx="8143560" cy="4401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2800" strike="noStrike" u="none">
                <a:solidFill>
                  <a:schemeClr val="dk1"/>
                </a:solidFill>
                <a:effectLst/>
                <a:uFillTx/>
                <a:latin typeface="Calibri"/>
              </a:rPr>
              <a:t>La </a:t>
            </a:r>
            <a:r>
              <a:rPr b="1" lang="fr-FR" sz="2800" strike="noStrike" u="none">
                <a:solidFill>
                  <a:schemeClr val="dk1"/>
                </a:solidFill>
                <a:effectLst/>
                <a:uFillTx/>
                <a:latin typeface="Calibri"/>
              </a:rPr>
              <a:t>Troisième République</a:t>
            </a:r>
            <a:r>
              <a:rPr b="0" lang="fr-FR" sz="2800" strike="noStrike" u="none">
                <a:solidFill>
                  <a:schemeClr val="dk1"/>
                </a:solidFill>
                <a:effectLst/>
                <a:uFillTx/>
                <a:latin typeface="Calibri"/>
              </a:rPr>
              <a:t> est le régime politique qui a succédé au Second Empire. Il s'agit d'une démocratie parlementaire créée le </a:t>
            </a:r>
            <a:r>
              <a:rPr b="0" lang="fr-FR" sz="2800" strike="noStrike" u="none">
                <a:solidFill>
                  <a:srgbClr val="ff0000"/>
                </a:solidFill>
                <a:effectLst/>
                <a:uFillTx/>
                <a:latin typeface="Calibri"/>
              </a:rPr>
              <a:t>4 septembre 1870</a:t>
            </a:r>
            <a:r>
              <a:rPr b="0" lang="fr-FR" sz="2800" strike="noStrike" u="none">
                <a:solidFill>
                  <a:schemeClr val="dk1"/>
                </a:solidFill>
                <a:effectLst/>
                <a:uFillTx/>
                <a:latin typeface="Calibri"/>
              </a:rPr>
              <a:t>, après la défaite de Napoléon III à la Guerre franco-prussienne. La Troisième République dura presque un siècle ! Elle survécut à la Première Guerre mondiale, mais l'invasion de la France par le Troisième Reich en </a:t>
            </a:r>
            <a:r>
              <a:rPr b="0" lang="fr-FR" sz="2800" strike="noStrike" u="none">
                <a:solidFill>
                  <a:srgbClr val="ff0000"/>
                </a:solidFill>
                <a:effectLst/>
                <a:uFillTx/>
                <a:latin typeface="Calibri"/>
              </a:rPr>
              <a:t>1940</a:t>
            </a:r>
            <a:r>
              <a:rPr b="0" lang="fr-FR" sz="2800" strike="noStrike" u="none">
                <a:solidFill>
                  <a:schemeClr val="dk1"/>
                </a:solidFill>
                <a:effectLst/>
                <a:uFillTx/>
                <a:latin typeface="Calibri"/>
              </a:rPr>
              <a:t> y mit fin. Sa longévité est intéressante : aucun régime n'a duré aussi longtemps depuis la révolution française de 1789.</a:t>
            </a:r>
            <a:endParaRPr b="0" lang="ru-RU"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Rectangle 1"/>
          <p:cNvSpPr/>
          <p:nvPr/>
        </p:nvSpPr>
        <p:spPr>
          <a:xfrm>
            <a:off x="0" y="0"/>
            <a:ext cx="9000720" cy="4401000"/>
          </a:xfrm>
          <a:prstGeom prst="rect">
            <a:avLst/>
          </a:prstGeom>
          <a:noFill/>
          <a:ln w="9525">
            <a:noFill/>
          </a:ln>
        </p:spPr>
        <p:style>
          <a:lnRef idx="0"/>
          <a:fillRef idx="0"/>
          <a:effectRef idx="0"/>
          <a:fontRef idx="minor"/>
        </p:style>
        <p:txBody>
          <a:bodyPr numCol="1" spcCol="0" anchor="ctr">
            <a:spAutoFit/>
          </a:bodyPr>
          <a:p>
            <a:pPr algn="just" defTabSz="914400">
              <a:lnSpc>
                <a:spcPct val="100000"/>
              </a:lnSpc>
              <a:tabLst>
                <a:tab algn="l" pos="0"/>
              </a:tabLst>
            </a:pPr>
            <a:r>
              <a:rPr b="0" lang="ru-RU" sz="2000" strike="noStrike" u="none">
                <a:solidFill>
                  <a:srgbClr val="000000"/>
                </a:solidFill>
                <a:effectLst/>
                <a:uFillTx/>
                <a:latin typeface="Arial"/>
              </a:rPr>
              <a:t>La </a:t>
            </a:r>
            <a:r>
              <a:rPr b="1" lang="ru-RU" sz="2000" strike="noStrike" u="none">
                <a:solidFill>
                  <a:srgbClr val="000000"/>
                </a:solidFill>
                <a:effectLst/>
                <a:uFillTx/>
                <a:latin typeface="Arial"/>
              </a:rPr>
              <a:t>Quatrième République</a:t>
            </a:r>
            <a:r>
              <a:rPr b="0" lang="ru-RU" sz="2000" strike="noStrike" u="none">
                <a:solidFill>
                  <a:srgbClr val="000000"/>
                </a:solidFill>
                <a:effectLst/>
                <a:uFillTx/>
                <a:latin typeface="Arial"/>
              </a:rPr>
              <a:t> est le régime politique de la </a:t>
            </a:r>
            <a:r>
              <a:rPr b="0" lang="ru-RU" sz="2000" strike="noStrike" u="none">
                <a:solidFill>
                  <a:schemeClr val="dk1"/>
                </a:solidFill>
                <a:effectLst/>
                <a:uFillTx/>
                <a:latin typeface="Arial"/>
              </a:rPr>
              <a:t>France</a:t>
            </a:r>
            <a:r>
              <a:rPr b="0" lang="ru-RU" sz="2000" strike="noStrike" u="none">
                <a:solidFill>
                  <a:srgbClr val="000000"/>
                </a:solidFill>
                <a:effectLst/>
                <a:uFillTx/>
                <a:latin typeface="Arial"/>
              </a:rPr>
              <a:t> </a:t>
            </a:r>
            <a:r>
              <a:rPr b="0" lang="ru-RU" sz="2000" strike="noStrike" u="none">
                <a:solidFill>
                  <a:srgbClr val="ff0000"/>
                </a:solidFill>
                <a:effectLst/>
                <a:uFillTx/>
                <a:latin typeface="Arial"/>
              </a:rPr>
              <a:t>d'octobre 1946 à octobre 1958</a:t>
            </a:r>
            <a:r>
              <a:rPr b="0" lang="ru-RU" sz="2000" strike="noStrike" u="none">
                <a:solidFill>
                  <a:srgbClr val="000000"/>
                </a:solidFill>
                <a:effectLst/>
                <a:uFillTx/>
                <a:latin typeface="Arial"/>
              </a:rPr>
              <a:t>.</a:t>
            </a:r>
            <a:endParaRPr b="0" lang="ru-RU" sz="2000" strike="noStrike" u="none">
              <a:solidFill>
                <a:srgbClr val="000000"/>
              </a:solidFill>
              <a:effectLst/>
              <a:uFillTx/>
              <a:latin typeface="Arial"/>
            </a:endParaRPr>
          </a:p>
          <a:p>
            <a:pPr algn="just" defTabSz="914400">
              <a:lnSpc>
                <a:spcPct val="100000"/>
              </a:lnSpc>
              <a:tabLst>
                <a:tab algn="l" pos="0"/>
              </a:tabLst>
            </a:pPr>
            <a:r>
              <a:rPr b="0" lang="ru-RU" sz="2000" strike="noStrike" u="none">
                <a:solidFill>
                  <a:srgbClr val="000000"/>
                </a:solidFill>
                <a:effectLst/>
                <a:uFillTx/>
                <a:latin typeface="Arial"/>
              </a:rPr>
              <a:t>Après la Libération, la Troisième République est décrédibilisée, incapable qu'elle fut de mener bataille contre l'Allemagne. De nouvelles institutions s'imposent pour beaucoup d'hommes politiques, et en particulier de Gaulle, l'homme du 18 juin, dont la popularité est immense. A la question des institutions, se pose le problème de la représentativité et de la légitimité du pouvoir, car aucun de ses hommes n'est élu. Après la guerre, la droite classique et le radicalisme qui ont gouverné avant la guerre sont discrédités. Les trois tendances politiques de la Résistance sont : le Parti communiste, qui a tiré un grand prestige de son rôle de force de résistance et de la victoire de l'URSS, la Section française de l'Internationale ouvrière qui regroupe les socialistes, et le Mouvement Républicain populaire d'inspiration démocrate-chrétienne.</a:t>
            </a:r>
            <a:endParaRPr b="0" lang="ru-RU"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9999"/>
          </a:bodyPr>
          <a:p>
            <a:pPr indent="0" algn="ctr" defTabSz="914400">
              <a:lnSpc>
                <a:spcPct val="100000"/>
              </a:lnSpc>
              <a:buNone/>
            </a:pPr>
            <a:r>
              <a:rPr b="0" lang="fr-FR" sz="4400" strike="noStrike" u="none">
                <a:solidFill>
                  <a:schemeClr val="dk1"/>
                </a:solidFill>
                <a:effectLst/>
                <a:uFillTx/>
                <a:latin typeface="Calibri"/>
              </a:rPr>
              <a:t>Régime de la Vème République en France</a:t>
            </a:r>
            <a:endParaRPr b="0" lang="ru-RU" sz="4400" strike="noStrike" u="none">
              <a:solidFill>
                <a:schemeClr val="dk1"/>
              </a:solidFill>
              <a:effectLst/>
              <a:uFillTx/>
              <a:latin typeface="Calibri"/>
            </a:endParaRPr>
          </a:p>
        </p:txBody>
      </p:sp>
      <p:sp>
        <p:nvSpPr>
          <p:cNvPr id="12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70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Une </a:t>
            </a:r>
            <a:r>
              <a:rPr b="1" lang="fr-FR" sz="3200" strike="noStrike" u="none">
                <a:solidFill>
                  <a:schemeClr val="dk1"/>
                </a:solidFill>
                <a:effectLst/>
                <a:uFillTx/>
                <a:latin typeface="Calibri"/>
              </a:rPr>
              <a:t>république</a:t>
            </a:r>
            <a:r>
              <a:rPr b="0" lang="fr-FR" sz="3200" strike="noStrike" u="none">
                <a:solidFill>
                  <a:schemeClr val="dk1"/>
                </a:solidFill>
                <a:effectLst/>
                <a:uFillTx/>
                <a:latin typeface="Calibri"/>
              </a:rPr>
              <a:t> est un régime politique où les fonctions de Chef d'État ne sont pas héréditaires, mais procèdent de l'élection. La </a:t>
            </a:r>
            <a:r>
              <a:rPr b="0" lang="fr-FR" sz="3200" strike="noStrike" u="sng">
                <a:solidFill>
                  <a:schemeClr val="dk1"/>
                </a:solidFill>
                <a:effectLst/>
                <a:uFillTx/>
                <a:latin typeface="Calibri"/>
                <a:hlinkClick r:id="rId1"/>
              </a:rPr>
              <a:t>Constitution du 4 octobre 1958</a:t>
            </a:r>
            <a:r>
              <a:rPr b="0" lang="fr-FR" sz="3200" strike="noStrike" u="none">
                <a:solidFill>
                  <a:schemeClr val="dk1"/>
                </a:solidFill>
                <a:effectLst/>
                <a:uFillTx/>
                <a:latin typeface="Calibri"/>
              </a:rPr>
              <a:t> est le texte fondateur de la Ve République. Adoptée par référendum le 28 septembre 1958, elle organise les pouvoirs publics, définit leur rôle et leurs relations.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Article 1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France est une République indivisible, laïque, démocratique et sociale. Elle assure l'égalité devant la loi de tous les citoyens sans distinction d'origine, de race ou de religion. Elle respecte toutes les croyances. Son organisation est décentralisée.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loi favorise l'égal accès des femmes et des hommes aux mandats électoraux et fonctions électives, ainsi qu'aux responsabilités professionnelles et sociales. </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Прямоугольник 3"/>
          <p:cNvSpPr/>
          <p:nvPr/>
        </p:nvSpPr>
        <p:spPr>
          <a:xfrm>
            <a:off x="500040" y="428760"/>
            <a:ext cx="8429400" cy="2031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Article 2 </a:t>
            </a:r>
            <a:br>
              <a:rPr sz="1800"/>
            </a:b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 langue de la République est le français.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L'emblème national est le drapeau tricolore, bleu, blanc, rouge.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L'hymne national est la "Marseillaise".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 devise de la République est "Liberté, Egalité, Fraternité".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Son principe est : gouvernement du peuple, par le peuple et pour le peuple</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Présidents de la V-ème République</a:t>
            </a:r>
            <a:endParaRPr b="0" lang="ru-RU" sz="4400" strike="noStrike" u="none">
              <a:solidFill>
                <a:schemeClr val="dk1"/>
              </a:solidFill>
              <a:effectLst/>
              <a:uFillTx/>
              <a:latin typeface="Calibri"/>
            </a:endParaRPr>
          </a:p>
        </p:txBody>
      </p:sp>
      <p:sp>
        <p:nvSpPr>
          <p:cNvPr id="127"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55000" lnSpcReduction="19999"/>
          </a:bodyPr>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
              </a:rPr>
              <a:t>Charles de Gaulle</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2"/>
              </a:rPr>
              <a:t>8</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3"/>
              </a:rPr>
              <a:t>janvier</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
              </a:rPr>
              <a:t>1959</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5"/>
              </a:rPr>
              <a:t>28</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
              </a:rPr>
              <a:t>avril</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
              </a:rPr>
              <a:t>1969</a:t>
            </a:r>
            <a:r>
              <a:rPr b="0" lang="fr-FR" sz="3200" strike="noStrike" u="none">
                <a:solidFill>
                  <a:schemeClr val="dk1"/>
                </a:solidFill>
                <a:effectLst/>
                <a:uFillTx/>
                <a:latin typeface="Calibri"/>
              </a:rPr>
              <a:t>., il est réélu au second tour le </a:t>
            </a:r>
            <a:r>
              <a:rPr b="0" lang="fr-FR" sz="3200" strike="noStrike" u="sng">
                <a:solidFill>
                  <a:schemeClr val="dk1"/>
                </a:solidFill>
                <a:effectLst/>
                <a:uFillTx/>
                <a:latin typeface="Calibri"/>
                <a:hlinkClick r:id="rId8"/>
              </a:rPr>
              <a:t>19</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9"/>
              </a:rPr>
              <a:t>décembre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10"/>
              </a:rPr>
              <a:t>1965</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fr-FR" sz="2800" strike="noStrike" u="sng">
                <a:solidFill>
                  <a:schemeClr val="dk1"/>
                </a:solidFill>
                <a:effectLst/>
                <a:uFillTx/>
                <a:latin typeface="Calibri"/>
                <a:hlinkClick r:id="rId11"/>
              </a:rPr>
              <a:t>Alain Poher</a:t>
            </a:r>
            <a:r>
              <a:rPr b="0" lang="fr-FR" sz="2800" strike="noStrike" u="none">
                <a:solidFill>
                  <a:schemeClr val="dk1"/>
                </a:solidFill>
                <a:effectLst/>
                <a:uFillTx/>
                <a:latin typeface="Calibri"/>
              </a:rPr>
              <a:t>, par intérim : </a:t>
            </a:r>
            <a:r>
              <a:rPr b="0" lang="fr-FR" sz="2800" strike="noStrike" u="sng">
                <a:solidFill>
                  <a:schemeClr val="dk1"/>
                </a:solidFill>
                <a:effectLst/>
                <a:uFillTx/>
                <a:latin typeface="Calibri"/>
                <a:hlinkClick r:id="rId12"/>
              </a:rPr>
              <a:t>28</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13"/>
              </a:rPr>
              <a:t>avril</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14"/>
              </a:rPr>
              <a:t>1969</a:t>
            </a:r>
            <a:r>
              <a:rPr b="0" lang="fr-FR" sz="2800" strike="noStrike" u="none">
                <a:solidFill>
                  <a:schemeClr val="dk1"/>
                </a:solidFill>
                <a:effectLst/>
                <a:uFillTx/>
                <a:latin typeface="Calibri"/>
              </a:rPr>
              <a:t> – </a:t>
            </a:r>
            <a:r>
              <a:rPr b="0" lang="fr-FR" sz="2800" strike="noStrike" u="sng">
                <a:solidFill>
                  <a:schemeClr val="dk1"/>
                </a:solidFill>
                <a:effectLst/>
                <a:uFillTx/>
                <a:latin typeface="Calibri"/>
                <a:hlinkClick r:id="rId15"/>
              </a:rPr>
              <a:t>20</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16"/>
              </a:rPr>
              <a:t>juin</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17"/>
              </a:rPr>
              <a:t>1969</a:t>
            </a:r>
            <a:r>
              <a:rPr b="0" lang="fr-FR" sz="2800" strike="noStrike" u="none">
                <a:solidFill>
                  <a:schemeClr val="dk1"/>
                </a:solidFill>
                <a:effectLst/>
                <a:uFillTx/>
                <a:latin typeface="Calibri"/>
              </a:rPr>
              <a:t>. Il exerce les fonctions de Président par intérim en raison de la démission de son prédécesseur.</a:t>
            </a:r>
            <a:endParaRPr b="0" lang="ru-RU" sz="28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18"/>
              </a:rPr>
              <a:t>Georges Pompidou</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19"/>
              </a:rPr>
              <a:t>20</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20"/>
              </a:rPr>
              <a:t>juin</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21"/>
              </a:rPr>
              <a:t>1969</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22"/>
              </a:rPr>
              <a:t>2</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23"/>
              </a:rPr>
              <a:t>avril</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24"/>
              </a:rPr>
              <a:t>1974</a:t>
            </a:r>
            <a:r>
              <a:rPr b="0" lang="fr-FR" sz="3200" strike="noStrike" u="none">
                <a:solidFill>
                  <a:schemeClr val="dk1"/>
                </a:solidFill>
                <a:effectLst/>
                <a:uFillTx/>
                <a:latin typeface="Calibri"/>
              </a:rPr>
              <a:t> (décédé en cours de mandat).</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fr-FR" sz="2800" strike="noStrike" u="sng">
                <a:solidFill>
                  <a:schemeClr val="dk1"/>
                </a:solidFill>
                <a:effectLst/>
                <a:uFillTx/>
                <a:latin typeface="Calibri"/>
                <a:hlinkClick r:id="rId25"/>
              </a:rPr>
              <a:t>Alain Poher</a:t>
            </a:r>
            <a:r>
              <a:rPr b="0" lang="fr-FR" sz="2800" strike="noStrike" u="none">
                <a:solidFill>
                  <a:schemeClr val="dk1"/>
                </a:solidFill>
                <a:effectLst/>
                <a:uFillTx/>
                <a:latin typeface="Calibri"/>
              </a:rPr>
              <a:t>, nouvel intérim : </a:t>
            </a:r>
            <a:r>
              <a:rPr b="0" lang="fr-FR" sz="2800" strike="noStrike" u="sng">
                <a:solidFill>
                  <a:schemeClr val="dk1"/>
                </a:solidFill>
                <a:effectLst/>
                <a:uFillTx/>
                <a:latin typeface="Calibri"/>
                <a:hlinkClick r:id="rId26"/>
              </a:rPr>
              <a:t>2</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27"/>
              </a:rPr>
              <a:t>avril</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28"/>
              </a:rPr>
              <a:t>1974</a:t>
            </a:r>
            <a:r>
              <a:rPr b="0" lang="fr-FR" sz="2800" strike="noStrike" u="none">
                <a:solidFill>
                  <a:schemeClr val="dk1"/>
                </a:solidFill>
                <a:effectLst/>
                <a:uFillTx/>
                <a:latin typeface="Calibri"/>
              </a:rPr>
              <a:t> – </a:t>
            </a:r>
            <a:r>
              <a:rPr b="0" lang="fr-FR" sz="2800" strike="noStrike" u="sng">
                <a:solidFill>
                  <a:schemeClr val="dk1"/>
                </a:solidFill>
                <a:effectLst/>
                <a:uFillTx/>
                <a:latin typeface="Calibri"/>
                <a:hlinkClick r:id="rId29"/>
              </a:rPr>
              <a:t>27</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30"/>
              </a:rPr>
              <a:t>mai</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31"/>
              </a:rPr>
              <a:t>1974</a:t>
            </a:r>
            <a:r>
              <a:rPr b="0" lang="fr-FR" sz="2800" strike="noStrike" u="none">
                <a:solidFill>
                  <a:schemeClr val="dk1"/>
                </a:solidFill>
                <a:effectLst/>
                <a:uFillTx/>
                <a:latin typeface="Calibri"/>
              </a:rPr>
              <a:t>, à la suite de la mort de Georges Pompidou.</a:t>
            </a:r>
            <a:endParaRPr b="0" lang="ru-RU" sz="28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32"/>
              </a:rPr>
              <a:t>Valéry Giscard d'Estaing</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33"/>
              </a:rPr>
              <a:t>27</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34"/>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35"/>
              </a:rPr>
              <a:t>1974</a:t>
            </a:r>
            <a:r>
              <a:rPr b="0" lang="fr-FR" sz="3200" strike="noStrike" u="sng" baseline="30000">
                <a:solidFill>
                  <a:schemeClr val="dk1"/>
                </a:solidFill>
                <a:effectLst/>
                <a:uFillTx/>
                <a:latin typeface="Calibri"/>
                <a:hlinkClick r:id="rId36"/>
              </a:rPr>
              <a:t>6</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37"/>
              </a:rPr>
              <a:t>21</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38"/>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39"/>
              </a:rPr>
              <a:t>1981</a:t>
            </a:r>
            <a:r>
              <a:rPr b="0" lang="fr-FR" sz="3200" strike="noStrike" u="none">
                <a:solidFill>
                  <a:schemeClr val="dk1"/>
                </a:solidFill>
                <a:effectLst/>
                <a:uFillTx/>
                <a:latin typeface="Calibri"/>
              </a:rPr>
              <a:t>. Il est élu au second tour de l'élection du </a:t>
            </a:r>
            <a:r>
              <a:rPr b="0" lang="fr-FR" sz="3200" strike="noStrike" u="sng">
                <a:solidFill>
                  <a:schemeClr val="dk1"/>
                </a:solidFill>
                <a:effectLst/>
                <a:uFillTx/>
                <a:latin typeface="Calibri"/>
                <a:hlinkClick r:id="rId40"/>
              </a:rPr>
              <a:t>19</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1"/>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2"/>
              </a:rPr>
              <a:t>1974</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43"/>
              </a:rPr>
              <a:t>François Mitterrand</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44"/>
              </a:rPr>
              <a:t>21</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5"/>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6"/>
              </a:rPr>
              <a:t>1981</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47"/>
              </a:rPr>
              <a:t>17</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8"/>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49"/>
              </a:rPr>
              <a:t>1995</a:t>
            </a:r>
            <a:r>
              <a:rPr b="0" lang="fr-FR" sz="3200" strike="noStrike" u="none">
                <a:solidFill>
                  <a:schemeClr val="dk1"/>
                </a:solidFill>
                <a:effectLst/>
                <a:uFillTx/>
                <a:latin typeface="Calibri"/>
              </a:rPr>
              <a:t>. Il est réélu le </a:t>
            </a:r>
            <a:r>
              <a:rPr b="0" lang="fr-FR" sz="3200" strike="noStrike" u="sng">
                <a:solidFill>
                  <a:schemeClr val="dk1"/>
                </a:solidFill>
                <a:effectLst/>
                <a:uFillTx/>
                <a:latin typeface="Calibri"/>
                <a:hlinkClick r:id="rId50"/>
              </a:rPr>
              <a:t>8</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1"/>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2"/>
              </a:rPr>
              <a:t>1988</a:t>
            </a:r>
            <a:r>
              <a:rPr b="0" lang="fr-FR" sz="3200" strike="noStrike" u="none">
                <a:solidFill>
                  <a:schemeClr val="dk1"/>
                </a:solidFill>
                <a:effectLst/>
                <a:uFillTx/>
                <a:latin typeface="Calibri"/>
              </a:rPr>
              <a:t> . Il est le premier président à avoir été élu deux fois au suffrage universel direct.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53"/>
              </a:rPr>
              <a:t>Jacques Chirac</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54"/>
              </a:rPr>
              <a:t>17</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5"/>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6"/>
              </a:rPr>
              <a:t>1995</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57"/>
              </a:rPr>
              <a:t>16</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8"/>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9"/>
              </a:rPr>
              <a:t>2007</a:t>
            </a:r>
            <a:r>
              <a:rPr b="0" lang="fr-FR" sz="3200" strike="noStrike" u="none">
                <a:solidFill>
                  <a:schemeClr val="dk1"/>
                </a:solidFill>
                <a:effectLst/>
                <a:uFillTx/>
                <a:latin typeface="Calibri"/>
              </a:rPr>
              <a:t>. Il est réélu le </a:t>
            </a:r>
            <a:r>
              <a:rPr b="0" lang="fr-FR" sz="3200" strike="noStrike" u="sng">
                <a:solidFill>
                  <a:schemeClr val="dk1"/>
                </a:solidFill>
                <a:effectLst/>
                <a:uFillTx/>
                <a:latin typeface="Calibri"/>
                <a:hlinkClick r:id="rId60"/>
              </a:rPr>
              <a:t>5</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1"/>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2"/>
              </a:rPr>
              <a:t>2002</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63"/>
              </a:rPr>
              <a:t>Nicolas Sarkozy</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64"/>
              </a:rPr>
              <a:t>16</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5"/>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6"/>
              </a:rPr>
              <a:t>2007</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67"/>
              </a:rPr>
              <a:t>15</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8"/>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9"/>
              </a:rPr>
              <a:t>2012</a:t>
            </a:r>
            <a:r>
              <a:rPr b="0" lang="fr-FR" sz="3200" strike="noStrike" u="none">
                <a:solidFill>
                  <a:schemeClr val="dk1"/>
                </a:solidFill>
                <a:effectLst/>
                <a:uFillTx/>
                <a:latin typeface="Calibri"/>
              </a:rPr>
              <a:t>. Il est le seul président de la Cinquième République à n'avoir eu qu'un seul </a:t>
            </a:r>
            <a:r>
              <a:rPr b="0" lang="fr-FR" sz="3200" strike="noStrike" u="sng">
                <a:solidFill>
                  <a:schemeClr val="dk1"/>
                </a:solidFill>
                <a:effectLst/>
                <a:uFillTx/>
                <a:latin typeface="Calibri"/>
                <a:hlinkClick r:id="rId70"/>
              </a:rPr>
              <a:t>Premier ministre</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sng">
                <a:solidFill>
                  <a:schemeClr val="dk1"/>
                </a:solidFill>
                <a:effectLst/>
                <a:uFillTx/>
                <a:latin typeface="Calibri"/>
                <a:hlinkClick r:id="rId71"/>
              </a:rPr>
              <a:t>François Hollande</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72"/>
              </a:rPr>
              <a:t>15</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3"/>
              </a:rPr>
              <a:t>mai</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4"/>
              </a:rPr>
              <a:t>2012</a:t>
            </a:r>
            <a:r>
              <a:rPr b="0" lang="fr-FR" sz="3200" strike="noStrike" u="none">
                <a:solidFill>
                  <a:schemeClr val="dk1"/>
                </a:solidFill>
                <a:effectLst/>
                <a:uFillTx/>
                <a:latin typeface="Calibri"/>
              </a:rPr>
              <a:t> – </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Parlement</a:t>
            </a:r>
            <a:endParaRPr b="0" lang="ru-RU" sz="4400" strike="noStrike" u="none">
              <a:solidFill>
                <a:schemeClr val="dk1"/>
              </a:solidFill>
              <a:effectLst/>
              <a:uFillTx/>
              <a:latin typeface="Calibri"/>
            </a:endParaRPr>
          </a:p>
        </p:txBody>
      </p:sp>
      <p:sp>
        <p:nvSpPr>
          <p:cNvPr id="129"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77500" lnSpcReduction="19999"/>
          </a:bodyPr>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Composition</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a:t>
            </a:r>
            <a:r>
              <a:rPr b="0" lang="fr-FR" sz="3200" strike="noStrike" u="sng">
                <a:solidFill>
                  <a:schemeClr val="dk1"/>
                </a:solidFill>
                <a:effectLst/>
                <a:uFillTx/>
                <a:latin typeface="Calibri"/>
                <a:hlinkClick r:id="rId1"/>
              </a:rPr>
              <a:t>Parlement</a:t>
            </a:r>
            <a:r>
              <a:rPr b="0" lang="fr-FR" sz="3200" strike="noStrike" u="none">
                <a:solidFill>
                  <a:schemeClr val="dk1"/>
                </a:solidFill>
                <a:effectLst/>
                <a:uFillTx/>
                <a:latin typeface="Calibri"/>
              </a:rPr>
              <a:t> est constitué de l'</a:t>
            </a:r>
            <a:r>
              <a:rPr b="0" lang="fr-FR" sz="3200" strike="noStrike" u="sng">
                <a:solidFill>
                  <a:schemeClr val="dk1"/>
                </a:solidFill>
                <a:effectLst/>
                <a:uFillTx/>
                <a:latin typeface="Calibri"/>
                <a:hlinkClick r:id="rId2"/>
              </a:rPr>
              <a:t>Assemblée nationale</a:t>
            </a:r>
            <a:r>
              <a:rPr b="0" lang="fr-FR" sz="3200" strike="noStrike" u="none">
                <a:solidFill>
                  <a:schemeClr val="dk1"/>
                </a:solidFill>
                <a:effectLst/>
                <a:uFillTx/>
                <a:latin typeface="Calibri"/>
              </a:rPr>
              <a:t>, composée de 577 </a:t>
            </a:r>
            <a:r>
              <a:rPr b="0" lang="fr-FR" sz="3200" strike="noStrike" u="sng">
                <a:solidFill>
                  <a:schemeClr val="dk1"/>
                </a:solidFill>
                <a:effectLst/>
                <a:uFillTx/>
                <a:latin typeface="Calibri"/>
                <a:hlinkClick r:id="rId3"/>
              </a:rPr>
              <a:t>députés</a:t>
            </a:r>
            <a:r>
              <a:rPr b="0" lang="fr-FR" sz="3200" strike="noStrike" u="none">
                <a:solidFill>
                  <a:schemeClr val="dk1"/>
                </a:solidFill>
                <a:effectLst/>
                <a:uFillTx/>
                <a:latin typeface="Calibri"/>
              </a:rPr>
              <a:t> , et du </a:t>
            </a:r>
            <a:r>
              <a:rPr b="0" lang="fr-FR" sz="3200" strike="noStrike" u="sng">
                <a:solidFill>
                  <a:schemeClr val="dk1"/>
                </a:solidFill>
                <a:effectLst/>
                <a:uFillTx/>
                <a:latin typeface="Calibri"/>
                <a:hlinkClick r:id="rId4"/>
              </a:rPr>
              <a:t>Sénat</a:t>
            </a:r>
            <a:r>
              <a:rPr b="0" lang="fr-FR" sz="3200" strike="noStrike" u="none">
                <a:solidFill>
                  <a:schemeClr val="dk1"/>
                </a:solidFill>
                <a:effectLst/>
                <a:uFillTx/>
                <a:latin typeface="Calibri"/>
              </a:rPr>
              <a:t>, composé de 348 sénateurs.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députés sont élus pour </a:t>
            </a:r>
            <a:r>
              <a:rPr b="0" lang="fr-FR" sz="3200" strike="noStrike" u="none">
                <a:solidFill>
                  <a:srgbClr val="ff0000"/>
                </a:solidFill>
                <a:effectLst/>
                <a:uFillTx/>
                <a:latin typeface="Calibri"/>
              </a:rPr>
              <a:t>cinq ans</a:t>
            </a:r>
            <a:r>
              <a:rPr b="0" lang="fr-FR" sz="3200" strike="noStrike" u="none">
                <a:solidFill>
                  <a:schemeClr val="dk1"/>
                </a:solidFill>
                <a:effectLst/>
                <a:uFillTx/>
                <a:latin typeface="Calibri"/>
              </a:rPr>
              <a:t> au suffrage universel direct. Les députés sont élus au scrutin uninominal majoritaire à deux tours. En 1986 ils ont été élus au scrutin proportionnel dans le cadre des départements.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Les sénateurs sont élus pour </a:t>
            </a:r>
            <a:r>
              <a:rPr b="0" lang="fr-FR" sz="3200" strike="noStrike" u="none">
                <a:solidFill>
                  <a:srgbClr val="ff0000"/>
                </a:solidFill>
                <a:effectLst/>
                <a:uFillTx/>
                <a:latin typeface="Calibri"/>
              </a:rPr>
              <a:t>six ans </a:t>
            </a:r>
            <a:r>
              <a:rPr b="0" lang="fr-FR" sz="3200" strike="noStrike" u="none">
                <a:solidFill>
                  <a:schemeClr val="dk1"/>
                </a:solidFill>
                <a:effectLst/>
                <a:uFillTx/>
                <a:latin typeface="Calibri"/>
              </a:rPr>
              <a:t>au suffrage indirect par les « grands électeurs » (députés, conseillers généraux, conseillers régionaux et les délégués des conseils municipaux). Le Sénat est renouvelé par moitié tous les trois ans.</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Partis politiques</a:t>
            </a:r>
            <a:endParaRPr b="0" lang="ru-RU" sz="4400" strike="noStrike" u="none">
              <a:solidFill>
                <a:schemeClr val="dk1"/>
              </a:solidFill>
              <a:effectLst/>
              <a:uFillTx/>
              <a:latin typeface="Calibri"/>
            </a:endParaRPr>
          </a:p>
        </p:txBody>
      </p:sp>
      <p:graphicFrame>
        <p:nvGraphicFramePr>
          <p:cNvPr id="131" name="Содержимое 3"/>
          <p:cNvGraphicFramePr/>
          <p:nvPr/>
        </p:nvGraphicFramePr>
        <p:xfrm>
          <a:off x="457200" y="1600200"/>
          <a:ext cx="8686440" cy="3104280"/>
        </p:xfrm>
        <a:graphic>
          <a:graphicData uri="http://schemas.openxmlformats.org/drawingml/2006/table">
            <a:tbl>
              <a:tblPr/>
              <a:tblGrid>
                <a:gridCol w="185400"/>
                <a:gridCol w="2557440"/>
                <a:gridCol w="1371600"/>
                <a:gridCol w="1371600"/>
                <a:gridCol w="1371600"/>
                <a:gridCol w="1828800"/>
              </a:tblGrid>
              <a:tr h="370800">
                <a:tc>
                  <a:txBody>
                    <a:bodyPr lIns="18720" rIns="18720" tIns="18720" bIns="18720" anchor="ctr">
                      <a:noAutofit/>
                    </a:bodyPr>
                    <a:p>
                      <a:pPr algn="ctr" defTabSz="914400">
                        <a:lnSpc>
                          <a:spcPct val="100000"/>
                        </a:lnSpc>
                      </a:pPr>
                      <a:r>
                        <a:rPr b="1" lang="ru-RU" sz="1800" strike="noStrike" u="none">
                          <a:solidFill>
                            <a:schemeClr val="lt1"/>
                          </a:solidFill>
                          <a:effectLst/>
                          <a:uFillTx/>
                          <a:latin typeface="Calibri"/>
                        </a:rPr>
                        <a:t> </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Parti</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Sigle</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Étiquette du</a:t>
                      </a:r>
                      <a:br>
                        <a:rPr sz="1800"/>
                      </a:br>
                      <a:r>
                        <a:rPr b="1" lang="fr-FR" sz="1800" strike="noStrike" u="none">
                          <a:solidFill>
                            <a:schemeClr val="lt1"/>
                          </a:solidFill>
                          <a:effectLst/>
                          <a:uFillTx/>
                          <a:latin typeface="Calibri"/>
                        </a:rPr>
                        <a:t>ministère de l'Intérieur</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Equivalent russe</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Nombre</a:t>
                      </a:r>
                      <a:br>
                        <a:rPr sz="1800"/>
                      </a:br>
                      <a:r>
                        <a:rPr b="1" lang="fr-FR" sz="1800" strike="noStrike" u="none">
                          <a:solidFill>
                            <a:schemeClr val="lt1"/>
                          </a:solidFill>
                          <a:effectLst/>
                          <a:uFillTx/>
                          <a:latin typeface="Calibri"/>
                        </a:rPr>
                        <a:t>de sièges</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1"/>
                        </a:rPr>
                        <a:t>Parti socialiste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PS</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SOC</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2"/>
                        </a:rPr>
                        <a:t>Социалистическая партия</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279</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3"/>
                        </a:rPr>
                        <a:t>Union pour un mouvement populaire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UMP</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UMP</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4"/>
                        </a:rPr>
                        <a:t>Союз за народное движение</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184</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5"/>
                        </a:rPr>
                        <a:t>Europe Écologie Les Verts</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EELV</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VEC</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6"/>
                        </a:rPr>
                        <a:t>Европа Экология - Зеленые</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17</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7"/>
                        </a:rPr>
                        <a:t>Parti radical de gauche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PRG</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RDG</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8"/>
                        </a:rPr>
                        <a:t>Партия левых радикалов</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13</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9"/>
                        </a:rPr>
                        <a:t>Parti radical</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PRV</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PRV</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10"/>
                        </a:rPr>
                        <a:t>Радикальная партия</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12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8952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11"/>
                        </a:rPr>
                        <a:t>Nouveau centre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NC</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NCE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12"/>
                        </a:rPr>
                        <a:t>Новый центр</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12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2" name="Таблица 4"/>
          <p:cNvGraphicFramePr/>
          <p:nvPr/>
        </p:nvGraphicFramePr>
        <p:xfrm>
          <a:off x="285840" y="214200"/>
          <a:ext cx="8715240" cy="3870000"/>
        </p:xfrm>
        <a:graphic>
          <a:graphicData uri="http://schemas.openxmlformats.org/drawingml/2006/table">
            <a:tbl>
              <a:tblPr/>
              <a:tblGrid>
                <a:gridCol w="71280"/>
                <a:gridCol w="2833560"/>
                <a:gridCol w="1452240"/>
                <a:gridCol w="1452240"/>
                <a:gridCol w="1452240"/>
                <a:gridCol w="1452240"/>
              </a:tblGrid>
              <a:tr h="469080">
                <a:tc>
                  <a:txBody>
                    <a:bodyPr lIns="18720" rIns="18720" tIns="18720" bIns="18720" anchor="ctr">
                      <a:noAutofit/>
                    </a:bodyPr>
                    <a:p>
                      <a:pPr defTabSz="914400">
                        <a:lnSpc>
                          <a:spcPct val="100000"/>
                        </a:lnSpc>
                      </a:pPr>
                      <a:r>
                        <a:rPr b="1" lang="ru-RU" sz="1800" strike="noStrike" u="none">
                          <a:solidFill>
                            <a:schemeClr val="lt1"/>
                          </a:solidFill>
                          <a:effectLst/>
                          <a:uFillTx/>
                          <a:latin typeface="Calibri"/>
                        </a:rPr>
                        <a:t> </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defTabSz="914400">
                        <a:lnSpc>
                          <a:spcPct val="100000"/>
                        </a:lnSpc>
                      </a:pPr>
                      <a:r>
                        <a:rPr b="1" lang="fr-FR" sz="1800" strike="noStrike" u="sng">
                          <a:solidFill>
                            <a:srgbClr val="0000ff"/>
                          </a:solidFill>
                          <a:effectLst/>
                          <a:uFillTx/>
                          <a:latin typeface="Calibri"/>
                          <a:hlinkClick r:id="rId1"/>
                        </a:rPr>
                        <a:t>Parti communiste</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PCF</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FG</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2"/>
                        </a:rPr>
                        <a:t>Коммунистическая партия</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ru-RU" sz="1800" strike="noStrike" u="none">
                          <a:solidFill>
                            <a:schemeClr val="lt1"/>
                          </a:solidFill>
                          <a:effectLst/>
                          <a:uFillTx/>
                          <a:latin typeface="Calibri"/>
                        </a:rPr>
                        <a:t>7</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3"/>
                        </a:rPr>
                        <a:t>Mouvement républicain et citoyen</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MRC</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DVG</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4"/>
                        </a:rPr>
                        <a:t>Республиканское и гражданское движение</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3</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5"/>
                        </a:rPr>
                        <a:t>Tahoeraa huiraatira</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TH</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DVD</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br>
                        <a:rPr sz="1800"/>
                      </a:b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3</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6"/>
                        </a:rPr>
                        <a:t>Front national</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FN</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FN</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7"/>
                        </a:rPr>
                        <a:t>Национальный фронт</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8"/>
                        </a:rPr>
                        <a:t>Fédération pour une alternative sociale et écologique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FASE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FG</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9"/>
                        </a:rPr>
                        <a:t>Федерация за социалистическую альтернативу и экологию</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10"/>
                        </a:rPr>
                        <a:t>Le Centre pour la France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CPF</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CEN</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11"/>
                        </a:rPr>
                        <a:t>Центр для Франции</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12"/>
                        </a:rPr>
                        <a:t>Parti chrétien-démocrate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PCD</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UMP</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13"/>
                        </a:rPr>
                        <a:t>Христианская демократическая партия</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69080">
                <a:tc>
                  <a:txBody>
                    <a:bodyPr lIns="18720" rIns="18720" tIns="18720" bIns="18720" anchor="ctr">
                      <a:noAutofit/>
                    </a:bodyPr>
                    <a:p>
                      <a:pPr defTabSz="914400">
                        <a:lnSpc>
                          <a:spcPct val="100000"/>
                        </a:lnSpc>
                      </a:pPr>
                      <a:r>
                        <a:rPr b="0" lang="ru-RU"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14"/>
                        </a:rPr>
                        <a:t>Mouvement indépendantiste martiniquais</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MIM</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REG</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15"/>
                        </a:rPr>
                        <a:t>Движение за независимость Мартиники</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3" name="Таблица 1"/>
          <p:cNvGraphicFramePr/>
          <p:nvPr/>
        </p:nvGraphicFramePr>
        <p:xfrm>
          <a:off x="285840" y="428760"/>
          <a:ext cx="8500680" cy="3863520"/>
        </p:xfrm>
        <a:graphic>
          <a:graphicData uri="http://schemas.openxmlformats.org/drawingml/2006/table">
            <a:tbl>
              <a:tblPr/>
              <a:tblGrid>
                <a:gridCol w="2786760"/>
                <a:gridCol w="1428480"/>
                <a:gridCol w="1428480"/>
                <a:gridCol w="1428480"/>
                <a:gridCol w="1428480"/>
              </a:tblGrid>
              <a:tr h="782640">
                <a:tc>
                  <a:txBody>
                    <a:bodyPr lIns="18720" rIns="18720" tIns="18720" bIns="18720" anchor="ctr">
                      <a:noAutofit/>
                    </a:bodyPr>
                    <a:p>
                      <a:pPr defTabSz="914400">
                        <a:lnSpc>
                          <a:spcPct val="100000"/>
                        </a:lnSpc>
                      </a:pPr>
                      <a:r>
                        <a:rPr b="1" lang="fr-FR" sz="1800" strike="noStrike" u="sng">
                          <a:solidFill>
                            <a:srgbClr val="0000ff"/>
                          </a:solidFill>
                          <a:effectLst/>
                          <a:uFillTx/>
                          <a:latin typeface="Calibri"/>
                          <a:hlinkClick r:id="rId1"/>
                        </a:rPr>
                        <a:t>Alliance centriste</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AC</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fr-FR" sz="1800" strike="noStrike" u="none">
                          <a:solidFill>
                            <a:schemeClr val="lt1"/>
                          </a:solidFill>
                          <a:effectLst/>
                          <a:uFillTx/>
                          <a:latin typeface="Calibri"/>
                        </a:rPr>
                        <a:t>ALLI</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2"/>
                        </a:rPr>
                        <a:t>Центристский союз</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18720" rIns="18720" tIns="18720" bIns="18720" anchor="ctr">
                      <a:noAutofit/>
                    </a:bodyPr>
                    <a:p>
                      <a:pPr algn="ctr" defTabSz="914400">
                        <a:lnSpc>
                          <a:spcPct val="100000"/>
                        </a:lnSpc>
                      </a:pPr>
                      <a:r>
                        <a:rPr b="1" lang="ru-RU" sz="1800" strike="noStrike" u="none">
                          <a:solidFill>
                            <a:schemeClr val="lt1"/>
                          </a:solidFill>
                          <a:effectLst/>
                          <a:uFillTx/>
                          <a:latin typeface="Calibri"/>
                        </a:rPr>
                        <a:t>2</a:t>
                      </a:r>
                      <a:endParaRPr b="0" lang="ru-RU" sz="1800" strike="noStrike" u="none">
                        <a:solidFill>
                          <a:srgbClr val="ffffff"/>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82640">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3"/>
                        </a:rPr>
                        <a:t>Calédonie ensemble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CE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DVD</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4"/>
                        </a:rPr>
                        <a:t>Каледония вместе</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782640">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5"/>
                        </a:rPr>
                        <a:t>Debout la République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DLR</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DVD</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6"/>
                        </a:rPr>
                        <a:t>Вставай Республика</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2</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1514880">
                <a:tc>
                  <a:txBody>
                    <a:bodyPr lIns="18720" rIns="18720" tIns="18720" bIns="18720" anchor="ctr">
                      <a:noAutofit/>
                    </a:bodyPr>
                    <a:p>
                      <a:pPr defTabSz="914400">
                        <a:lnSpc>
                          <a:spcPct val="100000"/>
                        </a:lnSpc>
                      </a:pPr>
                      <a:r>
                        <a:rPr b="0" lang="fr-FR" sz="1800" strike="noStrike" u="sng">
                          <a:solidFill>
                            <a:srgbClr val="0000ff"/>
                          </a:solidFill>
                          <a:effectLst/>
                          <a:uFillTx/>
                          <a:latin typeface="Calibri"/>
                          <a:hlinkClick r:id="rId7"/>
                        </a:rPr>
                        <a:t>Union démocratique bretonne</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UDB</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0" lang="fr-FR" sz="1800" strike="noStrike" u="none">
                          <a:solidFill>
                            <a:schemeClr val="dk1"/>
                          </a:solidFill>
                          <a:effectLst/>
                          <a:uFillTx/>
                          <a:latin typeface="Calibri"/>
                        </a:rPr>
                        <a:t>DVG</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defTabSz="914400">
                        <a:lnSpc>
                          <a:spcPct val="100000"/>
                        </a:lnSpc>
                      </a:pPr>
                      <a:r>
                        <a:rPr b="1" lang="ru-RU" sz="1800" strike="noStrike" u="sng">
                          <a:solidFill>
                            <a:srgbClr val="0000ff"/>
                          </a:solidFill>
                          <a:effectLst/>
                          <a:uFillTx/>
                          <a:latin typeface="Calibri"/>
                          <a:hlinkClick r:id="rId8"/>
                        </a:rPr>
                        <a:t>Демократический бретонский союз</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18720" bIns="18720" anchor="ctr">
                      <a:noAutofit/>
                    </a:bodyPr>
                    <a:p>
                      <a:pPr algn="ctr" defTabSz="914400">
                        <a:lnSpc>
                          <a:spcPct val="100000"/>
                        </a:lnSpc>
                      </a:pPr>
                      <a:r>
                        <a:rPr b="1" lang="ru-RU" sz="1800" strike="noStrike" u="none">
                          <a:solidFill>
                            <a:schemeClr val="dk1"/>
                          </a:solidFill>
                          <a:effectLst/>
                          <a:uFillTx/>
                          <a:latin typeface="Calibri"/>
                        </a:rPr>
                        <a:t>1</a:t>
                      </a:r>
                      <a:endParaRPr b="0" lang="ru-RU" sz="1800" strike="noStrike" u="none">
                        <a:solidFill>
                          <a:srgbClr val="000000"/>
                        </a:solidFill>
                        <a:effectLst/>
                        <a:uFillTx/>
                        <a:latin typeface="Arial"/>
                      </a:endParaRPr>
                    </a:p>
                  </a:txBody>
                  <a:tcPr anchor="ctr" marL="18720" marR="18720" marT="18720" marB="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4" name="Таблица 2"/>
          <p:cNvGraphicFramePr/>
          <p:nvPr/>
        </p:nvGraphicFramePr>
        <p:xfrm>
          <a:off x="285840" y="142920"/>
          <a:ext cx="8572320" cy="5101560"/>
        </p:xfrm>
        <a:graphic>
          <a:graphicData uri="http://schemas.openxmlformats.org/drawingml/2006/table">
            <a:tbl>
              <a:tblPr/>
              <a:tblGrid>
                <a:gridCol w="1714320"/>
                <a:gridCol w="1714320"/>
                <a:gridCol w="1714320"/>
                <a:gridCol w="1714320"/>
                <a:gridCol w="1714320"/>
              </a:tblGrid>
              <a:tr h="510120">
                <a:tc>
                  <a:txBody>
                    <a:bodyPr lIns="9720" rIns="9720" tIns="9720" bIns="9720" anchor="ctr">
                      <a:noAutofit/>
                    </a:bodyPr>
                    <a:p>
                      <a:pPr defTabSz="914400">
                        <a:lnSpc>
                          <a:spcPct val="100000"/>
                        </a:lnSpc>
                      </a:pPr>
                      <a:r>
                        <a:rPr b="1" lang="fr-FR" sz="1600" strike="noStrike" u="sng">
                          <a:solidFill>
                            <a:srgbClr val="0000ff"/>
                          </a:solidFill>
                          <a:effectLst/>
                          <a:uFillTx/>
                          <a:latin typeface="Calibri"/>
                          <a:hlinkClick r:id="rId1"/>
                        </a:rPr>
                        <a:t>Mouvement unitaire progressiste</a:t>
                      </a:r>
                      <a:endParaRPr b="0" lang="ru-RU" sz="1600" strike="noStrike" u="none">
                        <a:solidFill>
                          <a:srgbClr val="ffffff"/>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720" rIns="9720" tIns="9720" bIns="9720" anchor="ctr">
                      <a:noAutofit/>
                    </a:bodyPr>
                    <a:p>
                      <a:pPr algn="ctr" defTabSz="914400">
                        <a:lnSpc>
                          <a:spcPct val="100000"/>
                        </a:lnSpc>
                      </a:pPr>
                      <a:r>
                        <a:rPr b="1" lang="fr-FR" sz="1600" strike="noStrike" u="none">
                          <a:solidFill>
                            <a:schemeClr val="lt1"/>
                          </a:solidFill>
                          <a:effectLst/>
                          <a:uFillTx/>
                          <a:latin typeface="Calibri"/>
                        </a:rPr>
                        <a:t>MUP</a:t>
                      </a:r>
                      <a:endParaRPr b="0" lang="ru-RU" sz="1600" strike="noStrike" u="none">
                        <a:solidFill>
                          <a:srgbClr val="ffffff"/>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720" rIns="9720" tIns="9720" bIns="9720" anchor="ctr">
                      <a:noAutofit/>
                    </a:bodyPr>
                    <a:p>
                      <a:pPr algn="ctr" defTabSz="914400">
                        <a:lnSpc>
                          <a:spcPct val="100000"/>
                        </a:lnSpc>
                      </a:pPr>
                      <a:r>
                        <a:rPr b="1" lang="fr-FR" sz="1600" strike="noStrike" u="none">
                          <a:solidFill>
                            <a:schemeClr val="lt1"/>
                          </a:solidFill>
                          <a:effectLst/>
                          <a:uFillTx/>
                          <a:latin typeface="Calibri"/>
                        </a:rPr>
                        <a:t>DVG</a:t>
                      </a:r>
                      <a:endParaRPr b="0" lang="ru-RU" sz="1600" strike="noStrike" u="none">
                        <a:solidFill>
                          <a:srgbClr val="ffffff"/>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2"/>
                        </a:rPr>
                        <a:t>Унитарное прогрессисткое движение</a:t>
                      </a:r>
                      <a:endParaRPr b="0" lang="ru-RU" sz="1600" strike="noStrike" u="none">
                        <a:solidFill>
                          <a:srgbClr val="ffffff"/>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720" rIns="9720" tIns="9720" bIns="9720" anchor="ctr">
                      <a:noAutofit/>
                    </a:bodyPr>
                    <a:p>
                      <a:pPr algn="ctr" defTabSz="914400">
                        <a:lnSpc>
                          <a:spcPct val="100000"/>
                        </a:lnSpc>
                      </a:pPr>
                      <a:r>
                        <a:rPr b="1" lang="ru-RU" sz="1600" strike="noStrike" u="none">
                          <a:solidFill>
                            <a:schemeClr val="lt1"/>
                          </a:solidFill>
                          <a:effectLst/>
                          <a:uFillTx/>
                          <a:latin typeface="Calibri"/>
                        </a:rPr>
                        <a:t>1</a:t>
                      </a:r>
                      <a:endParaRPr b="0" lang="ru-RU" sz="1600" strike="noStrike" u="none">
                        <a:solidFill>
                          <a:srgbClr val="ffffff"/>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3"/>
                        </a:rPr>
                        <a:t>Rassemblement démocratique martiniquais</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RDM</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DVG</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4"/>
                        </a:rPr>
                        <a:t>Демократическое собрание Мартиники</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5"/>
                        </a:rPr>
                        <a:t>Parti progressiste martiniquais</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PPM</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DVG</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6"/>
                        </a:rPr>
                        <a:t>Прогрессисткая партия Мартиники</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7"/>
                        </a:rPr>
                        <a:t>Centre national des indépendants et paysans</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CNIP</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UMP</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8"/>
                        </a:rPr>
                        <a:t>Национальный центр независимых предпринимателей и фермеров</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9"/>
                        </a:rPr>
                        <a:t>Guadeloupe unie, socialisme et réalités</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GUSR</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DVG</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10"/>
                        </a:rPr>
                        <a:t>Единая Гваделупа, социализм и реальность</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11"/>
                        </a:rPr>
                        <a:t>Mouvement pour la Réunion</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MPLR</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DVG</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12"/>
                        </a:rPr>
                        <a:t>Движение за о-в Реюньон</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13"/>
                        </a:rPr>
                        <a:t>Parti de gauche</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PG</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FG</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14"/>
                        </a:rPr>
                        <a:t>Партия левых</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15"/>
                        </a:rPr>
                        <a:t>Territoires en mouvement</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TEM</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DVD</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16"/>
                        </a:rPr>
                        <a:t>Территории и движение</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17"/>
                        </a:rPr>
                        <a:t>Mouvement pour la France</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MPF</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DVD</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18"/>
                        </a:rPr>
                        <a:t>Движение за Францию</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10120">
                <a:tc>
                  <a:txBody>
                    <a:bodyPr lIns="9720" rIns="9720" tIns="9720" bIns="9720" anchor="ctr">
                      <a:noAutofit/>
                    </a:bodyPr>
                    <a:p>
                      <a:pPr defTabSz="914400">
                        <a:lnSpc>
                          <a:spcPct val="100000"/>
                        </a:lnSpc>
                      </a:pPr>
                      <a:r>
                        <a:rPr b="0" lang="fr-FR" sz="1600" strike="noStrike" u="sng">
                          <a:solidFill>
                            <a:srgbClr val="0000ff"/>
                          </a:solidFill>
                          <a:effectLst/>
                          <a:uFillTx/>
                          <a:latin typeface="Calibri"/>
                          <a:hlinkClick r:id="rId19"/>
                        </a:rPr>
                        <a:t>Ligue du sud</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LDS</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0" lang="fr-FR" sz="1600" strike="noStrike" u="none">
                          <a:solidFill>
                            <a:schemeClr val="dk1"/>
                          </a:solidFill>
                          <a:effectLst/>
                          <a:uFillTx/>
                          <a:latin typeface="Calibri"/>
                        </a:rPr>
                        <a:t>EXD</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defTabSz="914400">
                        <a:lnSpc>
                          <a:spcPct val="100000"/>
                        </a:lnSpc>
                      </a:pPr>
                      <a:r>
                        <a:rPr b="1" lang="ru-RU" sz="1600" strike="noStrike" u="sng">
                          <a:solidFill>
                            <a:srgbClr val="0000ff"/>
                          </a:solidFill>
                          <a:effectLst/>
                          <a:uFillTx/>
                          <a:latin typeface="Calibri"/>
                          <a:hlinkClick r:id="rId20"/>
                        </a:rPr>
                        <a:t>Южная Лига</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720" rIns="9720" tIns="9720" bIns="9720" anchor="ctr">
                      <a:noAutofit/>
                    </a:bodyPr>
                    <a:p>
                      <a:pPr algn="ctr" defTabSz="914400">
                        <a:lnSpc>
                          <a:spcPct val="100000"/>
                        </a:lnSpc>
                      </a:pPr>
                      <a:r>
                        <a:rPr b="1" lang="ru-RU" sz="1600" strike="noStrike" u="none">
                          <a:solidFill>
                            <a:schemeClr val="dk1"/>
                          </a:solidFill>
                          <a:effectLst/>
                          <a:uFillTx/>
                          <a:latin typeface="Calibri"/>
                        </a:rPr>
                        <a:t>1</a:t>
                      </a:r>
                      <a:endParaRPr b="0" lang="ru-RU" sz="1600" strike="noStrike" u="none">
                        <a:solidFill>
                          <a:srgbClr val="000000"/>
                        </a:solidFill>
                        <a:effectLst/>
                        <a:uFillTx/>
                        <a:latin typeface="Arial"/>
                      </a:endParaRPr>
                    </a:p>
                  </a:txBody>
                  <a:tcPr anchor="ctr" marL="9720" marR="9720" marT="9720" marB="9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Les Régions de France</a:t>
            </a:r>
            <a:endParaRPr b="0" lang="ru-RU" sz="4400" strike="noStrike" u="none">
              <a:solidFill>
                <a:schemeClr val="dk1"/>
              </a:solidFill>
              <a:effectLst/>
              <a:uFillTx/>
              <a:latin typeface="Calibri"/>
            </a:endParaRPr>
          </a:p>
        </p:txBody>
      </p:sp>
      <p:sp>
        <p:nvSpPr>
          <p:cNvPr id="69" name="PlaceHolder 2"/>
          <p:cNvSpPr>
            <a:spLocks noGrp="1"/>
          </p:cNvSpPr>
          <p:nvPr>
            <p:ph/>
          </p:nvPr>
        </p:nvSpPr>
        <p:spPr>
          <a:xfrm>
            <a:off x="457200" y="1600200"/>
            <a:ext cx="8229240" cy="4525560"/>
          </a:xfrm>
          <a:prstGeom prst="rect">
            <a:avLst/>
          </a:prstGeom>
          <a:noFill/>
          <a:ln w="0">
            <a:noFill/>
          </a:ln>
        </p:spPr>
        <p:txBody>
          <a:bodyPr numCol="2" spcCol="0" lIns="91440" rIns="91440" tIns="45720" bIns="45720" anchor="t">
            <a:noAutofit/>
          </a:bodyPr>
          <a:p>
            <a:pPr marL="343080" indent="-343080" algn="just" defTabSz="914400">
              <a:lnSpc>
                <a:spcPct val="100000"/>
              </a:lnSpc>
              <a:spcBef>
                <a:spcPts val="281"/>
              </a:spcBef>
              <a:buClr>
                <a:srgbClr val="000000"/>
              </a:buClr>
              <a:buFont typeface="Arial"/>
              <a:buChar char="•"/>
            </a:pPr>
            <a:r>
              <a:rPr b="0" lang="fr-FR" sz="1400" strike="noStrike" u="none">
                <a:solidFill>
                  <a:schemeClr val="dk1"/>
                </a:solidFill>
                <a:effectLst/>
                <a:uFillTx/>
                <a:latin typeface="Calibri"/>
              </a:rPr>
              <a:t>La France est divisée en 27 régions, dont 22 régions situées en France métropolitaine (l'une d'entre elles, la Corse, étant plus spécifiquement une collectivité territoriale) et 5 régions d'outre-mer.</a:t>
            </a:r>
            <a:endParaRPr b="0" lang="ru-RU" sz="1400" strike="noStrike" u="none">
              <a:solidFill>
                <a:schemeClr val="dk1"/>
              </a:solidFill>
              <a:effectLst/>
              <a:uFillTx/>
              <a:latin typeface="Calibri"/>
            </a:endParaRPr>
          </a:p>
          <a:p>
            <a:pPr marL="343080" indent="-343080" defTabSz="914400">
              <a:lnSpc>
                <a:spcPct val="100000"/>
              </a:lnSpc>
              <a:spcBef>
                <a:spcPts val="281"/>
              </a:spcBef>
              <a:buClr>
                <a:srgbClr val="000000"/>
              </a:buClr>
              <a:buFont typeface="Arial"/>
              <a:buChar char="•"/>
            </a:pPr>
            <a:r>
              <a:rPr b="0" lang="fr-FR" sz="1400" strike="noStrike" u="none">
                <a:solidFill>
                  <a:schemeClr val="dk1"/>
                </a:solidFill>
                <a:effectLst/>
                <a:uFillTx/>
                <a:latin typeface="Calibri"/>
              </a:rPr>
              <a:t>Les 22 régions de France métropolitaine :</a:t>
            </a:r>
            <a:endParaRPr b="0" lang="ru-RU" sz="1400" strike="noStrike" u="none">
              <a:solidFill>
                <a:schemeClr val="dk1"/>
              </a:solidFill>
              <a:effectLst/>
              <a:uFillTx/>
              <a:latin typeface="Calibri"/>
            </a:endParaRPr>
          </a:p>
          <a:p>
            <a:pPr indent="0" defTabSz="914400">
              <a:lnSpc>
                <a:spcPct val="100000"/>
              </a:lnSpc>
              <a:spcBef>
                <a:spcPts val="281"/>
              </a:spcBef>
              <a:buNone/>
            </a:pPr>
            <a:endParaRPr b="0" lang="ru-RU" sz="1400" strike="noStrike" u="none">
              <a:solidFill>
                <a:schemeClr val="dk1"/>
              </a:solidFill>
              <a:effectLst/>
              <a:uFillTx/>
              <a:latin typeface="Calibri"/>
            </a:endParaRPr>
          </a:p>
          <a:p>
            <a:pPr marL="343080" indent="-343080" defTabSz="914400">
              <a:lnSpc>
                <a:spcPct val="100000"/>
              </a:lnSpc>
              <a:spcBef>
                <a:spcPts val="281"/>
              </a:spcBef>
              <a:buClr>
                <a:srgbClr val="000000"/>
              </a:buClr>
              <a:buFont typeface="Arial"/>
              <a:buChar char="•"/>
            </a:pPr>
            <a:r>
              <a:rPr b="0" lang="fr-FR" sz="1400" strike="noStrike" u="none">
                <a:solidFill>
                  <a:schemeClr val="dk1"/>
                </a:solidFill>
                <a:effectLst/>
                <a:uFillTx/>
                <a:latin typeface="Calibri"/>
              </a:rPr>
              <a:t>1. Alsace </a:t>
            </a:r>
            <a:r>
              <a:rPr b="0" lang="ru-RU" sz="1400" strike="noStrike" u="none">
                <a:solidFill>
                  <a:schemeClr val="dk1"/>
                </a:solidFill>
                <a:effectLst/>
                <a:uFillTx/>
                <a:latin typeface="Calibri"/>
              </a:rPr>
              <a:t>(Альзас)</a:t>
            </a:r>
            <a:br>
              <a:rPr sz="1400"/>
            </a:br>
            <a:r>
              <a:rPr b="0" lang="fr-FR" sz="1400" strike="noStrike" u="none">
                <a:solidFill>
                  <a:schemeClr val="dk1"/>
                </a:solidFill>
                <a:effectLst/>
                <a:uFillTx/>
                <a:latin typeface="Calibri"/>
              </a:rPr>
              <a:t>2. Aquitaine</a:t>
            </a:r>
            <a:r>
              <a:rPr b="0" lang="ru-RU" sz="1400" strike="noStrike" u="none">
                <a:solidFill>
                  <a:schemeClr val="dk1"/>
                </a:solidFill>
                <a:effectLst/>
                <a:uFillTx/>
                <a:latin typeface="Calibri"/>
              </a:rPr>
              <a:t> (Аквитания)</a:t>
            </a:r>
            <a:br>
              <a:rPr sz="1400"/>
            </a:br>
            <a:r>
              <a:rPr b="0" lang="fr-FR" sz="1400" strike="noStrike" u="none">
                <a:solidFill>
                  <a:schemeClr val="dk1"/>
                </a:solidFill>
                <a:effectLst/>
                <a:uFillTx/>
                <a:latin typeface="Calibri"/>
              </a:rPr>
              <a:t>3. Auvergne</a:t>
            </a:r>
            <a:r>
              <a:rPr b="0" lang="ru-RU" sz="1400" strike="noStrike" u="none">
                <a:solidFill>
                  <a:schemeClr val="dk1"/>
                </a:solidFill>
                <a:effectLst/>
                <a:uFillTx/>
                <a:latin typeface="Calibri"/>
              </a:rPr>
              <a:t>(Овернь)</a:t>
            </a:r>
            <a:br>
              <a:rPr sz="1400"/>
            </a:br>
            <a:r>
              <a:rPr b="0" lang="fr-FR" sz="1400" strike="noStrike" u="none">
                <a:solidFill>
                  <a:schemeClr val="dk1"/>
                </a:solidFill>
                <a:effectLst/>
                <a:uFillTx/>
                <a:latin typeface="Calibri"/>
              </a:rPr>
              <a:t>4. Basse-Normandie</a:t>
            </a:r>
            <a:r>
              <a:rPr b="0" lang="ru-RU" sz="1400" strike="noStrike" u="none">
                <a:solidFill>
                  <a:schemeClr val="dk1"/>
                </a:solidFill>
                <a:effectLst/>
                <a:uFillTx/>
                <a:latin typeface="Calibri"/>
              </a:rPr>
              <a:t> (Нижняя Нормандия)</a:t>
            </a:r>
            <a:br>
              <a:rPr sz="1400"/>
            </a:br>
            <a:r>
              <a:rPr b="0" lang="fr-FR" sz="1400" strike="noStrike" u="none">
                <a:solidFill>
                  <a:schemeClr val="dk1"/>
                </a:solidFill>
                <a:effectLst/>
                <a:uFillTx/>
                <a:latin typeface="Calibri"/>
              </a:rPr>
              <a:t>5. Bourgogne</a:t>
            </a:r>
            <a:r>
              <a:rPr b="0" lang="ru-RU" sz="1400" strike="noStrike" u="none">
                <a:solidFill>
                  <a:schemeClr val="dk1"/>
                </a:solidFill>
                <a:effectLst/>
                <a:uFillTx/>
                <a:latin typeface="Calibri"/>
              </a:rPr>
              <a:t> (Бургундия)</a:t>
            </a:r>
            <a:br>
              <a:rPr sz="1400"/>
            </a:br>
            <a:r>
              <a:rPr b="0" lang="fr-FR" sz="1400" strike="noStrike" u="none">
                <a:solidFill>
                  <a:schemeClr val="dk1"/>
                </a:solidFill>
                <a:effectLst/>
                <a:uFillTx/>
                <a:latin typeface="Calibri"/>
              </a:rPr>
              <a:t>6. Bretagne</a:t>
            </a:r>
            <a:r>
              <a:rPr b="0" lang="ru-RU" sz="1400" strike="noStrike" u="none">
                <a:solidFill>
                  <a:schemeClr val="dk1"/>
                </a:solidFill>
                <a:effectLst/>
                <a:uFillTx/>
                <a:latin typeface="Calibri"/>
              </a:rPr>
              <a:t> (Бретань)</a:t>
            </a:r>
            <a:br>
              <a:rPr sz="1400"/>
            </a:br>
            <a:r>
              <a:rPr b="0" lang="fr-FR" sz="1400" strike="noStrike" u="none">
                <a:solidFill>
                  <a:schemeClr val="dk1"/>
                </a:solidFill>
                <a:effectLst/>
                <a:uFillTx/>
                <a:latin typeface="Calibri"/>
              </a:rPr>
              <a:t>7. Centre</a:t>
            </a:r>
            <a:r>
              <a:rPr b="0" lang="ru-RU" sz="1400" strike="noStrike" u="none">
                <a:solidFill>
                  <a:schemeClr val="dk1"/>
                </a:solidFill>
                <a:effectLst/>
                <a:uFillTx/>
                <a:latin typeface="Calibri"/>
              </a:rPr>
              <a:t> (Центр)</a:t>
            </a:r>
            <a:br>
              <a:rPr sz="1400"/>
            </a:br>
            <a:r>
              <a:rPr b="0" lang="fr-FR" sz="1400" strike="noStrike" u="none">
                <a:solidFill>
                  <a:schemeClr val="dk1"/>
                </a:solidFill>
                <a:effectLst/>
                <a:uFillTx/>
                <a:latin typeface="Calibri"/>
              </a:rPr>
              <a:t>8. Champagne-Ardenne</a:t>
            </a:r>
            <a:r>
              <a:rPr b="0" lang="ru-RU" sz="1400" strike="noStrike" u="none">
                <a:solidFill>
                  <a:schemeClr val="dk1"/>
                </a:solidFill>
                <a:effectLst/>
                <a:uFillTx/>
                <a:latin typeface="Calibri"/>
              </a:rPr>
              <a:t> (Шампань-Арденны)</a:t>
            </a:r>
            <a:br>
              <a:rPr sz="1400"/>
            </a:br>
            <a:r>
              <a:rPr b="0" lang="fr-FR" sz="1400" strike="noStrike" u="none">
                <a:solidFill>
                  <a:schemeClr val="dk1"/>
                </a:solidFill>
                <a:effectLst/>
                <a:uFillTx/>
                <a:latin typeface="Calibri"/>
              </a:rPr>
              <a:t>9. Corse</a:t>
            </a:r>
            <a:r>
              <a:rPr b="0" lang="ru-RU" sz="1400" strike="noStrike" u="none">
                <a:solidFill>
                  <a:schemeClr val="dk1"/>
                </a:solidFill>
                <a:effectLst/>
                <a:uFillTx/>
                <a:latin typeface="Calibri"/>
              </a:rPr>
              <a:t> (Корсика)</a:t>
            </a:r>
            <a:br>
              <a:rPr sz="1400"/>
            </a:br>
            <a:r>
              <a:rPr b="0" lang="fr-FR" sz="1400" strike="noStrike" u="none">
                <a:solidFill>
                  <a:schemeClr val="dk1"/>
                </a:solidFill>
                <a:effectLst/>
                <a:uFillTx/>
                <a:latin typeface="Calibri"/>
              </a:rPr>
              <a:t>10. Franche-Comté</a:t>
            </a:r>
            <a:r>
              <a:rPr b="0" lang="ru-RU" sz="1400" strike="noStrike" u="none">
                <a:solidFill>
                  <a:schemeClr val="dk1"/>
                </a:solidFill>
                <a:effectLst/>
                <a:uFillTx/>
                <a:latin typeface="Calibri"/>
              </a:rPr>
              <a:t> (Франш-Конте)</a:t>
            </a:r>
            <a:br>
              <a:rPr sz="1400"/>
            </a:br>
            <a:r>
              <a:rPr b="0" lang="fr-FR" sz="1400" strike="noStrike" u="none">
                <a:solidFill>
                  <a:schemeClr val="dk1"/>
                </a:solidFill>
                <a:effectLst/>
                <a:uFillTx/>
                <a:latin typeface="Calibri"/>
              </a:rPr>
              <a:t>11. Haute-Normandie</a:t>
            </a:r>
            <a:r>
              <a:rPr b="0" lang="ru-RU" sz="1400" strike="noStrike" u="none">
                <a:solidFill>
                  <a:schemeClr val="dk1"/>
                </a:solidFill>
                <a:effectLst/>
                <a:uFillTx/>
                <a:latin typeface="Calibri"/>
              </a:rPr>
              <a:t> (Верхняя Нормандия)</a:t>
            </a:r>
            <a:endParaRPr b="0" lang="ru-RU" sz="1400" strike="noStrike" u="none">
              <a:solidFill>
                <a:schemeClr val="dk1"/>
              </a:solidFill>
              <a:effectLst/>
              <a:uFillTx/>
              <a:latin typeface="Calibri"/>
            </a:endParaRPr>
          </a:p>
          <a:p>
            <a:pPr marL="343080" indent="-343080" defTabSz="914400">
              <a:lnSpc>
                <a:spcPct val="100000"/>
              </a:lnSpc>
              <a:spcBef>
                <a:spcPts val="281"/>
              </a:spcBef>
              <a:buClr>
                <a:srgbClr val="000000"/>
              </a:buClr>
              <a:buFont typeface="Arial"/>
              <a:buChar char="•"/>
            </a:pPr>
            <a:r>
              <a:rPr b="0" lang="fr-FR" sz="1400" strike="noStrike" u="none">
                <a:solidFill>
                  <a:schemeClr val="dk1"/>
                </a:solidFill>
                <a:effectLst/>
                <a:uFillTx/>
                <a:latin typeface="Calibri"/>
              </a:rPr>
              <a:t>12. Île-de-France</a:t>
            </a:r>
            <a:r>
              <a:rPr b="0" lang="ru-RU" sz="1400" strike="noStrike" u="none">
                <a:solidFill>
                  <a:schemeClr val="dk1"/>
                </a:solidFill>
                <a:effectLst/>
                <a:uFillTx/>
                <a:latin typeface="Calibri"/>
              </a:rPr>
              <a:t> (Иль-де-Франс)</a:t>
            </a:r>
            <a:br>
              <a:rPr sz="1400"/>
            </a:br>
            <a:r>
              <a:rPr b="0" lang="fr-FR" sz="1400" strike="noStrike" u="none">
                <a:solidFill>
                  <a:schemeClr val="dk1"/>
                </a:solidFill>
                <a:effectLst/>
                <a:uFillTx/>
                <a:latin typeface="Calibri"/>
              </a:rPr>
              <a:t> </a:t>
            </a:r>
            <a:endParaRPr b="0" lang="ru-RU" sz="1400" strike="noStrike" u="none">
              <a:solidFill>
                <a:schemeClr val="dk1"/>
              </a:solidFill>
              <a:effectLst/>
              <a:uFillTx/>
              <a:latin typeface="Calibri"/>
            </a:endParaRPr>
          </a:p>
          <a:p>
            <a:pPr indent="0" defTabSz="914400">
              <a:lnSpc>
                <a:spcPct val="100000"/>
              </a:lnSpc>
              <a:spcBef>
                <a:spcPts val="281"/>
              </a:spcBef>
              <a:buNone/>
            </a:pPr>
            <a:endParaRPr b="0" lang="ru-RU" sz="1400" strike="noStrike" u="none">
              <a:solidFill>
                <a:schemeClr val="dk1"/>
              </a:solidFill>
              <a:effectLst/>
              <a:uFillTx/>
              <a:latin typeface="Calibri"/>
            </a:endParaRPr>
          </a:p>
          <a:p>
            <a:pPr indent="0" defTabSz="914400">
              <a:lnSpc>
                <a:spcPct val="100000"/>
              </a:lnSpc>
              <a:spcBef>
                <a:spcPts val="281"/>
              </a:spcBef>
              <a:buNone/>
            </a:pPr>
            <a:endParaRPr b="0" lang="ru-RU" sz="1400" strike="noStrike" u="none">
              <a:solidFill>
                <a:schemeClr val="dk1"/>
              </a:solidFill>
              <a:effectLst/>
              <a:uFillTx/>
              <a:latin typeface="Calibri"/>
            </a:endParaRPr>
          </a:p>
          <a:p>
            <a:pPr indent="0" defTabSz="914400">
              <a:lnSpc>
                <a:spcPct val="100000"/>
              </a:lnSpc>
              <a:spcBef>
                <a:spcPts val="281"/>
              </a:spcBef>
              <a:buNone/>
            </a:pPr>
            <a:endParaRPr b="0" lang="ru-RU" sz="1400" strike="noStrike" u="none">
              <a:solidFill>
                <a:schemeClr val="dk1"/>
              </a:solidFill>
              <a:effectLst/>
              <a:uFillTx/>
              <a:latin typeface="Calibri"/>
            </a:endParaRPr>
          </a:p>
          <a:p>
            <a:pPr indent="0" defTabSz="914400">
              <a:lnSpc>
                <a:spcPct val="100000"/>
              </a:lnSpc>
              <a:spcBef>
                <a:spcPts val="281"/>
              </a:spcBef>
              <a:buNone/>
            </a:pPr>
            <a:endParaRPr b="0" lang="ru-RU" sz="1400" strike="noStrike" u="none">
              <a:solidFill>
                <a:schemeClr val="dk1"/>
              </a:solidFill>
              <a:effectLst/>
              <a:uFillTx/>
              <a:latin typeface="Calibri"/>
            </a:endParaRPr>
          </a:p>
          <a:p>
            <a:pPr indent="0" defTabSz="914400">
              <a:lnSpc>
                <a:spcPct val="100000"/>
              </a:lnSpc>
              <a:spcBef>
                <a:spcPts val="281"/>
              </a:spcBef>
              <a:buNone/>
            </a:pPr>
            <a:endParaRPr b="0" lang="ru-RU" sz="1400" strike="noStrike" u="none">
              <a:solidFill>
                <a:schemeClr val="dk1"/>
              </a:solidFill>
              <a:effectLst/>
              <a:uFillTx/>
              <a:latin typeface="Calibri"/>
            </a:endParaRPr>
          </a:p>
          <a:p>
            <a:pPr marL="343080" indent="-343080" defTabSz="914400">
              <a:lnSpc>
                <a:spcPct val="100000"/>
              </a:lnSpc>
              <a:spcBef>
                <a:spcPts val="281"/>
              </a:spcBef>
              <a:buClr>
                <a:srgbClr val="000000"/>
              </a:buClr>
              <a:buFont typeface="Arial"/>
              <a:buChar char="•"/>
            </a:pPr>
            <a:r>
              <a:rPr b="0" lang="fr-FR" sz="1400" strike="noStrike" u="none">
                <a:solidFill>
                  <a:schemeClr val="dk1"/>
                </a:solidFill>
                <a:effectLst/>
                <a:uFillTx/>
                <a:latin typeface="Calibri"/>
              </a:rPr>
              <a:t>13. Languedoc-Roussillon</a:t>
            </a:r>
            <a:r>
              <a:rPr b="0" lang="ru-RU" sz="1400" strike="noStrike" u="none">
                <a:solidFill>
                  <a:schemeClr val="dk1"/>
                </a:solidFill>
                <a:effectLst/>
                <a:uFillTx/>
                <a:latin typeface="Calibri"/>
              </a:rPr>
              <a:t> (Лангедок-Руссильон)</a:t>
            </a:r>
            <a:br>
              <a:rPr sz="1400"/>
            </a:br>
            <a:r>
              <a:rPr b="0" lang="fr-FR" sz="1400" strike="noStrike" u="none">
                <a:solidFill>
                  <a:schemeClr val="dk1"/>
                </a:solidFill>
                <a:effectLst/>
                <a:uFillTx/>
                <a:latin typeface="Calibri"/>
              </a:rPr>
              <a:t>14. Limousin</a:t>
            </a:r>
            <a:r>
              <a:rPr b="0" lang="ru-RU" sz="1400" strike="noStrike" u="none">
                <a:solidFill>
                  <a:schemeClr val="dk1"/>
                </a:solidFill>
                <a:effectLst/>
                <a:uFillTx/>
                <a:latin typeface="Calibri"/>
              </a:rPr>
              <a:t> (Лимузен)</a:t>
            </a:r>
            <a:br>
              <a:rPr sz="1400"/>
            </a:br>
            <a:r>
              <a:rPr b="0" lang="fr-FR" sz="1400" strike="noStrike" u="none">
                <a:solidFill>
                  <a:schemeClr val="dk1"/>
                </a:solidFill>
                <a:effectLst/>
                <a:uFillTx/>
                <a:latin typeface="Calibri"/>
              </a:rPr>
              <a:t>15. Lorraine</a:t>
            </a:r>
            <a:r>
              <a:rPr b="0" lang="ru-RU" sz="1400" strike="noStrike" u="none">
                <a:solidFill>
                  <a:schemeClr val="dk1"/>
                </a:solidFill>
                <a:effectLst/>
                <a:uFillTx/>
                <a:latin typeface="Calibri"/>
              </a:rPr>
              <a:t> (Лотарингия)</a:t>
            </a:r>
            <a:br>
              <a:rPr sz="1400"/>
            </a:br>
            <a:r>
              <a:rPr b="0" lang="fr-FR" sz="1400" strike="noStrike" u="none">
                <a:solidFill>
                  <a:schemeClr val="dk1"/>
                </a:solidFill>
                <a:effectLst/>
                <a:uFillTx/>
                <a:latin typeface="Calibri"/>
              </a:rPr>
              <a:t>16. Midi-Pyrénées</a:t>
            </a:r>
            <a:r>
              <a:rPr b="0" lang="ru-RU" sz="1400" strike="noStrike" u="none">
                <a:solidFill>
                  <a:schemeClr val="dk1"/>
                </a:solidFill>
                <a:effectLst/>
                <a:uFillTx/>
                <a:latin typeface="Calibri"/>
              </a:rPr>
              <a:t> (Юг-Пиренеи)</a:t>
            </a:r>
            <a:br>
              <a:rPr sz="1400"/>
            </a:br>
            <a:r>
              <a:rPr b="0" lang="fr-FR" sz="1400" strike="noStrike" u="none">
                <a:solidFill>
                  <a:schemeClr val="dk1"/>
                </a:solidFill>
                <a:effectLst/>
                <a:uFillTx/>
                <a:latin typeface="Calibri"/>
              </a:rPr>
              <a:t>17. Nord-Pas-de-Calais</a:t>
            </a:r>
            <a:r>
              <a:rPr b="0" lang="ru-RU" sz="1400" strike="noStrike" u="none">
                <a:solidFill>
                  <a:schemeClr val="dk1"/>
                </a:solidFill>
                <a:effectLst/>
                <a:uFillTx/>
                <a:latin typeface="Calibri"/>
              </a:rPr>
              <a:t> (Нор-па-де-Кале)</a:t>
            </a:r>
            <a:br>
              <a:rPr sz="1400"/>
            </a:br>
            <a:r>
              <a:rPr b="0" lang="fr-FR" sz="1400" strike="noStrike" u="none">
                <a:solidFill>
                  <a:schemeClr val="dk1"/>
                </a:solidFill>
                <a:effectLst/>
                <a:uFillTx/>
                <a:latin typeface="Calibri"/>
              </a:rPr>
              <a:t>18. Pays de la Loire</a:t>
            </a:r>
            <a:r>
              <a:rPr b="0" lang="ru-RU" sz="1400" strike="noStrike" u="none">
                <a:solidFill>
                  <a:schemeClr val="dk1"/>
                </a:solidFill>
                <a:effectLst/>
                <a:uFillTx/>
                <a:latin typeface="Calibri"/>
              </a:rPr>
              <a:t> (Страна Луары)</a:t>
            </a:r>
            <a:br>
              <a:rPr sz="1400"/>
            </a:br>
            <a:r>
              <a:rPr b="0" lang="fr-FR" sz="1400" strike="noStrike" u="none">
                <a:solidFill>
                  <a:schemeClr val="dk1"/>
                </a:solidFill>
                <a:effectLst/>
                <a:uFillTx/>
                <a:latin typeface="Calibri"/>
              </a:rPr>
              <a:t>19. Picardie</a:t>
            </a:r>
            <a:r>
              <a:rPr b="0" lang="ru-RU" sz="1400" strike="noStrike" u="none">
                <a:solidFill>
                  <a:schemeClr val="dk1"/>
                </a:solidFill>
                <a:effectLst/>
                <a:uFillTx/>
                <a:latin typeface="Calibri"/>
              </a:rPr>
              <a:t> (Пикардия)</a:t>
            </a:r>
            <a:br>
              <a:rPr sz="1400"/>
            </a:br>
            <a:r>
              <a:rPr b="0" lang="fr-FR" sz="1400" strike="noStrike" u="none">
                <a:solidFill>
                  <a:schemeClr val="dk1"/>
                </a:solidFill>
                <a:effectLst/>
                <a:uFillTx/>
                <a:latin typeface="Calibri"/>
              </a:rPr>
              <a:t>20. Poitou-Charentes</a:t>
            </a:r>
            <a:r>
              <a:rPr b="0" lang="ru-RU" sz="1400" strike="noStrike" u="none">
                <a:solidFill>
                  <a:schemeClr val="dk1"/>
                </a:solidFill>
                <a:effectLst/>
                <a:uFillTx/>
                <a:latin typeface="Calibri"/>
              </a:rPr>
              <a:t> (Пуату-Шаранта)</a:t>
            </a:r>
            <a:br>
              <a:rPr sz="1400"/>
            </a:br>
            <a:r>
              <a:rPr b="0" lang="fr-FR" sz="1400" strike="noStrike" u="none">
                <a:solidFill>
                  <a:schemeClr val="dk1"/>
                </a:solidFill>
                <a:effectLst/>
                <a:uFillTx/>
                <a:latin typeface="Calibri"/>
              </a:rPr>
              <a:t>21. Provence-Alpes-Côte d'Azur</a:t>
            </a:r>
            <a:r>
              <a:rPr b="0" lang="ru-RU" sz="1400" strike="noStrike" u="none">
                <a:solidFill>
                  <a:schemeClr val="dk1"/>
                </a:solidFill>
                <a:effectLst/>
                <a:uFillTx/>
                <a:latin typeface="Calibri"/>
              </a:rPr>
              <a:t> (Прованс-Альпы-Лазурный Берег) </a:t>
            </a:r>
            <a:r>
              <a:rPr b="0" lang="ru-RU" sz="1400" strike="noStrike" u="none">
                <a:solidFill>
                  <a:srgbClr val="00b0f0"/>
                </a:solidFill>
                <a:effectLst/>
                <a:uFillTx/>
                <a:latin typeface="Calibri"/>
              </a:rPr>
              <a:t>(</a:t>
            </a:r>
            <a:r>
              <a:rPr b="0" lang="en-US" sz="1400" strike="noStrike" u="none">
                <a:solidFill>
                  <a:srgbClr val="00b0f0"/>
                </a:solidFill>
                <a:effectLst/>
                <a:uFillTx/>
                <a:latin typeface="Calibri"/>
              </a:rPr>
              <a:t>P</a:t>
            </a:r>
            <a:r>
              <a:rPr b="0" lang="fr-FR" sz="1400" strike="noStrike" u="none">
                <a:solidFill>
                  <a:srgbClr val="00b0f0"/>
                </a:solidFill>
                <a:effectLst/>
                <a:uFillTx/>
                <a:latin typeface="Calibri"/>
              </a:rPr>
              <a:t>ACA</a:t>
            </a:r>
            <a:r>
              <a:rPr b="0" lang="ru-RU" sz="1400" strike="noStrike" u="none">
                <a:solidFill>
                  <a:srgbClr val="00b0f0"/>
                </a:solidFill>
                <a:effectLst/>
                <a:uFillTx/>
                <a:latin typeface="Calibri"/>
              </a:rPr>
              <a:t>)</a:t>
            </a:r>
            <a:br>
              <a:rPr sz="1400"/>
            </a:br>
            <a:r>
              <a:rPr b="0" lang="fr-FR" sz="1400" strike="noStrike" u="none">
                <a:solidFill>
                  <a:schemeClr val="dk1"/>
                </a:solidFill>
                <a:effectLst/>
                <a:uFillTx/>
                <a:latin typeface="Calibri"/>
              </a:rPr>
              <a:t>22. Rhône-Alpes</a:t>
            </a:r>
            <a:r>
              <a:rPr b="0" lang="ru-RU" sz="1400" strike="noStrike" u="none">
                <a:solidFill>
                  <a:schemeClr val="dk1"/>
                </a:solidFill>
                <a:effectLst/>
                <a:uFillTx/>
                <a:latin typeface="Calibri"/>
              </a:rPr>
              <a:t> (Рона-Альпы)</a:t>
            </a:r>
            <a:br>
              <a:rPr sz="1400"/>
            </a:br>
            <a:r>
              <a:rPr b="0" lang="fr-FR" sz="1400" strike="noStrike" u="none">
                <a:solidFill>
                  <a:schemeClr val="dk1"/>
                </a:solidFill>
                <a:effectLst/>
                <a:uFillTx/>
                <a:latin typeface="Calibri"/>
              </a:rPr>
              <a:t> </a:t>
            </a:r>
            <a:endParaRPr b="0" lang="ru-RU" sz="1400" strike="noStrike" u="none">
              <a:solidFill>
                <a:schemeClr val="dk1"/>
              </a:solidFill>
              <a:effectLst/>
              <a:uFillTx/>
              <a:latin typeface="Calibri"/>
            </a:endParaRPr>
          </a:p>
          <a:p>
            <a:pPr marL="343080" indent="-343080" defTabSz="914400">
              <a:lnSpc>
                <a:spcPct val="100000"/>
              </a:lnSpc>
              <a:spcBef>
                <a:spcPts val="281"/>
              </a:spcBef>
              <a:buClr>
                <a:srgbClr val="000000"/>
              </a:buClr>
              <a:buFont typeface="Arial"/>
              <a:buChar char="•"/>
            </a:pPr>
            <a:r>
              <a:rPr b="0" lang="fr-FR" sz="1400" strike="noStrike" u="none">
                <a:solidFill>
                  <a:schemeClr val="dk1"/>
                </a:solidFill>
                <a:effectLst/>
                <a:uFillTx/>
                <a:latin typeface="Calibri"/>
              </a:rPr>
              <a:t>La Corse a un statut de collectivité territoriale différent des 21 autres régions.</a:t>
            </a:r>
            <a:br>
              <a:rPr sz="1400"/>
            </a:br>
            <a:r>
              <a:rPr b="0" lang="fr-FR" sz="1400" strike="noStrike" u="none">
                <a:solidFill>
                  <a:schemeClr val="dk1"/>
                </a:solidFill>
                <a:effectLst/>
                <a:uFillTx/>
                <a:latin typeface="Calibri"/>
              </a:rPr>
              <a:t> </a:t>
            </a:r>
            <a:endParaRPr b="0" lang="ru-RU" sz="14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Прямоугольник 1"/>
          <p:cNvSpPr/>
          <p:nvPr/>
        </p:nvSpPr>
        <p:spPr>
          <a:xfrm>
            <a:off x="285840" y="214200"/>
            <a:ext cx="8857800" cy="5631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En </a:t>
            </a:r>
            <a:r>
              <a:rPr b="0" lang="fr-FR" sz="1800" strike="noStrike" u="sng">
                <a:solidFill>
                  <a:schemeClr val="dk1"/>
                </a:solidFill>
                <a:effectLst/>
                <a:uFillTx/>
                <a:latin typeface="Calibri"/>
                <a:hlinkClick r:id="rId1"/>
              </a:rPr>
              <a:t>politique</a:t>
            </a:r>
            <a:r>
              <a:rPr b="0" lang="fr-FR" sz="1800" strike="noStrike" u="none">
                <a:solidFill>
                  <a:schemeClr val="dk1"/>
                </a:solidFill>
                <a:effectLst/>
                <a:uFillTx/>
                <a:latin typeface="Calibri"/>
              </a:rPr>
              <a:t>, l'usage consiste à diviser les </a:t>
            </a:r>
            <a:r>
              <a:rPr b="0" lang="fr-FR" sz="1800" strike="noStrike" u="sng">
                <a:solidFill>
                  <a:schemeClr val="dk1"/>
                </a:solidFill>
                <a:effectLst/>
                <a:uFillTx/>
                <a:latin typeface="Calibri"/>
                <a:hlinkClick r:id="rId2"/>
              </a:rPr>
              <a:t>partis politiques</a:t>
            </a:r>
            <a:r>
              <a:rPr b="0" lang="fr-FR" sz="1800" strike="noStrike" u="none">
                <a:solidFill>
                  <a:schemeClr val="dk1"/>
                </a:solidFill>
                <a:effectLst/>
                <a:uFillTx/>
                <a:latin typeface="Calibri"/>
              </a:rPr>
              <a:t> en catégories générales qui formalisent une division </a:t>
            </a:r>
            <a:r>
              <a:rPr b="0" lang="fr-FR" sz="1800" strike="noStrike" u="sng">
                <a:solidFill>
                  <a:schemeClr val="dk1"/>
                </a:solidFill>
                <a:effectLst/>
                <a:uFillTx/>
                <a:latin typeface="Calibri"/>
                <a:hlinkClick r:id="rId3"/>
              </a:rPr>
              <a:t>bipartisane</a:t>
            </a:r>
            <a:r>
              <a:rPr b="0" lang="fr-FR" sz="1800" strike="noStrike" u="none">
                <a:solidFill>
                  <a:schemeClr val="dk1"/>
                </a:solidFill>
                <a:effectLst/>
                <a:uFillTx/>
                <a:latin typeface="Calibri"/>
              </a:rPr>
              <a:t> : la </a:t>
            </a:r>
            <a:r>
              <a:rPr b="0" lang="fr-FR" sz="1800" strike="noStrike" u="sng">
                <a:solidFill>
                  <a:schemeClr val="dk1"/>
                </a:solidFill>
                <a:effectLst/>
                <a:uFillTx/>
                <a:latin typeface="Calibri"/>
                <a:hlinkClick r:id="rId4"/>
              </a:rPr>
              <a:t>droite</a:t>
            </a:r>
            <a:r>
              <a:rPr b="0" lang="fr-FR" sz="1800" strike="noStrike" u="none">
                <a:solidFill>
                  <a:schemeClr val="dk1"/>
                </a:solidFill>
                <a:effectLst/>
                <a:uFillTx/>
                <a:latin typeface="Calibri"/>
              </a:rPr>
              <a:t> et la </a:t>
            </a:r>
            <a:r>
              <a:rPr b="1" lang="fr-FR" sz="1800" strike="noStrike" u="none">
                <a:solidFill>
                  <a:schemeClr val="dk1"/>
                </a:solidFill>
                <a:effectLst/>
                <a:uFillTx/>
                <a:latin typeface="Calibri"/>
              </a:rPr>
              <a:t>gauche</a:t>
            </a:r>
            <a:r>
              <a:rPr b="0" lang="fr-FR" sz="1800" strike="noStrike" u="none">
                <a:solidFill>
                  <a:schemeClr val="dk1"/>
                </a:solidFill>
                <a:effectLst/>
                <a:uFillTx/>
                <a:latin typeface="Calibri"/>
              </a:rPr>
              <a:t>, auxquelles on peut ajouter le </a:t>
            </a:r>
            <a:r>
              <a:rPr b="0" lang="fr-FR" sz="1800" strike="noStrike" u="sng">
                <a:solidFill>
                  <a:schemeClr val="dk1"/>
                </a:solidFill>
                <a:effectLst/>
                <a:uFillTx/>
                <a:latin typeface="Calibri"/>
                <a:hlinkClick r:id="rId5"/>
              </a:rPr>
              <a:t>centre</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 notion de gauche et celle de droite en politique est une construction progressive entre la fin du XVIII</a:t>
            </a:r>
            <a:r>
              <a:rPr b="0" lang="fr-FR" sz="1800" strike="noStrike" u="none" baseline="30000">
                <a:solidFill>
                  <a:schemeClr val="dk1"/>
                </a:solidFill>
                <a:effectLst/>
                <a:uFillTx/>
                <a:latin typeface="Calibri"/>
              </a:rPr>
              <a:t>e</a:t>
            </a:r>
            <a:r>
              <a:rPr b="0" lang="fr-FR" sz="1800" strike="noStrike" u="none">
                <a:solidFill>
                  <a:schemeClr val="dk1"/>
                </a:solidFill>
                <a:effectLst/>
                <a:uFillTx/>
                <a:latin typeface="Calibri"/>
              </a:rPr>
              <a:t> siècle et le début du XX</a:t>
            </a:r>
            <a:r>
              <a:rPr b="0" lang="fr-FR" sz="1800" strike="noStrike" u="none" baseline="30000">
                <a:solidFill>
                  <a:schemeClr val="dk1"/>
                </a:solidFill>
                <a:effectLst/>
                <a:uFillTx/>
                <a:latin typeface="Calibri"/>
              </a:rPr>
              <a:t>e</a:t>
            </a:r>
            <a:r>
              <a:rPr b="0" lang="fr-FR" sz="1800" strike="noStrike" u="none">
                <a:solidFill>
                  <a:schemeClr val="dk1"/>
                </a:solidFill>
                <a:effectLst/>
                <a:uFillTx/>
                <a:latin typeface="Calibri"/>
              </a:rPr>
              <a:t> siècle.</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Les partis de gauche se rassemblent généralement dans la promotion d'idéaux </a:t>
            </a:r>
            <a:r>
              <a:rPr b="0" lang="fr-FR" sz="1800" strike="noStrike" u="sng">
                <a:solidFill>
                  <a:schemeClr val="dk1"/>
                </a:solidFill>
                <a:effectLst/>
                <a:uFillTx/>
                <a:latin typeface="Calibri"/>
                <a:hlinkClick r:id="rId6"/>
              </a:rPr>
              <a:t>progressistes</a:t>
            </a:r>
            <a:r>
              <a:rPr b="0" lang="fr-FR" sz="1800" strike="noStrike" u="none">
                <a:solidFill>
                  <a:schemeClr val="dk1"/>
                </a:solidFill>
                <a:effectLst/>
                <a:uFillTx/>
                <a:latin typeface="Calibri"/>
              </a:rPr>
              <a:t> et d'égalité, la critique de l'ordre social et le souci d'une plus grande </a:t>
            </a:r>
            <a:r>
              <a:rPr b="0" lang="fr-FR" sz="1800" strike="noStrike" u="sng">
                <a:solidFill>
                  <a:schemeClr val="dk1"/>
                </a:solidFill>
                <a:effectLst/>
                <a:uFillTx/>
                <a:latin typeface="Calibri"/>
                <a:hlinkClick r:id="rId7"/>
              </a:rPr>
              <a:t>justice sociale</a:t>
            </a:r>
            <a:r>
              <a:rPr b="0" lang="fr-FR" sz="1800" strike="noStrike" u="none">
                <a:solidFill>
                  <a:schemeClr val="dk1"/>
                </a:solidFill>
                <a:effectLst/>
                <a:uFillTx/>
                <a:latin typeface="Calibri"/>
              </a:rPr>
              <a:t>. Elle comprend la </a:t>
            </a:r>
            <a:r>
              <a:rPr b="0" lang="fr-FR" sz="1800" strike="noStrike" u="sng">
                <a:solidFill>
                  <a:schemeClr val="dk1"/>
                </a:solidFill>
                <a:effectLst/>
                <a:uFillTx/>
                <a:latin typeface="Calibri"/>
                <a:hlinkClick r:id="rId8"/>
              </a:rPr>
              <a:t>social-démocratie</a:t>
            </a:r>
            <a:r>
              <a:rPr b="0" lang="fr-FR" sz="1800" strike="noStrike" u="none">
                <a:solidFill>
                  <a:schemeClr val="dk1"/>
                </a:solidFill>
                <a:effectLst/>
                <a:uFillTx/>
                <a:latin typeface="Calibri"/>
              </a:rPr>
              <a:t>, le </a:t>
            </a:r>
            <a:r>
              <a:rPr b="0" lang="fr-FR" sz="1800" strike="noStrike" u="sng">
                <a:solidFill>
                  <a:schemeClr val="dk1"/>
                </a:solidFill>
                <a:effectLst/>
                <a:uFillTx/>
                <a:latin typeface="Calibri"/>
                <a:hlinkClick r:id="rId9"/>
              </a:rPr>
              <a:t>radicalisme</a:t>
            </a:r>
            <a:r>
              <a:rPr b="0" lang="fr-FR" sz="1800" strike="noStrike" u="none">
                <a:solidFill>
                  <a:schemeClr val="dk1"/>
                </a:solidFill>
                <a:effectLst/>
                <a:uFillTx/>
                <a:latin typeface="Calibri"/>
              </a:rPr>
              <a:t>, le </a:t>
            </a:r>
            <a:r>
              <a:rPr b="0" lang="fr-FR" sz="1800" strike="noStrike" u="sng">
                <a:solidFill>
                  <a:schemeClr val="dk1"/>
                </a:solidFill>
                <a:effectLst/>
                <a:uFillTx/>
                <a:latin typeface="Calibri"/>
                <a:hlinkClick r:id="rId10"/>
              </a:rPr>
              <a:t>socialisme</a:t>
            </a:r>
            <a:r>
              <a:rPr b="0" lang="fr-FR" sz="1800" strike="noStrike" u="none">
                <a:solidFill>
                  <a:schemeClr val="dk1"/>
                </a:solidFill>
                <a:effectLst/>
                <a:uFillTx/>
                <a:latin typeface="Calibri"/>
              </a:rPr>
              <a:t>, le </a:t>
            </a:r>
            <a:r>
              <a:rPr b="0" lang="fr-FR" sz="1800" strike="noStrike" u="sng">
                <a:solidFill>
                  <a:schemeClr val="dk1"/>
                </a:solidFill>
                <a:effectLst/>
                <a:uFillTx/>
                <a:latin typeface="Calibri"/>
                <a:hlinkClick r:id="rId11"/>
              </a:rPr>
              <a:t>communisme</a:t>
            </a:r>
            <a:r>
              <a:rPr b="0" lang="fr-FR" sz="1800" strike="noStrike" u="none">
                <a:solidFill>
                  <a:schemeClr val="dk1"/>
                </a:solidFill>
                <a:effectLst/>
                <a:uFillTx/>
                <a:latin typeface="Calibri"/>
              </a:rPr>
              <a:t> et l'</a:t>
            </a:r>
            <a:r>
              <a:rPr b="0" lang="fr-FR" sz="1800" strike="noStrike" u="sng">
                <a:solidFill>
                  <a:schemeClr val="dk1"/>
                </a:solidFill>
                <a:effectLst/>
                <a:uFillTx/>
                <a:latin typeface="Calibri"/>
                <a:hlinkClick r:id="rId12"/>
              </a:rPr>
              <a:t>anarchisme</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Valeurs</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Traditionnellement, les valeurs suivantes sont considérées comme étant caractéristiques de la gauche: </a:t>
            </a:r>
            <a:r>
              <a:rPr b="0" lang="fr-FR" sz="1800" strike="noStrike" u="sng">
                <a:solidFill>
                  <a:schemeClr val="dk1"/>
                </a:solidFill>
                <a:effectLst/>
                <a:uFillTx/>
                <a:latin typeface="Calibri"/>
                <a:hlinkClick r:id="rId13"/>
              </a:rPr>
              <a:t>égalitarisme</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4"/>
              </a:rPr>
              <a:t>fraternité</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5"/>
              </a:rPr>
              <a:t>solidarité</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6"/>
              </a:rPr>
              <a:t>progrès</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7"/>
              </a:rPr>
              <a:t>insoumission</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Par opposition, les valeurs suivantes sont généralement considérées comme étant de </a:t>
            </a:r>
            <a:r>
              <a:rPr b="1" lang="fr-FR" sz="1800" strike="noStrike" u="none">
                <a:solidFill>
                  <a:schemeClr val="dk1"/>
                </a:solidFill>
                <a:effectLst/>
                <a:uFillTx/>
                <a:latin typeface="Calibri"/>
              </a:rPr>
              <a:t>droite </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8"/>
              </a:rPr>
              <a:t>autorité</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9"/>
              </a:rPr>
              <a:t>identité nationale</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20"/>
              </a:rPr>
              <a:t>ordre social</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21"/>
              </a:rPr>
              <a:t>sécurité</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22"/>
              </a:rPr>
              <a:t>conservatisme</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23"/>
              </a:rPr>
              <a:t>tradition</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Certaines valeurs ont un caractère plus transversal et peuvent se retrouver, selon les cas, à droite comme à gauche. Il s'agit par exemple de la </a:t>
            </a:r>
            <a:r>
              <a:rPr b="0" lang="fr-FR" sz="1800" strike="noStrike" u="sng">
                <a:solidFill>
                  <a:schemeClr val="dk1"/>
                </a:solidFill>
                <a:effectLst/>
                <a:uFillTx/>
                <a:latin typeface="Calibri"/>
                <a:hlinkClick r:id="rId24"/>
              </a:rPr>
              <a:t>Liberté</a:t>
            </a:r>
            <a:r>
              <a:rPr b="0" lang="fr-FR" sz="1800" strike="noStrike" u="none">
                <a:solidFill>
                  <a:schemeClr val="dk1"/>
                </a:solidFill>
                <a:effectLst/>
                <a:uFillTx/>
                <a:latin typeface="Calibri"/>
              </a:rPr>
              <a:t>, de la </a:t>
            </a:r>
            <a:r>
              <a:rPr b="0" lang="fr-FR" sz="1800" strike="noStrike" u="sng">
                <a:solidFill>
                  <a:schemeClr val="dk1"/>
                </a:solidFill>
                <a:effectLst/>
                <a:uFillTx/>
                <a:latin typeface="Calibri"/>
                <a:hlinkClick r:id="rId25"/>
              </a:rPr>
              <a:t>Démocratie</a:t>
            </a:r>
            <a:r>
              <a:rPr b="0" lang="fr-FR" sz="1800" strike="noStrike" u="none">
                <a:solidFill>
                  <a:schemeClr val="dk1"/>
                </a:solidFill>
                <a:effectLst/>
                <a:uFillTx/>
                <a:latin typeface="Calibri"/>
              </a:rPr>
              <a:t> ou de la </a:t>
            </a:r>
            <a:r>
              <a:rPr b="0" lang="fr-FR" sz="1800" strike="noStrike" u="sng">
                <a:solidFill>
                  <a:schemeClr val="dk1"/>
                </a:solidFill>
                <a:effectLst/>
                <a:uFillTx/>
                <a:latin typeface="Calibri"/>
                <a:hlinkClick r:id="rId26"/>
              </a:rPr>
              <a:t>Justice</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Historiquement, le mot </a:t>
            </a:r>
            <a:r>
              <a:rPr b="1" lang="fr-FR" sz="1800" strike="noStrike" u="none">
                <a:solidFill>
                  <a:schemeClr val="dk1"/>
                </a:solidFill>
                <a:effectLst/>
                <a:uFillTx/>
                <a:latin typeface="Calibri"/>
              </a:rPr>
              <a:t>« socialisme », </a:t>
            </a:r>
            <a:r>
              <a:rPr b="0" lang="fr-FR" sz="1800" strike="noStrike" u="none">
                <a:solidFill>
                  <a:schemeClr val="dk1"/>
                </a:solidFill>
                <a:effectLst/>
                <a:uFillTx/>
                <a:latin typeface="Calibri"/>
              </a:rPr>
              <a:t>qui désigne, de manière très large, une forme d'organisation de l'économie et de la société, allant dans le sens d'une plus grande </a:t>
            </a:r>
            <a:r>
              <a:rPr b="0" lang="fr-FR" sz="1800" strike="noStrike" u="sng">
                <a:solidFill>
                  <a:schemeClr val="dk1"/>
                </a:solidFill>
                <a:effectLst/>
                <a:uFillTx/>
                <a:latin typeface="Calibri"/>
                <a:hlinkClick r:id="rId27"/>
              </a:rPr>
              <a:t>justice sociale</a:t>
            </a:r>
            <a:r>
              <a:rPr b="0" lang="fr-FR" sz="1800" strike="noStrike" u="none">
                <a:solidFill>
                  <a:schemeClr val="dk1"/>
                </a:solidFill>
                <a:effectLst/>
                <a:uFillTx/>
                <a:latin typeface="Calibri"/>
              </a:rPr>
              <a:t> et d'une réduction des </a:t>
            </a:r>
            <a:r>
              <a:rPr b="0" lang="fr-FR" sz="1800" strike="noStrike" u="sng">
                <a:solidFill>
                  <a:schemeClr val="dk1"/>
                </a:solidFill>
                <a:effectLst/>
                <a:uFillTx/>
                <a:latin typeface="Calibri"/>
                <a:hlinkClick r:id="rId28"/>
              </a:rPr>
              <a:t>inégalités</a:t>
            </a:r>
            <a:r>
              <a:rPr b="0" lang="fr-FR" sz="1800" strike="noStrike" u="none">
                <a:solidFill>
                  <a:schemeClr val="dk1"/>
                </a:solidFill>
                <a:effectLst/>
                <a:uFillTx/>
                <a:latin typeface="Calibri"/>
              </a:rPr>
              <a:t>.</a:t>
            </a:r>
            <a:r>
              <a:rPr b="0" lang="fr-FR" sz="1800" strike="noStrike" u="none" baseline="30000">
                <a:solidFill>
                  <a:schemeClr val="dk1"/>
                </a:solidFill>
                <a:effectLst/>
                <a:uFillTx/>
                <a:latin typeface="Calibri"/>
              </a:rPr>
              <a:t> </a:t>
            </a:r>
            <a:r>
              <a:rPr b="0" lang="fr-FR" sz="1800" strike="noStrike" u="none">
                <a:solidFill>
                  <a:schemeClr val="dk1"/>
                </a:solidFill>
                <a:effectLst/>
                <a:uFillTx/>
                <a:latin typeface="Calibri"/>
              </a:rPr>
              <a:t>Le terme de </a:t>
            </a:r>
            <a:r>
              <a:rPr b="1" lang="fr-FR" sz="1800" strike="noStrike" u="none">
                <a:solidFill>
                  <a:schemeClr val="dk1"/>
                </a:solidFill>
                <a:effectLst/>
                <a:uFillTx/>
                <a:latin typeface="Calibri"/>
              </a:rPr>
              <a:t>communisme</a:t>
            </a:r>
            <a:r>
              <a:rPr b="0" lang="fr-FR" sz="1800" strike="noStrike" u="none">
                <a:solidFill>
                  <a:schemeClr val="dk1"/>
                </a:solidFill>
                <a:effectLst/>
                <a:uFillTx/>
                <a:latin typeface="Calibri"/>
              </a:rPr>
              <a:t> désigne, à l'origine, une forme théorique d'</a:t>
            </a:r>
            <a:r>
              <a:rPr b="0" lang="fr-FR" sz="1800" strike="noStrike" u="sng">
                <a:solidFill>
                  <a:schemeClr val="dk1"/>
                </a:solidFill>
                <a:effectLst/>
                <a:uFillTx/>
                <a:latin typeface="Calibri"/>
                <a:hlinkClick r:id="rId29"/>
              </a:rPr>
              <a:t>organisation sociale</a:t>
            </a:r>
            <a:r>
              <a:rPr b="0" lang="fr-FR" sz="1800" strike="noStrike" u="none">
                <a:solidFill>
                  <a:schemeClr val="dk1"/>
                </a:solidFill>
                <a:effectLst/>
                <a:uFillTx/>
                <a:latin typeface="Calibri"/>
              </a:rPr>
              <a:t> où la </a:t>
            </a:r>
            <a:r>
              <a:rPr b="0" lang="fr-FR" sz="1800" strike="noStrike" u="sng">
                <a:solidFill>
                  <a:schemeClr val="dk1"/>
                </a:solidFill>
                <a:effectLst/>
                <a:uFillTx/>
                <a:latin typeface="Calibri"/>
                <a:hlinkClick r:id="rId30"/>
              </a:rPr>
              <a:t>propriété privée</a:t>
            </a:r>
            <a:r>
              <a:rPr b="0" lang="fr-FR" sz="1800" strike="noStrike" u="none">
                <a:solidFill>
                  <a:schemeClr val="dk1"/>
                </a:solidFill>
                <a:effectLst/>
                <a:uFillTx/>
                <a:latin typeface="Calibri"/>
              </a:rPr>
              <a:t> n'existerait pas.</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Прямоугольник 1"/>
          <p:cNvSpPr/>
          <p:nvPr/>
        </p:nvSpPr>
        <p:spPr>
          <a:xfrm>
            <a:off x="357120" y="285840"/>
            <a:ext cx="8572320" cy="45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Une politique économique de droite est d’inspiration libérale avec influence sur l’offre: effacement de l’Etat par diminution des dépenses publiques d’intervention économique, réduction des impôts, actions visant à améliorer la compétitivité des entreprises, mise en œuvre d’une politique d’innovation, etc. </a:t>
            </a:r>
            <a:br>
              <a:rPr sz="1800"/>
            </a:br>
            <a:br>
              <a:rPr sz="1800"/>
            </a:br>
            <a:r>
              <a:rPr b="0" lang="fr-FR" sz="1800" strike="noStrike" u="none">
                <a:solidFill>
                  <a:schemeClr val="dk1"/>
                </a:solidFill>
                <a:effectLst/>
                <a:uFillTx/>
                <a:latin typeface="Calibri"/>
              </a:rPr>
              <a:t>- Une politique économique de gauche est d’inspiration keynésienne avec influence sur la demande: accroissement du pouvoir d’achat des ménages (relèvement des minimums sociaux, des allocations familiales, amélioration des conditions du crédit à la consommation, etc. ), mise en œuvre d’une politique monétaire (baisse des taux d’intérêts ) et d’une politique budgétaire (déficit) donnant une certaine primauté à l’Etat.</a:t>
            </a:r>
            <a:br>
              <a:rPr sz="1800"/>
            </a:b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 droite représenterait l'autorité et le conservatisme; la gauche incarnerait le progrès et la transformation de la société. Ainsi on a pu dire qu'être de droite, c'est avoir peur pour ce qui existe, peur que l'ordre établi, même s'il n'est pas parfait, ne soit détruit par de dangereuses expérimentations sociales; être de gauche, c'est avoir peur de ce qui existe, tout changement paraissant préférable aux conditions actuelles.</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1"/>
          <p:cNvSpPr/>
          <p:nvPr/>
        </p:nvSpPr>
        <p:spPr>
          <a:xfrm>
            <a:off x="357120" y="285840"/>
            <a:ext cx="8357760" cy="6524640"/>
          </a:xfrm>
          <a:prstGeom prst="rect">
            <a:avLst/>
          </a:prstGeom>
          <a:noFill/>
          <a:ln w="9525">
            <a:noFill/>
          </a:ln>
        </p:spPr>
        <p:style>
          <a:lnRef idx="0"/>
          <a:fillRef idx="0"/>
          <a:effectRef idx="0"/>
          <a:fontRef idx="minor"/>
        </p:style>
        <p:txBody>
          <a:bodyPr numCol="1" spcCol="0" anchor="ctr">
            <a:spAutoFit/>
          </a:bodyPr>
          <a:p>
            <a:pPr defTabSz="914400">
              <a:lnSpc>
                <a:spcPct val="100000"/>
              </a:lnSpc>
              <a:tabLst>
                <a:tab algn="l" pos="0"/>
              </a:tabLst>
            </a:pPr>
            <a:r>
              <a:rPr b="0" lang="fr-FR" sz="2000" strike="noStrike" u="none">
                <a:solidFill>
                  <a:srgbClr val="0000ff"/>
                </a:solidFill>
                <a:effectLst/>
                <a:uFillTx/>
                <a:latin typeface="Calibri"/>
                <a:ea typeface="Times New Roman"/>
                <a:hlinkClick r:id="rId1"/>
              </a:rPr>
              <a:t>Gauche (politique)</a:t>
            </a:r>
            <a:r>
              <a:rPr b="0" lang="fr-FR" sz="2000" strike="noStrike" u="none">
                <a:solidFill>
                  <a:schemeClr val="dk1"/>
                </a:solidFill>
                <a:effectLst/>
                <a:uFillTx/>
                <a:latin typeface="Calibri"/>
                <a:ea typeface="Times New Roman"/>
              </a:rPr>
              <a:t>.</a:t>
            </a:r>
            <a:endParaRPr b="0" lang="ru-RU" sz="2000" strike="noStrike" u="none">
              <a:solidFill>
                <a:srgbClr val="000000"/>
              </a:solidFill>
              <a:effectLst/>
              <a:uFillTx/>
              <a:latin typeface="Arial"/>
            </a:endParaRPr>
          </a:p>
          <a:p>
            <a:pPr defTabSz="914400">
              <a:lnSpc>
                <a:spcPct val="100000"/>
              </a:lnSpc>
              <a:buClr>
                <a:srgbClr val="0000ff"/>
              </a:buClr>
              <a:buFont typeface="Symbol" charset="2"/>
              <a:buChar char=""/>
              <a:tabLst>
                <a:tab algn="l" pos="0"/>
              </a:tabLst>
            </a:pPr>
            <a:r>
              <a:rPr b="0" lang="fr-FR" sz="2000" strike="noStrike" u="none">
                <a:solidFill>
                  <a:srgbClr val="0000ff"/>
                </a:solidFill>
                <a:effectLst/>
                <a:uFillTx/>
                <a:latin typeface="Calibri"/>
                <a:ea typeface="Times New Roman"/>
                <a:hlinkClick r:id="rId2"/>
              </a:rPr>
              <a:t>Parti socialiste</a:t>
            </a:r>
            <a:r>
              <a:rPr b="0" lang="fr-FR" sz="2000" strike="noStrike" u="none">
                <a:solidFill>
                  <a:schemeClr val="dk1"/>
                </a:solidFill>
                <a:effectLst/>
                <a:uFillTx/>
                <a:latin typeface="Calibri"/>
                <a:ea typeface="Times New Roman"/>
              </a:rPr>
              <a:t> : </a:t>
            </a:r>
            <a:endParaRPr b="0" lang="ru-RU" sz="2000" strike="noStrike" u="none">
              <a:solidFill>
                <a:srgbClr val="000000"/>
              </a:solidFill>
              <a:effectLst/>
              <a:uFillTx/>
              <a:latin typeface="Arial"/>
            </a:endParaRPr>
          </a:p>
          <a:p>
            <a:pPr defTabSz="914400">
              <a:lnSpc>
                <a:spcPct val="100000"/>
              </a:lnSpc>
              <a:buClr>
                <a:srgbClr val="000000"/>
              </a:buClr>
              <a:buFont typeface="Symbol" charset="2"/>
              <a:buChar char=""/>
              <a:tabLst>
                <a:tab algn="l" pos="0"/>
              </a:tabLst>
            </a:pPr>
            <a:r>
              <a:rPr b="0" lang="fr-FR" sz="2000" strike="noStrike" u="none">
                <a:solidFill>
                  <a:schemeClr val="dk1"/>
                </a:solidFill>
                <a:effectLst/>
                <a:uFillTx/>
                <a:latin typeface="Calibri"/>
                <a:ea typeface="Times New Roman"/>
              </a:rPr>
              <a:t>ce parti en son état actuel fut rassemblé par </a:t>
            </a:r>
            <a:r>
              <a:rPr b="0" lang="fr-FR" sz="2000" strike="noStrike" u="none">
                <a:solidFill>
                  <a:srgbClr val="0000ff"/>
                </a:solidFill>
                <a:effectLst/>
                <a:uFillTx/>
                <a:latin typeface="Calibri"/>
                <a:ea typeface="Times New Roman"/>
                <a:hlinkClick r:id="rId3"/>
              </a:rPr>
              <a:t>François Mitterrand</a:t>
            </a:r>
            <a:r>
              <a:rPr b="0" lang="fr-FR" sz="2000" strike="noStrike" u="none">
                <a:solidFill>
                  <a:schemeClr val="dk1"/>
                </a:solidFill>
                <a:effectLst/>
                <a:uFillTx/>
                <a:latin typeface="Calibri"/>
                <a:ea typeface="Times New Roman"/>
              </a:rPr>
              <a:t> et se réclame de la voie progressiste et social-démocrate. </a:t>
            </a:r>
            <a:endParaRPr b="0" lang="ru-RU" sz="2000" strike="noStrike" u="none">
              <a:solidFill>
                <a:srgbClr val="000000"/>
              </a:solidFill>
              <a:effectLst/>
              <a:uFillTx/>
              <a:latin typeface="Arial"/>
            </a:endParaRPr>
          </a:p>
          <a:p>
            <a:pPr defTabSz="914400">
              <a:lnSpc>
                <a:spcPct val="100000"/>
              </a:lnSpc>
              <a:buClr>
                <a:srgbClr val="000000"/>
              </a:buClr>
              <a:buFont typeface="Symbol" charset="2"/>
              <a:buChar char=""/>
              <a:tabLst>
                <a:tab algn="l" pos="0"/>
              </a:tabLst>
            </a:pPr>
            <a:r>
              <a:rPr b="0" lang="fr-FR" sz="2000" strike="noStrike" u="none">
                <a:solidFill>
                  <a:schemeClr val="dk1"/>
                </a:solidFill>
                <a:effectLst/>
                <a:uFillTx/>
                <a:latin typeface="Calibri"/>
                <a:ea typeface="Times New Roman"/>
              </a:rPr>
              <a:t>Lors de l'élection présidentielle 2012, François Hollande est élu président de la république française. le Parti socialiste obtient la majorité absolue à l'Assemblée nationale. Le Parti socialiste est actuellement la première force politique du pays, détenant les groupes parlementaires les plus importants en termes d'effectifs dans les deux chambres du Parlement. </a:t>
            </a:r>
            <a:endParaRPr b="0" lang="ru-RU" sz="2000" strike="noStrike" u="none">
              <a:solidFill>
                <a:srgbClr val="000000"/>
              </a:solidFill>
              <a:effectLst/>
              <a:uFillTx/>
              <a:latin typeface="Arial"/>
            </a:endParaRPr>
          </a:p>
          <a:p>
            <a:pPr defTabSz="914400">
              <a:lnSpc>
                <a:spcPct val="100000"/>
              </a:lnSpc>
              <a:buClr>
                <a:srgbClr val="000000"/>
              </a:buClr>
              <a:buFont typeface="Symbol" charset="2"/>
              <a:buChar char=""/>
              <a:tabLst>
                <a:tab algn="l" pos="0"/>
              </a:tabLst>
            </a:pPr>
            <a:r>
              <a:rPr b="0" lang="fr-FR" sz="2000" strike="noStrike" u="none">
                <a:solidFill>
                  <a:schemeClr val="dk1"/>
                </a:solidFill>
                <a:effectLst/>
                <a:uFillTx/>
                <a:latin typeface="Calibri"/>
                <a:ea typeface="Times New Roman"/>
              </a:rPr>
              <a:t>Le PS est également bien implanté dans les collectivités territoriales, dirigeant actuellement 20 conseils régionaux sur 22 en France métropolitaine et une majorité de conseils généraux avec le soutien des autres partis de gauche parlementaire. </a:t>
            </a:r>
            <a:endParaRPr b="0" lang="ru-RU" sz="2000" strike="noStrike" u="none">
              <a:solidFill>
                <a:srgbClr val="000000"/>
              </a:solidFill>
              <a:effectLst/>
              <a:uFillTx/>
              <a:latin typeface="Arial"/>
            </a:endParaRPr>
          </a:p>
          <a:p>
            <a:pPr defTabSz="914400">
              <a:lnSpc>
                <a:spcPct val="100000"/>
              </a:lnSpc>
              <a:buClr>
                <a:srgbClr val="000000"/>
              </a:buClr>
              <a:buFont typeface="Symbol" charset="2"/>
              <a:buChar char=""/>
              <a:tabLst>
                <a:tab algn="l" pos="0"/>
              </a:tabLst>
            </a:pPr>
            <a:r>
              <a:rPr b="0" lang="fr-FR" sz="2000" strike="noStrike" u="sng">
                <a:solidFill>
                  <a:schemeClr val="dk1"/>
                </a:solidFill>
                <a:effectLst/>
                <a:uFillTx/>
                <a:latin typeface="Calibri"/>
                <a:ea typeface="Times New Roman"/>
                <a:hlinkClick r:id="rId4"/>
              </a:rPr>
              <a:t>Parti communiste français</a:t>
            </a:r>
            <a:r>
              <a:rPr b="0" lang="fr-FR" sz="2000" strike="noStrike" u="none">
                <a:solidFill>
                  <a:schemeClr val="dk1"/>
                </a:solidFill>
                <a:effectLst/>
                <a:uFillTx/>
                <a:latin typeface="Calibri"/>
                <a:ea typeface="Times New Roman"/>
              </a:rPr>
              <a:t> : Le PCF, plus ancien parti de la gauche parlementaire, a toujours été un allié fidèle du Parti socialiste depuis 1974, année au cours de laquelle l'</a:t>
            </a:r>
            <a:r>
              <a:rPr b="0" lang="fr-FR" sz="2000" strike="noStrike" u="sng">
                <a:solidFill>
                  <a:schemeClr val="dk1"/>
                </a:solidFill>
                <a:effectLst/>
                <a:uFillTx/>
                <a:latin typeface="Calibri"/>
                <a:ea typeface="Times New Roman"/>
                <a:hlinkClick r:id="rId5"/>
              </a:rPr>
              <a:t>Union de la gauche</a:t>
            </a:r>
            <a:r>
              <a:rPr b="0" lang="fr-FR" sz="2000" strike="noStrike" u="none">
                <a:solidFill>
                  <a:schemeClr val="dk1"/>
                </a:solidFill>
                <a:effectLst/>
                <a:uFillTx/>
                <a:latin typeface="Calibri"/>
                <a:ea typeface="Times New Roman"/>
              </a:rPr>
              <a:t> a été formée à l'initiative des dirigeants socialiste, communiste et radical de gauche de l'époque. Le PCF dirige actuellement les conseils généraux du </a:t>
            </a:r>
            <a:r>
              <a:rPr b="0" lang="fr-FR" sz="2000" strike="noStrike" u="sng">
                <a:solidFill>
                  <a:schemeClr val="dk1"/>
                </a:solidFill>
                <a:effectLst/>
                <a:uFillTx/>
                <a:latin typeface="Calibri"/>
                <a:ea typeface="Times New Roman"/>
                <a:hlinkClick r:id="rId6"/>
              </a:rPr>
              <a:t>Val-de-Marne</a:t>
            </a:r>
            <a:r>
              <a:rPr b="0" lang="fr-FR" sz="2000" strike="noStrike" u="none">
                <a:solidFill>
                  <a:schemeClr val="dk1"/>
                </a:solidFill>
                <a:effectLst/>
                <a:uFillTx/>
                <a:latin typeface="Calibri"/>
                <a:ea typeface="Times New Roman"/>
              </a:rPr>
              <a:t> et de l'</a:t>
            </a:r>
            <a:r>
              <a:rPr b="0" lang="fr-FR" sz="2000" strike="noStrike" u="sng">
                <a:solidFill>
                  <a:schemeClr val="dk1"/>
                </a:solidFill>
                <a:effectLst/>
                <a:uFillTx/>
                <a:latin typeface="Calibri"/>
                <a:ea typeface="Times New Roman"/>
                <a:hlinkClick r:id="rId7"/>
              </a:rPr>
              <a:t>Allier</a:t>
            </a:r>
            <a:r>
              <a:rPr b="0" lang="fr-FR" sz="2000" strike="noStrike" u="none">
                <a:solidFill>
                  <a:schemeClr val="dk1"/>
                </a:solidFill>
                <a:effectLst/>
                <a:uFillTx/>
                <a:latin typeface="Calibri"/>
                <a:ea typeface="Times New Roman"/>
              </a:rPr>
              <a:t> avec l'appui du PS. </a:t>
            </a:r>
            <a:endParaRPr b="0" lang="ru-RU" sz="2000" strike="noStrike" u="none">
              <a:solidFill>
                <a:srgbClr val="000000"/>
              </a:solidFill>
              <a:effectLst/>
              <a:uFillTx/>
              <a:latin typeface="Arial"/>
            </a:endParaRPr>
          </a:p>
          <a:p>
            <a:pPr defTabSz="914400">
              <a:lnSpc>
                <a:spcPct val="100000"/>
              </a:lnSpc>
              <a:tabLst>
                <a:tab algn="l" pos="0"/>
              </a:tabLst>
            </a:pPr>
            <a:endParaRPr b="0" lang="ru-RU" sz="2000" strike="noStrike" u="none">
              <a:solidFill>
                <a:srgbClr val="000000"/>
              </a:solidFill>
              <a:effectLst/>
              <a:uFillTx/>
              <a:latin typeface="Arial"/>
            </a:endParaRPr>
          </a:p>
          <a:p>
            <a:pPr defTabSz="914400">
              <a:lnSpc>
                <a:spcPct val="100000"/>
              </a:lnSpc>
              <a:tabLst>
                <a:tab algn="l" pos="0"/>
              </a:tabLst>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8" name="Таблица 4"/>
          <p:cNvGraphicFramePr/>
          <p:nvPr/>
        </p:nvGraphicFramePr>
        <p:xfrm>
          <a:off x="214200" y="214200"/>
          <a:ext cx="8715240" cy="6429240"/>
        </p:xfrm>
        <a:graphic>
          <a:graphicData uri="http://schemas.openxmlformats.org/drawingml/2006/table">
            <a:tbl>
              <a:tblPr/>
              <a:tblGrid>
                <a:gridCol w="8715240"/>
              </a:tblGrid>
              <a:tr h="6429240">
                <a:tc>
                  <a:txBody>
                    <a:bodyPr anchor="t">
                      <a:noAutofit/>
                    </a:bodyPr>
                    <a:p>
                      <a:pPr defTabSz="914400">
                        <a:lnSpc>
                          <a:spcPct val="100000"/>
                        </a:lnSpc>
                      </a:pPr>
                      <a:r>
                        <a:rPr b="1" lang="fr-FR" sz="1800" strike="noStrike" u="sng">
                          <a:solidFill>
                            <a:schemeClr val="dk1"/>
                          </a:solidFill>
                          <a:effectLst/>
                          <a:uFillTx/>
                          <a:latin typeface="Calibri"/>
                          <a:hlinkClick r:id="rId1"/>
                        </a:rPr>
                        <a:t>Parti radical de gauche</a:t>
                      </a:r>
                      <a:r>
                        <a:rPr b="1" lang="fr-FR" sz="1800" strike="noStrike" u="none">
                          <a:solidFill>
                            <a:schemeClr val="dk1"/>
                          </a:solidFill>
                          <a:effectLst/>
                          <a:uFillTx/>
                          <a:latin typeface="Calibri"/>
                        </a:rPr>
                        <a:t> : Il demeure relativement bien implanté en </a:t>
                      </a:r>
                      <a:r>
                        <a:rPr b="1" lang="fr-FR" sz="1800" strike="noStrike" u="sng">
                          <a:solidFill>
                            <a:schemeClr val="dk1"/>
                          </a:solidFill>
                          <a:effectLst/>
                          <a:uFillTx/>
                          <a:latin typeface="Calibri"/>
                          <a:hlinkClick r:id="rId2"/>
                        </a:rPr>
                        <a:t>Corse</a:t>
                      </a:r>
                      <a:r>
                        <a:rPr b="1" lang="fr-FR" sz="1800" strike="noStrike" u="none">
                          <a:solidFill>
                            <a:schemeClr val="dk1"/>
                          </a:solidFill>
                          <a:effectLst/>
                          <a:uFillTx/>
                          <a:latin typeface="Calibri"/>
                        </a:rPr>
                        <a:t> et surtout en </a:t>
                      </a:r>
                      <a:r>
                        <a:rPr b="1" lang="fr-FR" sz="1800" strike="noStrike" u="sng">
                          <a:solidFill>
                            <a:srgbClr val="0000ff"/>
                          </a:solidFill>
                          <a:effectLst/>
                          <a:uFillTx/>
                          <a:latin typeface="Calibri"/>
                          <a:hlinkClick r:id="rId3"/>
                        </a:rPr>
                        <a:t>Midi-Pyrénées</a:t>
                      </a:r>
                      <a:r>
                        <a:rPr b="1" lang="fr-FR" sz="1800" strike="noStrike" u="none">
                          <a:solidFill>
                            <a:schemeClr val="dk1"/>
                          </a:solidFill>
                          <a:effectLst/>
                          <a:uFillTx/>
                          <a:latin typeface="Calibri"/>
                        </a:rPr>
                        <a:t>, où il dirige respectivement les conseils généraux de la </a:t>
                      </a:r>
                      <a:r>
                        <a:rPr b="1" lang="fr-FR" sz="1800" strike="noStrike" u="sng">
                          <a:solidFill>
                            <a:schemeClr val="dk1"/>
                          </a:solidFill>
                          <a:effectLst/>
                          <a:uFillTx/>
                          <a:latin typeface="Calibri"/>
                          <a:hlinkClick r:id="rId4"/>
                        </a:rPr>
                        <a:t>Haute-Corse</a:t>
                      </a:r>
                      <a:r>
                        <a:rPr b="1" lang="fr-FR" sz="1800" strike="noStrike" u="none">
                          <a:solidFill>
                            <a:schemeClr val="dk1"/>
                          </a:solidFill>
                          <a:effectLst/>
                          <a:uFillTx/>
                          <a:latin typeface="Calibri"/>
                        </a:rPr>
                        <a:t> et de </a:t>
                      </a:r>
                      <a:r>
                        <a:rPr b="1" lang="fr-FR" sz="1800" strike="noStrike" u="sng">
                          <a:solidFill>
                            <a:schemeClr val="dk1"/>
                          </a:solidFill>
                          <a:effectLst/>
                          <a:uFillTx/>
                          <a:latin typeface="Calibri"/>
                          <a:hlinkClick r:id="rId5"/>
                        </a:rPr>
                        <a:t>Tarn-et-Garonne</a:t>
                      </a: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6"/>
                        </a:rPr>
                        <a:t>Europe Écologie – Les Verts</a:t>
                      </a:r>
                      <a:r>
                        <a:rPr b="1" lang="fr-FR" sz="1800" strike="noStrike" u="none">
                          <a:solidFill>
                            <a:schemeClr val="dk1"/>
                          </a:solidFill>
                          <a:effectLst/>
                          <a:uFillTx/>
                          <a:latin typeface="Calibri"/>
                        </a:rPr>
                        <a:t> : principal groupement écologiste. Ses députés siègent au sein du </a:t>
                      </a:r>
                      <a:r>
                        <a:rPr b="1" lang="fr-FR" sz="1800" strike="noStrike" u="sng">
                          <a:solidFill>
                            <a:schemeClr val="dk1"/>
                          </a:solidFill>
                          <a:effectLst/>
                          <a:uFillTx/>
                          <a:latin typeface="Calibri"/>
                          <a:hlinkClick r:id="rId7"/>
                        </a:rPr>
                        <a:t>groupe écologiste</a:t>
                      </a:r>
                      <a:r>
                        <a:rPr b="1" lang="fr-FR" sz="1800" strike="noStrike" u="none">
                          <a:solidFill>
                            <a:schemeClr val="dk1"/>
                          </a:solidFill>
                          <a:effectLst/>
                          <a:uFillTx/>
                          <a:latin typeface="Calibri"/>
                        </a:rPr>
                        <a:t> tandis que ses sénateurs sont membres du </a:t>
                      </a:r>
                      <a:r>
                        <a:rPr b="1" lang="fr-FR" sz="1800" strike="noStrike" u="sng">
                          <a:solidFill>
                            <a:schemeClr val="dk1"/>
                          </a:solidFill>
                          <a:effectLst/>
                          <a:uFillTx/>
                          <a:latin typeface="Calibri"/>
                          <a:hlinkClick r:id="rId8"/>
                        </a:rPr>
                        <a:t>groupe écologiste</a:t>
                      </a: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9"/>
                        </a:rPr>
                        <a:t>Mouvement républicain et citoyen</a:t>
                      </a:r>
                      <a:r>
                        <a:rPr b="1" lang="fr-FR" sz="1800" strike="noStrike" u="none">
                          <a:solidFill>
                            <a:schemeClr val="dk1"/>
                          </a:solidFill>
                          <a:effectLst/>
                          <a:uFillTx/>
                          <a:latin typeface="Calibri"/>
                        </a:rPr>
                        <a:t> : Le MRC a toujours été un parti "marginal" au niveau national,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10"/>
                        </a:rPr>
                        <a:t>Parti de gauche</a:t>
                      </a:r>
                      <a:r>
                        <a:rPr b="1" lang="fr-FR" sz="1800" strike="noStrike" u="none">
                          <a:solidFill>
                            <a:schemeClr val="dk1"/>
                          </a:solidFill>
                          <a:effectLst/>
                          <a:uFillTx/>
                          <a:latin typeface="Calibri"/>
                        </a:rPr>
                        <a:t> : scission du Parti socialiste se revendiquant du républicanisme de gauche et de l'écologisme,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9" name="Таблица 1"/>
          <p:cNvGraphicFramePr/>
          <p:nvPr/>
        </p:nvGraphicFramePr>
        <p:xfrm>
          <a:off x="357120" y="357120"/>
          <a:ext cx="8334000" cy="5486760"/>
        </p:xfrm>
        <a:graphic>
          <a:graphicData uri="http://schemas.openxmlformats.org/drawingml/2006/table">
            <a:tbl>
              <a:tblPr/>
              <a:tblGrid>
                <a:gridCol w="8334360"/>
              </a:tblGrid>
              <a:tr h="1481760">
                <a:tc>
                  <a:txBody>
                    <a:bodyPr anchor="t">
                      <a:noAutofit/>
                    </a:bodyPr>
                    <a:p>
                      <a:pPr defTabSz="914400">
                        <a:lnSpc>
                          <a:spcPct val="100000"/>
                        </a:lnSpc>
                      </a:pPr>
                      <a:r>
                        <a:rPr b="1" lang="fr-FR" sz="2400" strike="noStrike" u="sng">
                          <a:solidFill>
                            <a:schemeClr val="dk1"/>
                          </a:solidFill>
                          <a:effectLst/>
                          <a:uFillTx/>
                          <a:latin typeface="Calibri"/>
                          <a:hlinkClick r:id="rId1"/>
                        </a:rPr>
                        <a:t>Centrisme en France</a:t>
                      </a:r>
                      <a:r>
                        <a:rPr b="1" lang="fr-FR" sz="2400" strike="noStrike" u="none">
                          <a:solidFill>
                            <a:schemeClr val="dk1"/>
                          </a:solidFill>
                          <a:effectLst/>
                          <a:uFillTx/>
                          <a:latin typeface="Calibri"/>
                        </a:rPr>
                        <a:t>.</a:t>
                      </a:r>
                      <a:endParaRPr b="0" lang="ru-RU" sz="2400" strike="noStrike" u="none">
                        <a:solidFill>
                          <a:srgbClr val="000000"/>
                        </a:solidFill>
                        <a:effectLst/>
                        <a:uFillTx/>
                        <a:latin typeface="Arial"/>
                      </a:endParaRPr>
                    </a:p>
                    <a:p>
                      <a:pPr defTabSz="914400">
                        <a:lnSpc>
                          <a:spcPct val="100000"/>
                        </a:lnSpc>
                      </a:pPr>
                      <a:r>
                        <a:rPr b="1" lang="fr-FR" sz="2400" strike="noStrike" u="sng">
                          <a:solidFill>
                            <a:schemeClr val="dk1"/>
                          </a:solidFill>
                          <a:effectLst/>
                          <a:uFillTx/>
                          <a:latin typeface="Calibri"/>
                          <a:hlinkClick r:id="rId2"/>
                        </a:rPr>
                        <a:t>Mouvement démocrate</a:t>
                      </a:r>
                      <a:r>
                        <a:rPr b="1" lang="fr-FR" sz="2400" strike="noStrike" u="none">
                          <a:solidFill>
                            <a:schemeClr val="dk1"/>
                          </a:solidFill>
                          <a:effectLst/>
                          <a:uFillTx/>
                          <a:latin typeface="Calibri"/>
                        </a:rPr>
                        <a:t> (ou MoDem) : confédération de plusieurs partis centristes Se voulant en dehors du clivage gauche/droite, il n'émet généralement aucune préférence en termes d'alliances électorales, se tournant, si nécessaire, aussi bien vers le PS que vers l'UMP en vue des élections municipales et cantonales de 2008. </a:t>
                      </a:r>
                      <a:endParaRPr b="0" lang="ru-RU" sz="2400" strike="noStrike" u="none">
                        <a:solidFill>
                          <a:srgbClr val="000000"/>
                        </a:solidFill>
                        <a:effectLst/>
                        <a:uFillTx/>
                        <a:latin typeface="Arial"/>
                      </a:endParaRPr>
                    </a:p>
                    <a:p>
                      <a:pPr defTabSz="914400">
                        <a:lnSpc>
                          <a:spcPct val="100000"/>
                        </a:lnSpc>
                      </a:pPr>
                      <a:r>
                        <a:rPr b="1" lang="fr-FR" sz="2400" strike="noStrike" u="sng">
                          <a:solidFill>
                            <a:schemeClr val="dk1"/>
                          </a:solidFill>
                          <a:effectLst/>
                          <a:uFillTx/>
                          <a:latin typeface="Calibri"/>
                          <a:hlinkClick r:id="rId3"/>
                        </a:rPr>
                        <a:t>La Gauche moderne</a:t>
                      </a:r>
                      <a:r>
                        <a:rPr b="1" lang="fr-FR" sz="2400" strike="noStrike" u="none">
                          <a:solidFill>
                            <a:schemeClr val="dk1"/>
                          </a:solidFill>
                          <a:effectLst/>
                          <a:uFillTx/>
                          <a:latin typeface="Calibri"/>
                        </a:rPr>
                        <a:t> : Se revendiquant du social-libéralisme, ce parti se veut un allié loyal mais distinct de l'</a:t>
                      </a:r>
                      <a:r>
                        <a:rPr b="1" lang="fr-FR" sz="2400" strike="noStrike" u="sng">
                          <a:solidFill>
                            <a:schemeClr val="dk1"/>
                          </a:solidFill>
                          <a:effectLst/>
                          <a:uFillTx/>
                          <a:latin typeface="Calibri"/>
                          <a:hlinkClick r:id="rId4"/>
                        </a:rPr>
                        <a:t>UMP</a:t>
                      </a:r>
                      <a:r>
                        <a:rPr b="1" lang="fr-FR" sz="2400" strike="noStrike" u="none">
                          <a:solidFill>
                            <a:schemeClr val="dk1"/>
                          </a:solidFill>
                          <a:effectLst/>
                          <a:uFillTx/>
                          <a:latin typeface="Calibri"/>
                        </a:rPr>
                        <a:t>. </a:t>
                      </a:r>
                      <a:endParaRPr b="0" lang="ru-RU" sz="2400" strike="noStrike" u="none">
                        <a:solidFill>
                          <a:srgbClr val="000000"/>
                        </a:solidFill>
                        <a:effectLst/>
                        <a:uFillTx/>
                        <a:latin typeface="Arial"/>
                      </a:endParaRPr>
                    </a:p>
                    <a:p>
                      <a:pPr defTabSz="914400">
                        <a:lnSpc>
                          <a:spcPct val="100000"/>
                        </a:lnSpc>
                      </a:pPr>
                      <a:r>
                        <a:rPr b="1" lang="fr-FR" sz="2400" strike="noStrike" u="sng">
                          <a:solidFill>
                            <a:schemeClr val="dk1"/>
                          </a:solidFill>
                          <a:effectLst/>
                          <a:uFillTx/>
                          <a:latin typeface="Calibri"/>
                          <a:hlinkClick r:id="rId5"/>
                        </a:rPr>
                        <a:t>Le Nouveau Centre</a:t>
                      </a:r>
                      <a:r>
                        <a:rPr b="1" lang="fr-FR" sz="2400" strike="noStrike" u="none">
                          <a:solidFill>
                            <a:schemeClr val="dk1"/>
                          </a:solidFill>
                          <a:effectLst/>
                          <a:uFillTx/>
                          <a:latin typeface="Calibri"/>
                        </a:rPr>
                        <a:t> : Contrairement au Mouvement démocrate, le Nouveau centre se revendique comme une composante à part entière de la majorité présidentielle de Nicolas Sarkozy, rejetant toute idée d'alliance avec la gauche pour demeurer un allié et un soutien loyal de l'UMP</a:t>
                      </a:r>
                      <a:endParaRPr b="0" lang="ru-RU" sz="24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0" name="Таблица 1"/>
          <p:cNvGraphicFramePr/>
          <p:nvPr/>
        </p:nvGraphicFramePr>
        <p:xfrm>
          <a:off x="214200" y="0"/>
          <a:ext cx="8929440" cy="6949800"/>
        </p:xfrm>
        <a:graphic>
          <a:graphicData uri="http://schemas.openxmlformats.org/drawingml/2006/table">
            <a:tbl>
              <a:tblPr/>
              <a:tblGrid>
                <a:gridCol w="8929440"/>
              </a:tblGrid>
              <a:tr h="6858000">
                <a:tc>
                  <a:txBody>
                    <a:bodyPr anchor="t">
                      <a:noAutofit/>
                    </a:bodyPr>
                    <a:p>
                      <a:pPr defTabSz="914400">
                        <a:lnSpc>
                          <a:spcPct val="100000"/>
                        </a:lnSpc>
                      </a:pPr>
                      <a:r>
                        <a:rPr b="1" lang="fr-FR" sz="1800" strike="noStrike" u="sng">
                          <a:solidFill>
                            <a:schemeClr val="dk1"/>
                          </a:solidFill>
                          <a:effectLst/>
                          <a:uFillTx/>
                          <a:latin typeface="Calibri"/>
                          <a:hlinkClick r:id="rId1"/>
                        </a:rPr>
                        <a:t>Droite (politique)</a:t>
                      </a:r>
                      <a:r>
                        <a:rPr b="1"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2"/>
                        </a:rPr>
                        <a:t>Union pour un mouvement populaire</a:t>
                      </a:r>
                      <a:r>
                        <a:rPr b="1" lang="fr-FR" sz="1800" strike="noStrike" u="none">
                          <a:solidFill>
                            <a:schemeClr val="dk1"/>
                          </a:solidFill>
                          <a:effectLst/>
                          <a:uFillTx/>
                          <a:latin typeface="Calibri"/>
                        </a:rPr>
                        <a:t> : Fusion du parti gaulliste du Rassemblement pour la République et de Démocratie libérale, ainsi que de plusieurs ex-membres de l'UDF ayant soutenu Jacques Chirac lors de la campagne présidentielle de 2002, l'UMP est le premier grand parti fédérant l'essentiel des forces des droites françaises. Son ancien président, </a:t>
                      </a:r>
                      <a:r>
                        <a:rPr b="1" lang="fr-FR" sz="1800" strike="noStrike" u="sng">
                          <a:solidFill>
                            <a:schemeClr val="dk1"/>
                          </a:solidFill>
                          <a:effectLst/>
                          <a:uFillTx/>
                          <a:latin typeface="Calibri"/>
                          <a:hlinkClick r:id="rId3"/>
                        </a:rPr>
                        <a:t>Nicolas Sarkozy</a:t>
                      </a:r>
                      <a:r>
                        <a:rPr b="1" lang="fr-FR" sz="1800" strike="noStrike" u="none">
                          <a:solidFill>
                            <a:schemeClr val="dk1"/>
                          </a:solidFill>
                          <a:effectLst/>
                          <a:uFillTx/>
                          <a:latin typeface="Calibri"/>
                        </a:rPr>
                        <a:t>, était président de la République, après avoir remporté le second tour (53,06 % des voix) de l'</a:t>
                      </a:r>
                      <a:r>
                        <a:rPr b="1" lang="fr-FR" sz="1800" strike="noStrike" u="sng">
                          <a:solidFill>
                            <a:schemeClr val="dk1"/>
                          </a:solidFill>
                          <a:effectLst/>
                          <a:uFillTx/>
                          <a:latin typeface="Calibri"/>
                          <a:hlinkClick r:id="rId4"/>
                        </a:rPr>
                        <a:t>élection présidentielle de 2007</a:t>
                      </a:r>
                      <a:r>
                        <a:rPr b="1" lang="fr-FR" sz="1800" strike="noStrike" u="none">
                          <a:solidFill>
                            <a:schemeClr val="dk1"/>
                          </a:solidFill>
                          <a:effectLst/>
                          <a:uFillTx/>
                          <a:latin typeface="Calibri"/>
                        </a:rPr>
                        <a:t>.En 2012 il perd l'élection présidentielle face à François Hollande et l'UMP perd aussi les législatives et donc devient la première force d'opposition du pays.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5"/>
                        </a:rPr>
                        <a:t>Mouvement pour la France</a:t>
                      </a:r>
                      <a:r>
                        <a:rPr b="1" lang="fr-FR" sz="1800" strike="noStrike" u="none">
                          <a:solidFill>
                            <a:schemeClr val="dk1"/>
                          </a:solidFill>
                          <a:effectLst/>
                          <a:uFillTx/>
                          <a:latin typeface="Calibri"/>
                        </a:rPr>
                        <a:t> : parti </a:t>
                      </a:r>
                      <a:r>
                        <a:rPr b="1" lang="fr-FR" sz="1800" strike="noStrike" u="sng">
                          <a:solidFill>
                            <a:schemeClr val="dk1"/>
                          </a:solidFill>
                          <a:effectLst/>
                          <a:uFillTx/>
                          <a:latin typeface="Calibri"/>
                          <a:hlinkClick r:id="rId6"/>
                        </a:rPr>
                        <a:t>souverainiste</a:t>
                      </a:r>
                      <a:r>
                        <a:rPr b="1" lang="fr-FR" sz="1800" strike="noStrike" u="none">
                          <a:solidFill>
                            <a:schemeClr val="dk1"/>
                          </a:solidFill>
                          <a:effectLst/>
                          <a:uFillTx/>
                          <a:latin typeface="Calibri"/>
                        </a:rPr>
                        <a:t> et </a:t>
                      </a:r>
                      <a:r>
                        <a:rPr b="1" lang="fr-FR" sz="1800" strike="noStrike" u="sng">
                          <a:solidFill>
                            <a:schemeClr val="dk1"/>
                          </a:solidFill>
                          <a:effectLst/>
                          <a:uFillTx/>
                          <a:latin typeface="Calibri"/>
                          <a:hlinkClick r:id="rId7"/>
                        </a:rPr>
                        <a:t>conservateur</a:t>
                      </a: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8"/>
                        </a:rPr>
                        <a:t>Chasse, pêche, nature et traditions</a:t>
                      </a:r>
                      <a:r>
                        <a:rPr b="1" lang="fr-FR" sz="1800" strike="noStrike" u="none">
                          <a:solidFill>
                            <a:schemeClr val="dk1"/>
                          </a:solidFill>
                          <a:effectLst/>
                          <a:uFillTx/>
                          <a:latin typeface="Calibri"/>
                        </a:rPr>
                        <a:t> : Formation indépendante se revendiquant de la défense de la </a:t>
                      </a:r>
                      <a:r>
                        <a:rPr b="1" lang="fr-FR" sz="1800" strike="noStrike" u="sng">
                          <a:solidFill>
                            <a:schemeClr val="dk1"/>
                          </a:solidFill>
                          <a:effectLst/>
                          <a:uFillTx/>
                          <a:latin typeface="Calibri"/>
                          <a:hlinkClick r:id="rId9"/>
                        </a:rPr>
                        <a:t>ruralité</a:t>
                      </a: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10"/>
                        </a:rPr>
                        <a:t>Centre national des indépendants et paysans</a:t>
                      </a:r>
                      <a:r>
                        <a:rPr b="1" lang="fr-FR" sz="1800" strike="noStrike" u="none">
                          <a:solidFill>
                            <a:schemeClr val="dk1"/>
                          </a:solidFill>
                          <a:effectLst/>
                          <a:uFillTx/>
                          <a:latin typeface="Calibri"/>
                        </a:rPr>
                        <a:t> : le plus ancien parti politique français de droite. Libéral sur les questions économiques (suppression des 35 heures, baisse des charges) et conservateurs sur les questions sociales (défense de la famille). </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11"/>
                        </a:rPr>
                        <a:t>Divers droite</a:t>
                      </a:r>
                      <a:r>
                        <a:rPr b="1"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12"/>
                        </a:rPr>
                        <a:t>Debout la République</a:t>
                      </a:r>
                      <a:r>
                        <a:rPr b="1" lang="fr-FR" sz="1800" strike="noStrike" u="none">
                          <a:solidFill>
                            <a:schemeClr val="dk1"/>
                          </a:solidFill>
                          <a:effectLst/>
                          <a:uFillTx/>
                          <a:latin typeface="Calibri"/>
                        </a:rPr>
                        <a:t> : Formation se réclamant du </a:t>
                      </a:r>
                      <a:r>
                        <a:rPr b="1" lang="fr-FR" sz="1800" strike="noStrike" u="sng">
                          <a:solidFill>
                            <a:schemeClr val="dk1"/>
                          </a:solidFill>
                          <a:effectLst/>
                          <a:uFillTx/>
                          <a:latin typeface="Calibri"/>
                          <a:hlinkClick r:id="rId13"/>
                        </a:rPr>
                        <a:t>souverainisme</a:t>
                      </a:r>
                      <a:r>
                        <a:rPr b="1" lang="fr-FR" sz="1800" strike="noStrike" u="none">
                          <a:solidFill>
                            <a:schemeClr val="dk1"/>
                          </a:solidFill>
                          <a:effectLst/>
                          <a:uFillTx/>
                          <a:latin typeface="Calibri"/>
                        </a:rPr>
                        <a:t> et du </a:t>
                      </a:r>
                      <a:r>
                        <a:rPr b="1" lang="fr-FR" sz="1800" strike="noStrike" u="sng">
                          <a:solidFill>
                            <a:schemeClr val="dk1"/>
                          </a:solidFill>
                          <a:effectLst/>
                          <a:uFillTx/>
                          <a:latin typeface="Calibri"/>
                          <a:hlinkClick r:id="rId14"/>
                        </a:rPr>
                        <a:t>gaullisme</a:t>
                      </a: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Extrême droite</a:t>
                      </a:r>
                      <a:endParaRPr b="0" lang="ru-RU" sz="1800" strike="noStrike" u="none">
                        <a:solidFill>
                          <a:srgbClr val="000000"/>
                        </a:solidFill>
                        <a:effectLst/>
                        <a:uFillTx/>
                        <a:latin typeface="Arial"/>
                      </a:endParaRPr>
                    </a:p>
                    <a:p>
                      <a:pPr defTabSz="914400">
                        <a:lnSpc>
                          <a:spcPct val="100000"/>
                        </a:lnSpc>
                      </a:pPr>
                      <a:r>
                        <a:rPr b="1" lang="fr-FR" sz="1800" strike="noStrike" u="sng">
                          <a:solidFill>
                            <a:schemeClr val="dk1"/>
                          </a:solidFill>
                          <a:effectLst/>
                          <a:uFillTx/>
                          <a:latin typeface="Calibri"/>
                          <a:hlinkClick r:id="rId15"/>
                        </a:rPr>
                        <a:t>Front national</a:t>
                      </a:r>
                      <a:r>
                        <a:rPr b="1" lang="fr-FR" sz="1800" strike="noStrike" u="none">
                          <a:solidFill>
                            <a:schemeClr val="dk1"/>
                          </a:solidFill>
                          <a:effectLst/>
                          <a:uFillTx/>
                          <a:latin typeface="Calibri"/>
                        </a:rPr>
                        <a:t> : Parti </a:t>
                      </a:r>
                      <a:r>
                        <a:rPr b="1" lang="fr-FR" sz="1800" strike="noStrike" u="sng">
                          <a:solidFill>
                            <a:schemeClr val="dk1"/>
                          </a:solidFill>
                          <a:effectLst/>
                          <a:uFillTx/>
                          <a:latin typeface="Calibri"/>
                          <a:hlinkClick r:id="rId16"/>
                        </a:rPr>
                        <a:t>nationaliste</a:t>
                      </a:r>
                      <a:r>
                        <a:rPr b="1" lang="fr-FR" sz="1800" strike="noStrike" u="none">
                          <a:solidFill>
                            <a:schemeClr val="dk1"/>
                          </a:solidFill>
                          <a:effectLst/>
                          <a:uFillTx/>
                          <a:latin typeface="Calibri"/>
                        </a:rPr>
                        <a:t> et </a:t>
                      </a:r>
                      <a:r>
                        <a:rPr b="1" lang="fr-FR" sz="1800" strike="noStrike" u="sng">
                          <a:solidFill>
                            <a:schemeClr val="dk1"/>
                          </a:solidFill>
                          <a:effectLst/>
                          <a:uFillTx/>
                          <a:latin typeface="Calibri"/>
                          <a:hlinkClick r:id="rId17"/>
                        </a:rPr>
                        <a:t>populiste</a:t>
                      </a:r>
                      <a:r>
                        <a:rPr b="1" lang="fr-FR" sz="1800" strike="noStrike" u="none">
                          <a:solidFill>
                            <a:schemeClr val="dk1"/>
                          </a:solidFill>
                          <a:effectLst/>
                          <a:uFillTx/>
                          <a:latin typeface="Calibri"/>
                        </a:rPr>
                        <a:t>, classé à l'</a:t>
                      </a:r>
                      <a:r>
                        <a:rPr b="1" lang="fr-FR" sz="1800" strike="noStrike" u="sng">
                          <a:solidFill>
                            <a:schemeClr val="dk1"/>
                          </a:solidFill>
                          <a:effectLst/>
                          <a:uFillTx/>
                          <a:latin typeface="Calibri"/>
                          <a:hlinkClick r:id="rId18"/>
                        </a:rPr>
                        <a:t>extrême droite</a:t>
                      </a:r>
                      <a:r>
                        <a:rPr b="1" lang="fr-FR" sz="1800" strike="noStrike" u="none">
                          <a:solidFill>
                            <a:schemeClr val="dk1"/>
                          </a:solidFill>
                          <a:effectLst/>
                          <a:uFillTx/>
                          <a:latin typeface="Calibri"/>
                        </a:rPr>
                        <a:t> de l'</a:t>
                      </a:r>
                      <a:r>
                        <a:rPr b="1" lang="fr-FR" sz="1800" strike="noStrike" u="sng">
                          <a:solidFill>
                            <a:schemeClr val="dk1"/>
                          </a:solidFill>
                          <a:effectLst/>
                          <a:uFillTx/>
                          <a:latin typeface="Calibri"/>
                          <a:hlinkClick r:id="rId19"/>
                        </a:rPr>
                        <a:t>échiquier politique</a:t>
                      </a:r>
                      <a:r>
                        <a:rPr b="1" lang="fr-FR" sz="1800" strike="noStrike" u="none">
                          <a:solidFill>
                            <a:schemeClr val="dk1"/>
                          </a:solidFill>
                          <a:effectLst/>
                          <a:uFillTx/>
                          <a:latin typeface="Calibri"/>
                        </a:rPr>
                        <a:t>, fondé en 1972 par </a:t>
                      </a:r>
                      <a:r>
                        <a:rPr b="1" lang="fr-FR" sz="1800" strike="noStrike" u="sng">
                          <a:solidFill>
                            <a:schemeClr val="dk1"/>
                          </a:solidFill>
                          <a:effectLst/>
                          <a:uFillTx/>
                          <a:latin typeface="Calibri"/>
                          <a:hlinkClick r:id="rId20"/>
                        </a:rPr>
                        <a:t>Jean-Marie Le Pen</a:t>
                      </a:r>
                      <a:r>
                        <a:rPr b="1" lang="fr-FR" sz="1800" strike="noStrike" u="none">
                          <a:solidFill>
                            <a:schemeClr val="dk1"/>
                          </a:solidFill>
                          <a:effectLst/>
                          <a:uFillTx/>
                          <a:latin typeface="Calibri"/>
                        </a:rPr>
                        <a:t> qui l'a dirigé jusqu'en 2011. Le FN deviendra un acteur incoutournable de la vie politique française dès 1984, année au cours de laquelle il réalise sa première grosse percée électorale lors des </a:t>
                      </a:r>
                      <a:r>
                        <a:rPr b="1" lang="fr-FR" sz="1800" strike="noStrike" u="sng">
                          <a:solidFill>
                            <a:schemeClr val="dk1"/>
                          </a:solidFill>
                          <a:effectLst/>
                          <a:uFillTx/>
                          <a:latin typeface="Calibri"/>
                          <a:hlinkClick r:id="rId21"/>
                        </a:rPr>
                        <a:t>élections européennes</a:t>
                      </a:r>
                      <a:r>
                        <a:rPr b="1" lang="fr-FR" sz="1800" strike="noStrike" u="none">
                          <a:solidFill>
                            <a:schemeClr val="dk1"/>
                          </a:solidFill>
                          <a:effectLst/>
                          <a:uFillTx/>
                          <a:latin typeface="Calibri"/>
                        </a:rPr>
                        <a:t>, rassemblant près de 11 % des suffrages exprimés et plus de 2 millions d'électeurs. </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Gouvernement</a:t>
            </a:r>
            <a:endParaRPr b="0" lang="ru-RU" sz="4400" strike="noStrike" u="none">
              <a:solidFill>
                <a:schemeClr val="dk1"/>
              </a:solidFill>
              <a:effectLst/>
              <a:uFillTx/>
              <a:latin typeface="Calibri"/>
            </a:endParaRPr>
          </a:p>
        </p:txBody>
      </p:sp>
      <p:sp>
        <p:nvSpPr>
          <p:cNvPr id="142"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a:t>
            </a:r>
            <a:r>
              <a:rPr b="1" lang="fr-FR" sz="3200" strike="noStrike" u="none">
                <a:solidFill>
                  <a:schemeClr val="dk1"/>
                </a:solidFill>
                <a:effectLst/>
                <a:uFillTx/>
                <a:latin typeface="Calibri"/>
              </a:rPr>
              <a:t>Gouvernement français</a:t>
            </a:r>
            <a:r>
              <a:rPr b="0" lang="fr-FR" sz="3200" strike="noStrike" u="none">
                <a:solidFill>
                  <a:schemeClr val="dk1"/>
                </a:solidFill>
                <a:effectLst/>
                <a:uFillTx/>
                <a:latin typeface="Calibri"/>
              </a:rPr>
              <a:t> sous la </a:t>
            </a:r>
            <a:r>
              <a:rPr b="0" lang="fr-FR" sz="3200" strike="noStrike" u="sng">
                <a:solidFill>
                  <a:schemeClr val="dk1"/>
                </a:solidFill>
                <a:effectLst/>
                <a:uFillTx/>
                <a:latin typeface="Calibri"/>
                <a:hlinkClick r:id="rId1"/>
              </a:rPr>
              <a:t>Cinquième République</a:t>
            </a:r>
            <a:r>
              <a:rPr b="0" lang="fr-FR" sz="3200" strike="noStrike" u="none">
                <a:solidFill>
                  <a:schemeClr val="dk1"/>
                </a:solidFill>
                <a:effectLst/>
                <a:uFillTx/>
                <a:latin typeface="Calibri"/>
              </a:rPr>
              <a:t> constitue la deuxième tête du pouvoir exécutif. Il détermine et conduit la </a:t>
            </a:r>
            <a:r>
              <a:rPr b="0" lang="fr-FR" sz="3200" strike="noStrike" u="sng">
                <a:solidFill>
                  <a:schemeClr val="dk1"/>
                </a:solidFill>
                <a:effectLst/>
                <a:uFillTx/>
                <a:latin typeface="Calibri"/>
                <a:hlinkClick r:id="rId2"/>
              </a:rPr>
              <a:t>politique </a:t>
            </a:r>
            <a:r>
              <a:rPr b="0" lang="fr-FR" sz="3200" strike="noStrike" u="sng">
                <a:solidFill>
                  <a:schemeClr val="dk1"/>
                </a:solidFill>
                <a:effectLst/>
                <a:uFillTx/>
                <a:latin typeface="Calibri"/>
                <a:hlinkClick r:id="rId3"/>
              </a:rPr>
              <a:t>de la </a:t>
            </a:r>
            <a:r>
              <a:rPr b="0" lang="fr-FR" sz="3200" strike="noStrike" u="sng">
                <a:solidFill>
                  <a:schemeClr val="dk1"/>
                </a:solidFill>
                <a:effectLst/>
                <a:uFillTx/>
                <a:latin typeface="Calibri"/>
                <a:hlinkClick r:id="rId4"/>
              </a:rPr>
              <a:t>France</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Gouvernement est nommé par le </a:t>
            </a:r>
            <a:r>
              <a:rPr b="0" lang="fr-FR" sz="3200" strike="noStrike" u="sng">
                <a:solidFill>
                  <a:schemeClr val="dk1"/>
                </a:solidFill>
                <a:effectLst/>
                <a:uFillTx/>
                <a:latin typeface="Calibri"/>
                <a:hlinkClick r:id="rId5"/>
              </a:rPr>
              <a:t>président de la République</a:t>
            </a:r>
            <a:r>
              <a:rPr b="0" lang="fr-FR" sz="3200" strike="noStrike" u="none">
                <a:solidFill>
                  <a:schemeClr val="dk1"/>
                </a:solidFill>
                <a:effectLst/>
                <a:uFillTx/>
                <a:latin typeface="Calibri"/>
              </a:rPr>
              <a:t> et est placé sous l'autorité politique du </a:t>
            </a:r>
            <a:r>
              <a:rPr b="0" lang="fr-FR" sz="3200" strike="noStrike" u="sng">
                <a:solidFill>
                  <a:schemeClr val="dk1"/>
                </a:solidFill>
                <a:effectLst/>
                <a:uFillTx/>
                <a:latin typeface="Calibri"/>
                <a:hlinkClick r:id="rId6"/>
              </a:rPr>
              <a:t>Premier ministre</a:t>
            </a:r>
            <a:r>
              <a:rPr b="0" lang="fr-FR" sz="3200" strike="noStrike" u="none">
                <a:solidFill>
                  <a:schemeClr val="dk1"/>
                </a:solidFill>
                <a:effectLst/>
                <a:uFillTx/>
                <a:latin typeface="Calibri"/>
              </a:rPr>
              <a:t>, qui est le chef du Gouvernement.</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Composition du gouvernement</a:t>
            </a:r>
            <a:endParaRPr b="0" lang="ru-RU" sz="4400" strike="noStrike" u="none">
              <a:solidFill>
                <a:schemeClr val="dk1"/>
              </a:solidFill>
              <a:effectLst/>
              <a:uFillTx/>
              <a:latin typeface="Calibri"/>
            </a:endParaRPr>
          </a:p>
        </p:txBody>
      </p:sp>
      <p:sp>
        <p:nvSpPr>
          <p:cNvPr id="144" name="PlaceHolder 2"/>
          <p:cNvSpPr>
            <a:spLocks noGrp="1"/>
          </p:cNvSpPr>
          <p:nvPr>
            <p:ph/>
          </p:nvPr>
        </p:nvSpPr>
        <p:spPr>
          <a:xfrm>
            <a:off x="571320" y="1600200"/>
            <a:ext cx="8115120" cy="4043160"/>
          </a:xfrm>
          <a:prstGeom prst="rect">
            <a:avLst/>
          </a:prstGeom>
          <a:noFill/>
          <a:ln w="0">
            <a:noFill/>
          </a:ln>
        </p:spPr>
        <p:txBody>
          <a:bodyPr lIns="91440" rIns="91440" tIns="45720" bIns="45720" anchor="t">
            <a:normAutofit fontScale="25000" lnSpcReduction="19999"/>
          </a:bodyPr>
          <a:p>
            <a:pPr marL="343080" indent="-343080" defTabSz="914400">
              <a:lnSpc>
                <a:spcPct val="100000"/>
              </a:lnSpc>
              <a:spcBef>
                <a:spcPts val="1281"/>
              </a:spcBef>
              <a:buClr>
                <a:srgbClr val="ff0000"/>
              </a:buClr>
              <a:buFont typeface="Arial"/>
              <a:buChar char="•"/>
            </a:pPr>
            <a:r>
              <a:rPr b="0" lang="fr-FR" sz="6400" strike="noStrike" u="none">
                <a:solidFill>
                  <a:srgbClr val="ff0000"/>
                </a:solidFill>
                <a:effectLst/>
                <a:uFillTx/>
                <a:latin typeface="Calibri"/>
              </a:rPr>
              <a:t>le Premier ministre</a:t>
            </a:r>
            <a:r>
              <a:rPr b="0" lang="fr-FR" sz="6400" strike="noStrike" u="none">
                <a:solidFill>
                  <a:schemeClr val="dk1"/>
                </a:solidFill>
                <a:effectLst/>
                <a:uFillTx/>
                <a:latin typeface="Calibri"/>
              </a:rPr>
              <a:t> : il est chef du Gouvernement, nommé par le président de la République ; lorsque le président nomme le Premier ministre, ce dernier lui propose une liste de ministres que le président peut accepter ou refuser, et sont ainsi nommés aux fonctions ministérielles ;</a:t>
            </a:r>
            <a:endParaRPr b="0" lang="ru-RU" sz="6400" strike="noStrike" u="none">
              <a:solidFill>
                <a:schemeClr val="dk1"/>
              </a:solidFill>
              <a:effectLst/>
              <a:uFillTx/>
              <a:latin typeface="Calibri"/>
            </a:endParaRPr>
          </a:p>
          <a:p>
            <a:pPr marL="343080" indent="-343080" defTabSz="914400">
              <a:lnSpc>
                <a:spcPct val="100000"/>
              </a:lnSpc>
              <a:spcBef>
                <a:spcPts val="1281"/>
              </a:spcBef>
              <a:buClr>
                <a:srgbClr val="000000"/>
              </a:buClr>
              <a:buFont typeface="Arial"/>
              <a:buChar char="•"/>
            </a:pPr>
            <a:r>
              <a:rPr b="0" lang="fr-FR" sz="6400" strike="noStrike" u="none">
                <a:solidFill>
                  <a:schemeClr val="dk1"/>
                </a:solidFill>
                <a:effectLst/>
                <a:uFillTx/>
                <a:latin typeface="Calibri"/>
              </a:rPr>
              <a:t>les </a:t>
            </a:r>
            <a:r>
              <a:rPr b="0" lang="fr-FR" sz="6400" strike="noStrike" u="sng">
                <a:solidFill>
                  <a:schemeClr val="dk1"/>
                </a:solidFill>
                <a:effectLst/>
                <a:uFillTx/>
                <a:latin typeface="Calibri"/>
                <a:hlinkClick r:id="rId1"/>
              </a:rPr>
              <a:t>ministres d’État</a:t>
            </a:r>
            <a:r>
              <a:rPr b="0" lang="fr-FR" sz="6400" strike="noStrike" u="none">
                <a:solidFill>
                  <a:schemeClr val="dk1"/>
                </a:solidFill>
                <a:effectLst/>
                <a:uFillTx/>
                <a:latin typeface="Calibri"/>
              </a:rPr>
              <a:t> (intuitu personnae): considération de leurs importances, ils sont investis d'un portefeuille ministériel comme tous les ministres et sont membres de droit du Conseil des Ministres. Ils peuvent organiser des réunions interministérielles, normalement apanage du seul Premier ministre ; par tradition, il leur est également permis de prendre la parole lors du Conseil des ministres pour donner leur avis sur un domaine non rattaché à leur </a:t>
            </a:r>
            <a:r>
              <a:rPr b="0" lang="fr-FR" sz="6400" strike="noStrike" u="sng">
                <a:solidFill>
                  <a:schemeClr val="dk1"/>
                </a:solidFill>
                <a:effectLst/>
                <a:uFillTx/>
                <a:latin typeface="Calibri"/>
                <a:hlinkClick r:id="rId2"/>
              </a:rPr>
              <a:t>ministère</a:t>
            </a:r>
            <a:r>
              <a:rPr b="0" lang="fr-FR" sz="6400" strike="noStrike" u="none">
                <a:solidFill>
                  <a:schemeClr val="dk1"/>
                </a:solidFill>
                <a:effectLst/>
                <a:uFillTx/>
                <a:latin typeface="Calibri"/>
              </a:rPr>
              <a:t> ;</a:t>
            </a:r>
            <a:endParaRPr b="0" lang="ru-RU" sz="6400" strike="noStrike" u="none">
              <a:solidFill>
                <a:schemeClr val="dk1"/>
              </a:solidFill>
              <a:effectLst/>
              <a:uFillTx/>
              <a:latin typeface="Calibri"/>
            </a:endParaRPr>
          </a:p>
          <a:p>
            <a:pPr marL="343080" indent="-343080" defTabSz="914400">
              <a:lnSpc>
                <a:spcPct val="100000"/>
              </a:lnSpc>
              <a:spcBef>
                <a:spcPts val="1281"/>
              </a:spcBef>
              <a:buClr>
                <a:srgbClr val="000000"/>
              </a:buClr>
              <a:buFont typeface="Arial"/>
              <a:buChar char="•"/>
            </a:pPr>
            <a:r>
              <a:rPr b="0" lang="fr-FR" sz="6400" strike="noStrike" u="none">
                <a:solidFill>
                  <a:schemeClr val="dk1"/>
                </a:solidFill>
                <a:effectLst/>
                <a:uFillTx/>
                <a:latin typeface="Calibri"/>
              </a:rPr>
              <a:t>les </a:t>
            </a:r>
            <a:r>
              <a:rPr b="0" lang="fr-FR" sz="6400" strike="noStrike" u="sng">
                <a:solidFill>
                  <a:schemeClr val="dk1"/>
                </a:solidFill>
                <a:effectLst/>
                <a:uFillTx/>
                <a:latin typeface="Calibri"/>
                <a:hlinkClick r:id="rId3"/>
              </a:rPr>
              <a:t>ministres</a:t>
            </a:r>
            <a:r>
              <a:rPr b="0" lang="fr-FR" sz="6400" strike="noStrike" u="none">
                <a:solidFill>
                  <a:schemeClr val="dk1"/>
                </a:solidFill>
                <a:effectLst/>
                <a:uFillTx/>
                <a:latin typeface="Calibri"/>
              </a:rPr>
              <a:t> : ils dirigent et organisent les départements ministériels par le biais de circulaires ou/et d'arrêtés ;</a:t>
            </a:r>
            <a:endParaRPr b="0" lang="ru-RU" sz="6400" strike="noStrike" u="none">
              <a:solidFill>
                <a:schemeClr val="dk1"/>
              </a:solidFill>
              <a:effectLst/>
              <a:uFillTx/>
              <a:latin typeface="Calibri"/>
            </a:endParaRPr>
          </a:p>
          <a:p>
            <a:pPr marL="343080" indent="-343080" defTabSz="914400">
              <a:lnSpc>
                <a:spcPct val="100000"/>
              </a:lnSpc>
              <a:spcBef>
                <a:spcPts val="1281"/>
              </a:spcBef>
              <a:buClr>
                <a:srgbClr val="000000"/>
              </a:buClr>
              <a:buFont typeface="Arial"/>
              <a:buChar char="•"/>
            </a:pPr>
            <a:r>
              <a:rPr b="0" lang="fr-FR" sz="6400" strike="noStrike" u="none">
                <a:solidFill>
                  <a:schemeClr val="dk1"/>
                </a:solidFill>
                <a:effectLst/>
                <a:uFillTx/>
                <a:latin typeface="Calibri"/>
              </a:rPr>
              <a:t>les </a:t>
            </a:r>
            <a:r>
              <a:rPr b="0" lang="fr-FR" sz="6400" strike="noStrike" u="sng">
                <a:solidFill>
                  <a:schemeClr val="dk1"/>
                </a:solidFill>
                <a:effectLst/>
                <a:uFillTx/>
                <a:latin typeface="Calibri"/>
                <a:hlinkClick r:id="rId4"/>
              </a:rPr>
              <a:t>ministres délégués</a:t>
            </a:r>
            <a:r>
              <a:rPr b="0" lang="fr-FR" sz="6400" strike="noStrike" u="none">
                <a:solidFill>
                  <a:schemeClr val="dk1"/>
                </a:solidFill>
                <a:effectLst/>
                <a:uFillTx/>
                <a:latin typeface="Calibri"/>
              </a:rPr>
              <a:t> : placés sous l'autorité des ministres et, plus rarement, du Premier ministre, ils reçoivent délégation de certaines compétences;</a:t>
            </a:r>
            <a:endParaRPr b="0" lang="ru-RU" sz="6400" strike="noStrike" u="none">
              <a:solidFill>
                <a:schemeClr val="dk1"/>
              </a:solidFill>
              <a:effectLst/>
              <a:uFillTx/>
              <a:latin typeface="Calibri"/>
            </a:endParaRPr>
          </a:p>
          <a:p>
            <a:pPr marL="343080" indent="-343080" defTabSz="914400">
              <a:lnSpc>
                <a:spcPct val="100000"/>
              </a:lnSpc>
              <a:spcBef>
                <a:spcPts val="1281"/>
              </a:spcBef>
              <a:buClr>
                <a:srgbClr val="000000"/>
              </a:buClr>
              <a:buFont typeface="Arial"/>
              <a:buChar char="•"/>
            </a:pPr>
            <a:r>
              <a:rPr b="0" lang="fr-FR" sz="6400" strike="noStrike" u="none">
                <a:solidFill>
                  <a:schemeClr val="dk1"/>
                </a:solidFill>
                <a:effectLst/>
                <a:uFillTx/>
                <a:latin typeface="Calibri"/>
              </a:rPr>
              <a:t>les </a:t>
            </a:r>
            <a:r>
              <a:rPr b="0" lang="fr-FR" sz="6400" strike="noStrike" u="sng">
                <a:solidFill>
                  <a:schemeClr val="dk1"/>
                </a:solidFill>
                <a:effectLst/>
                <a:uFillTx/>
                <a:latin typeface="Calibri"/>
                <a:hlinkClick r:id="rId5"/>
              </a:rPr>
              <a:t>secrétaires d’État</a:t>
            </a:r>
            <a:r>
              <a:rPr b="0" lang="fr-FR" sz="6400" strike="noStrike" u="none">
                <a:solidFill>
                  <a:schemeClr val="dk1"/>
                </a:solidFill>
                <a:effectLst/>
                <a:uFillTx/>
                <a:latin typeface="Calibri"/>
              </a:rPr>
              <a:t> : au dernier échelon de la hiérarchie ministérielle (sauf en cas d'existence de haut-commissariat), ils sont placés sous l’égide d'un ministre ou parfois du seul Premier ministre ;</a:t>
            </a:r>
            <a:endParaRPr b="0" lang="ru-RU" sz="6400" strike="noStrike" u="none">
              <a:solidFill>
                <a:schemeClr val="dk1"/>
              </a:solidFill>
              <a:effectLst/>
              <a:uFillTx/>
              <a:latin typeface="Calibri"/>
            </a:endParaRPr>
          </a:p>
          <a:p>
            <a:pPr marL="343080" indent="-343080" defTabSz="914400">
              <a:lnSpc>
                <a:spcPct val="100000"/>
              </a:lnSpc>
              <a:spcBef>
                <a:spcPts val="1281"/>
              </a:spcBef>
              <a:buClr>
                <a:srgbClr val="000000"/>
              </a:buClr>
              <a:buFont typeface="Arial"/>
              <a:buChar char="•"/>
            </a:pPr>
            <a:r>
              <a:rPr b="0" lang="fr-FR" sz="6400" strike="noStrike" u="none">
                <a:solidFill>
                  <a:schemeClr val="dk1"/>
                </a:solidFill>
                <a:effectLst/>
                <a:uFillTx/>
                <a:latin typeface="Calibri"/>
              </a:rPr>
              <a:t>les </a:t>
            </a:r>
            <a:r>
              <a:rPr b="0" lang="fr-FR" sz="6400" strike="noStrike" u="sng">
                <a:solidFill>
                  <a:schemeClr val="dk1"/>
                </a:solidFill>
                <a:effectLst/>
                <a:uFillTx/>
                <a:latin typeface="Calibri"/>
                <a:hlinkClick r:id="rId6"/>
              </a:rPr>
              <a:t>hauts commissaires</a:t>
            </a:r>
            <a:r>
              <a:rPr b="0" lang="fr-FR" sz="6400" strike="noStrike" u="none">
                <a:solidFill>
                  <a:schemeClr val="dk1"/>
                </a:solidFill>
                <a:effectLst/>
                <a:uFillTx/>
                <a:latin typeface="Calibri"/>
              </a:rPr>
              <a:t> : titre recréé pour </a:t>
            </a:r>
            <a:r>
              <a:rPr b="0" lang="fr-FR" sz="6400" strike="noStrike" u="sng">
                <a:solidFill>
                  <a:schemeClr val="dk1"/>
                </a:solidFill>
                <a:effectLst/>
                <a:uFillTx/>
                <a:latin typeface="Calibri"/>
                <a:hlinkClick r:id="rId7"/>
              </a:rPr>
              <a:t>Martin Hirsch</a:t>
            </a:r>
            <a:r>
              <a:rPr b="0" lang="fr-FR" sz="6400" strike="noStrike" u="none">
                <a:solidFill>
                  <a:schemeClr val="dk1"/>
                </a:solidFill>
                <a:effectLst/>
                <a:uFillTx/>
                <a:latin typeface="Calibri"/>
              </a:rPr>
              <a:t> (Gouvernement Fillon) de 2007 à 2010.</a:t>
            </a:r>
            <a:endParaRPr b="0" lang="ru-RU" sz="64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L’économie de la France</a:t>
            </a:r>
            <a:endParaRPr b="0" lang="ru-RU" sz="4400" strike="noStrike" u="none">
              <a:solidFill>
                <a:schemeClr val="dk1"/>
              </a:solidFill>
              <a:effectLst/>
              <a:uFillTx/>
              <a:latin typeface="Calibri"/>
            </a:endParaRPr>
          </a:p>
        </p:txBody>
      </p:sp>
      <p:sp>
        <p:nvSpPr>
          <p:cNvPr id="146"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70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D’après la nature des activités humaines toutes les activités productrices sont divisées en trois grands secteurs: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Primaire – le secteur embrassant le domaine des activités productrices de matières non transformées – agriculture (élevage), pêche.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Secondaire – inclut les activités productrices de matières transformées (industrie, le confection des vêtements, réparation de chaussures, construction, installation d’un équipement etc).</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Tertiaire – comprend toutes les activités non directement productrices de biens de consommation (activités de services: les chemins de fers, la marine marchande, la téléphonie, les activités des administrations, des professions libérales: avocats, notaires, médecins; de l’artisanat.</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19999"/>
          </a:bodyPr>
          <a:p>
            <a:pPr indent="0" algn="ctr" defTabSz="914400">
              <a:lnSpc>
                <a:spcPct val="100000"/>
              </a:lnSpc>
              <a:buNone/>
            </a:pPr>
            <a:r>
              <a:rPr b="0" lang="fr-FR" sz="4400" strike="noStrike" u="none">
                <a:solidFill>
                  <a:schemeClr val="dk1"/>
                </a:solidFill>
                <a:effectLst/>
                <a:uFillTx/>
                <a:latin typeface="Calibri"/>
              </a:rPr>
              <a:t>Secteur primaire: l’agroalimentaire</a:t>
            </a:r>
            <a:br>
              <a:rPr sz="4400"/>
            </a:br>
            <a:endParaRPr b="0" lang="ru-RU" sz="4400" strike="noStrike" u="none">
              <a:solidFill>
                <a:schemeClr val="dk1"/>
              </a:solidFill>
              <a:effectLst/>
              <a:uFillTx/>
              <a:latin typeface="Calibri"/>
            </a:endParaRPr>
          </a:p>
        </p:txBody>
      </p:sp>
      <p:sp>
        <p:nvSpPr>
          <p:cNvPr id="148"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475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a:t>
            </a:r>
            <a:r>
              <a:rPr b="1" lang="fr-FR" sz="3200" strike="noStrike" u="none">
                <a:solidFill>
                  <a:schemeClr val="dk1"/>
                </a:solidFill>
                <a:effectLst/>
                <a:uFillTx/>
                <a:latin typeface="Calibri"/>
              </a:rPr>
              <a:t>secteur agroalimentaire</a:t>
            </a:r>
            <a:r>
              <a:rPr b="0" lang="fr-FR" sz="3200" strike="noStrike" u="none">
                <a:solidFill>
                  <a:schemeClr val="dk1"/>
                </a:solidFill>
                <a:effectLst/>
                <a:uFillTx/>
                <a:latin typeface="Calibri"/>
              </a:rPr>
              <a:t> est un </a:t>
            </a:r>
            <a:r>
              <a:rPr b="0" lang="fr-FR" sz="3200" strike="noStrike" u="sng">
                <a:solidFill>
                  <a:schemeClr val="dk1"/>
                </a:solidFill>
                <a:effectLst/>
                <a:uFillTx/>
                <a:latin typeface="Calibri"/>
                <a:hlinkClick r:id="rId1"/>
              </a:rPr>
              <a:t>secteur d'activité</a:t>
            </a:r>
            <a:r>
              <a:rPr b="0" lang="fr-FR" sz="3200" strike="noStrike" u="none">
                <a:solidFill>
                  <a:schemeClr val="dk1"/>
                </a:solidFill>
                <a:effectLst/>
                <a:uFillTx/>
                <a:latin typeface="Calibri"/>
              </a:rPr>
              <a:t> correspondant à l'ensemble des </a:t>
            </a:r>
            <a:r>
              <a:rPr b="0" lang="fr-FR" sz="3200" strike="noStrike" u="sng">
                <a:solidFill>
                  <a:schemeClr val="dk1"/>
                </a:solidFill>
                <a:effectLst/>
                <a:uFillTx/>
                <a:latin typeface="Calibri"/>
                <a:hlinkClick r:id="rId2"/>
              </a:rPr>
              <a:t>entreprises</a:t>
            </a:r>
            <a:r>
              <a:rPr b="0" lang="fr-FR" sz="3200" strike="noStrike" u="none">
                <a:solidFill>
                  <a:schemeClr val="dk1"/>
                </a:solidFill>
                <a:effectLst/>
                <a:uFillTx/>
                <a:latin typeface="Calibri"/>
              </a:rPr>
              <a:t> des </a:t>
            </a:r>
            <a:r>
              <a:rPr b="0" lang="fr-FR" sz="3200" strike="noStrike" u="sng">
                <a:solidFill>
                  <a:schemeClr val="dk1"/>
                </a:solidFill>
                <a:effectLst/>
                <a:uFillTx/>
                <a:latin typeface="Calibri"/>
                <a:hlinkClick r:id="rId3"/>
              </a:rPr>
              <a:t>secteurs primaire</a:t>
            </a:r>
            <a:r>
              <a:rPr b="0" lang="fr-FR" sz="3200" strike="noStrike" u="none">
                <a:solidFill>
                  <a:schemeClr val="dk1"/>
                </a:solidFill>
                <a:effectLst/>
                <a:uFillTx/>
                <a:latin typeface="Calibri"/>
              </a:rPr>
              <a:t> et </a:t>
            </a:r>
            <a:r>
              <a:rPr b="0" lang="fr-FR" sz="3200" strike="noStrike" u="sng">
                <a:solidFill>
                  <a:schemeClr val="dk1"/>
                </a:solidFill>
                <a:effectLst/>
                <a:uFillTx/>
                <a:latin typeface="Calibri"/>
                <a:hlinkClick r:id="rId4"/>
              </a:rPr>
              <a:t>secondaire</a:t>
            </a:r>
            <a:r>
              <a:rPr b="0" lang="fr-FR" sz="3200" strike="noStrike" u="none">
                <a:solidFill>
                  <a:schemeClr val="dk1"/>
                </a:solidFill>
                <a:effectLst/>
                <a:uFillTx/>
                <a:latin typeface="Calibri"/>
              </a:rPr>
              <a:t> qui participent à la </a:t>
            </a:r>
            <a:r>
              <a:rPr b="0" lang="fr-FR" sz="3200" strike="noStrike" u="sng">
                <a:solidFill>
                  <a:schemeClr val="dk1"/>
                </a:solidFill>
                <a:effectLst/>
                <a:uFillTx/>
                <a:latin typeface="Calibri"/>
                <a:hlinkClick r:id="rId5"/>
              </a:rPr>
              <a:t>production</a:t>
            </a:r>
            <a:r>
              <a:rPr b="0" lang="fr-FR" sz="3200" strike="noStrike" u="none">
                <a:solidFill>
                  <a:schemeClr val="dk1"/>
                </a:solidFill>
                <a:effectLst/>
                <a:uFillTx/>
                <a:latin typeface="Calibri"/>
              </a:rPr>
              <a:t> de </a:t>
            </a:r>
            <a:r>
              <a:rPr b="0" lang="fr-FR" sz="3200" strike="noStrike" u="sng">
                <a:solidFill>
                  <a:schemeClr val="dk1"/>
                </a:solidFill>
                <a:effectLst/>
                <a:uFillTx/>
                <a:latin typeface="Calibri"/>
                <a:hlinkClick r:id="rId6"/>
              </a:rPr>
              <a:t>produits alimentaires</a:t>
            </a:r>
            <a:r>
              <a:rPr b="0" lang="fr-FR" sz="3200" strike="noStrike" u="none">
                <a:solidFill>
                  <a:schemeClr val="dk1"/>
                </a:solidFill>
                <a:effectLst/>
                <a:uFillTx/>
                <a:latin typeface="Calibri"/>
              </a:rPr>
              <a:t> finis.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Il regroupe deux ensembles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t>
            </a:r>
            <a:r>
              <a:rPr b="0" lang="fr-FR" sz="3200" strike="noStrike" u="sng">
                <a:solidFill>
                  <a:schemeClr val="dk1"/>
                </a:solidFill>
                <a:effectLst/>
                <a:uFillTx/>
                <a:latin typeface="Calibri"/>
                <a:hlinkClick r:id="rId7"/>
              </a:rPr>
              <a:t>industrie agroalimentaire</a:t>
            </a:r>
            <a:r>
              <a:rPr b="0" lang="fr-FR" sz="3200" strike="noStrike" u="none">
                <a:solidFill>
                  <a:schemeClr val="dk1"/>
                </a:solidFill>
                <a:effectLst/>
                <a:uFillTx/>
                <a:latin typeface="Calibri"/>
              </a:rPr>
              <a:t>, qui transforme des produits vivants </a:t>
            </a:r>
            <a:r>
              <a:rPr b="0" lang="fr-FR" sz="3200" strike="noStrike" u="sng">
                <a:solidFill>
                  <a:schemeClr val="dk1"/>
                </a:solidFill>
                <a:effectLst/>
                <a:uFillTx/>
                <a:latin typeface="Calibri"/>
                <a:hlinkClick r:id="rId8"/>
              </a:rPr>
              <a:t>élevés</a:t>
            </a:r>
            <a:r>
              <a:rPr b="0" lang="fr-FR" sz="3200" strike="noStrike" u="none">
                <a:solidFill>
                  <a:schemeClr val="dk1"/>
                </a:solidFill>
                <a:effectLst/>
                <a:uFillTx/>
                <a:latin typeface="Calibri"/>
              </a:rPr>
              <a:t>, des plantes ou des fruits cultivés en produits alimentaires finis ;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t>
            </a:r>
            <a:r>
              <a:rPr b="0" lang="fr-FR" sz="3200" strike="noStrike" u="sng">
                <a:solidFill>
                  <a:schemeClr val="dk1"/>
                </a:solidFill>
                <a:effectLst/>
                <a:uFillTx/>
                <a:latin typeface="Calibri"/>
                <a:hlinkClick r:id="rId9"/>
              </a:rPr>
              <a:t>agriculture</a:t>
            </a:r>
            <a:r>
              <a:rPr b="0" lang="fr-FR" sz="3200" strike="noStrike" u="none">
                <a:solidFill>
                  <a:schemeClr val="dk1"/>
                </a:solidFill>
                <a:effectLst/>
                <a:uFillTx/>
                <a:latin typeface="Calibri"/>
              </a:rPr>
              <a:t>, qui élève les animaux et cultive les plantes et qui fournit les </a:t>
            </a:r>
            <a:r>
              <a:rPr b="0" lang="fr-FR" sz="3200" strike="noStrike" u="sng">
                <a:solidFill>
                  <a:schemeClr val="dk1"/>
                </a:solidFill>
                <a:effectLst/>
                <a:uFillTx/>
                <a:latin typeface="Calibri"/>
                <a:hlinkClick r:id="rId10"/>
              </a:rPr>
              <a:t>intrants</a:t>
            </a:r>
            <a:r>
              <a:rPr b="0" lang="fr-FR" sz="3200" strike="noStrike" u="none">
                <a:solidFill>
                  <a:schemeClr val="dk1"/>
                </a:solidFill>
                <a:effectLst/>
                <a:uFillTx/>
                <a:latin typeface="Calibri"/>
              </a:rPr>
              <a:t> à l'industrie agroalimentaire.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Ce secteur d'activité a sa propre économie, qui regroupe les activités de conception, de production et de commercialisation de produits alimentaires issus de l'agriculture, tels que les </a:t>
            </a:r>
            <a:r>
              <a:rPr b="0" lang="fr-FR" sz="3200" strike="noStrike" u="sng">
                <a:solidFill>
                  <a:schemeClr val="dk1"/>
                </a:solidFill>
                <a:effectLst/>
                <a:uFillTx/>
                <a:latin typeface="Calibri"/>
                <a:hlinkClick r:id="rId11"/>
              </a:rPr>
              <a:t>produits laitiers</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L’agroalimentaire Français est un secteur dynamique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L’agriculture et les industries alimentaires sont un atout pour la France et font d’elle </a:t>
            </a:r>
            <a:r>
              <a:rPr b="0" lang="fr-FR" sz="3200" strike="noStrike" u="none">
                <a:solidFill>
                  <a:schemeClr val="accent2"/>
                </a:solidFill>
                <a:effectLst/>
                <a:uFillTx/>
                <a:latin typeface="Calibri"/>
              </a:rPr>
              <a:t>l’un des grands pays producteurs et exportateurs agroalimentaires de la planète.</a:t>
            </a:r>
            <a:r>
              <a:rPr b="0" lang="fr-FR" sz="3200" strike="noStrike" u="none">
                <a:solidFill>
                  <a:schemeClr val="dk1"/>
                </a:solidFill>
                <a:effectLst/>
                <a:uFillTx/>
                <a:latin typeface="Calibri"/>
              </a:rPr>
              <a:t> L’agroalimentaire contribue fortement à la santé de l’économie française et </a:t>
            </a:r>
            <a:r>
              <a:rPr b="0" lang="fr-FR" sz="3200" strike="noStrike" u="none">
                <a:solidFill>
                  <a:schemeClr val="accent2"/>
                </a:solidFill>
                <a:effectLst/>
                <a:uFillTx/>
                <a:latin typeface="Calibri"/>
              </a:rPr>
              <a:t>occupe la première place au sein de l’Union Européenne</a:t>
            </a:r>
            <a:r>
              <a:rPr b="0" lang="fr-FR" sz="3200" strike="noStrike" u="none">
                <a:solidFill>
                  <a:schemeClr val="dk1"/>
                </a:solidFill>
                <a:effectLst/>
                <a:uFillTx/>
                <a:latin typeface="Calibri"/>
              </a:rPr>
              <a:t> avec un cinquième de la valeur ajoutée du secteur.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Un leader européen et mondial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1er producteur agricole européen</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4ème exportateur mondial de produits agricoles et agroalimentaires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4ème exportateur mondial de produits alimentaires transformés</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a:buNone/>
            </a:pPr>
            <a:endParaRPr b="1" lang="ru-RU" sz="2000" strike="noStrike" u="none">
              <a:solidFill>
                <a:schemeClr val="dk1"/>
              </a:solidFill>
              <a:effectLst/>
              <a:uFillTx/>
              <a:latin typeface="Calibri"/>
            </a:endParaRPr>
          </a:p>
        </p:txBody>
      </p:sp>
      <p:sp>
        <p:nvSpPr>
          <p:cNvPr id="71" name="PlaceHolder 2"/>
          <p:cNvSpPr>
            <a:spLocks noGrp="1"/>
          </p:cNvSpPr>
          <p:nvPr>
            <p:ph/>
          </p:nvPr>
        </p:nvSpPr>
        <p:spPr>
          <a:xfrm>
            <a:off x="1792440" y="5367240"/>
            <a:ext cx="5486040" cy="804600"/>
          </a:xfrm>
          <a:prstGeom prst="rect">
            <a:avLst/>
          </a:prstGeom>
          <a:noFill/>
          <a:ln w="0">
            <a:noFill/>
          </a:ln>
        </p:spPr>
        <p:txBody>
          <a:bodyPr lIns="91440" rIns="91440" tIns="45720" bIns="45720" anchor="t">
            <a:noAutofit/>
          </a:bodyPr>
          <a:p>
            <a:pPr indent="0">
              <a:spcBef>
                <a:spcPts val="1417"/>
              </a:spcBef>
              <a:buNone/>
            </a:pPr>
            <a:endParaRPr b="0" lang="ru-RU" sz="1400" strike="noStrike" u="none">
              <a:solidFill>
                <a:schemeClr val="dk1"/>
              </a:solidFill>
              <a:effectLst/>
              <a:uFillTx/>
              <a:latin typeface="Calibri"/>
            </a:endParaRPr>
          </a:p>
        </p:txBody>
      </p:sp>
      <p:pic>
        <p:nvPicPr>
          <p:cNvPr id="72" name="Picture 2" descr=""/>
          <p:cNvPicPr/>
          <p:nvPr/>
        </p:nvPicPr>
        <p:blipFill>
          <a:blip r:embed="rId1"/>
          <a:srcRect l="12375" t="0" r="12375" b="0"/>
          <a:stretch/>
        </p:blipFill>
        <p:spPr>
          <a:xfrm>
            <a:off x="428760" y="714240"/>
            <a:ext cx="8057520" cy="5453640"/>
          </a:xfrm>
          <a:prstGeom prst="rect">
            <a:avLst/>
          </a:prstGeom>
          <a:noFill/>
          <a:ln w="9525">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9" name="Таблица 4"/>
          <p:cNvGraphicFramePr/>
          <p:nvPr/>
        </p:nvGraphicFramePr>
        <p:xfrm>
          <a:off x="357120" y="285840"/>
          <a:ext cx="8476920" cy="3383640"/>
        </p:xfrm>
        <a:graphic>
          <a:graphicData uri="http://schemas.openxmlformats.org/drawingml/2006/table">
            <a:tbl>
              <a:tblPr/>
              <a:tblGrid>
                <a:gridCol w="8477280"/>
              </a:tblGrid>
              <a:tr h="1481760">
                <a:tc>
                  <a:txBody>
                    <a:bodyPr anchor="t">
                      <a:noAutofit/>
                    </a:bodyPr>
                    <a:p>
                      <a:pPr defTabSz="914400">
                        <a:lnSpc>
                          <a:spcPct val="100000"/>
                        </a:lnSpc>
                      </a:pPr>
                      <a:r>
                        <a:rPr b="1" lang="fr-FR" sz="2400" strike="noStrike" u="none">
                          <a:solidFill>
                            <a:schemeClr val="dk1"/>
                          </a:solidFill>
                          <a:effectLst/>
                          <a:uFillTx/>
                          <a:latin typeface="Calibri"/>
                        </a:rPr>
                        <a:t>Les principales productions sont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les </a:t>
                      </a:r>
                      <a:r>
                        <a:rPr b="1" lang="fr-FR" sz="2400" strike="noStrike" u="sng">
                          <a:solidFill>
                            <a:schemeClr val="dk1"/>
                          </a:solidFill>
                          <a:effectLst/>
                          <a:uFillTx/>
                          <a:latin typeface="Calibri"/>
                          <a:hlinkClick r:id="rId1"/>
                        </a:rPr>
                        <a:t>céréales</a:t>
                      </a:r>
                      <a:r>
                        <a:rPr b="1" lang="fr-FR" sz="2400" strike="noStrike" u="none">
                          <a:solidFill>
                            <a:schemeClr val="dk1"/>
                          </a:solidFill>
                          <a:effectLst/>
                          <a:uFillTx/>
                          <a:latin typeface="Calibri"/>
                        </a:rPr>
                        <a:t> (</a:t>
                      </a:r>
                      <a:r>
                        <a:rPr b="1" lang="fr-FR" sz="2400" strike="noStrike" u="sng">
                          <a:solidFill>
                            <a:schemeClr val="dk1"/>
                          </a:solidFill>
                          <a:effectLst/>
                          <a:uFillTx/>
                          <a:latin typeface="Calibri"/>
                          <a:hlinkClick r:id="rId2"/>
                        </a:rPr>
                        <a:t>blé</a:t>
                      </a:r>
                      <a:r>
                        <a:rPr b="1" lang="fr-FR" sz="2400" strike="noStrike" u="none">
                          <a:solidFill>
                            <a:schemeClr val="dk1"/>
                          </a:solidFill>
                          <a:effectLst/>
                          <a:uFillTx/>
                          <a:latin typeface="Calibri"/>
                        </a:rPr>
                        <a:t>, 1</a:t>
                      </a:r>
                      <a:r>
                        <a:rPr b="1" lang="fr-FR" sz="2400" strike="noStrike" u="none" baseline="30000">
                          <a:solidFill>
                            <a:schemeClr val="dk1"/>
                          </a:solidFill>
                          <a:effectLst/>
                          <a:uFillTx/>
                          <a:latin typeface="Calibri"/>
                        </a:rPr>
                        <a:t>er</a:t>
                      </a:r>
                      <a:r>
                        <a:rPr b="1" lang="fr-FR" sz="2400" strike="noStrike" u="none">
                          <a:solidFill>
                            <a:schemeClr val="dk1"/>
                          </a:solidFill>
                          <a:effectLst/>
                          <a:uFillTx/>
                          <a:latin typeface="Calibri"/>
                        </a:rPr>
                        <a:t> rang européen et 5</a:t>
                      </a:r>
                      <a:r>
                        <a:rPr b="1" lang="fr-FR" sz="2400" strike="noStrike" u="none" baseline="30000">
                          <a:solidFill>
                            <a:schemeClr val="dk1"/>
                          </a:solidFill>
                          <a:effectLst/>
                          <a:uFillTx/>
                          <a:latin typeface="Calibri"/>
                        </a:rPr>
                        <a:t>e</a:t>
                      </a:r>
                      <a:r>
                        <a:rPr b="1" lang="fr-FR" sz="2400" strike="noStrike" u="none">
                          <a:solidFill>
                            <a:schemeClr val="dk1"/>
                          </a:solidFill>
                          <a:effectLst/>
                          <a:uFillTx/>
                          <a:latin typeface="Calibri"/>
                        </a:rPr>
                        <a:t> mondial ; </a:t>
                      </a:r>
                      <a:r>
                        <a:rPr b="1" lang="fr-FR" sz="2400" strike="noStrike" u="sng">
                          <a:solidFill>
                            <a:schemeClr val="dk1"/>
                          </a:solidFill>
                          <a:effectLst/>
                          <a:uFillTx/>
                          <a:latin typeface="Calibri"/>
                          <a:hlinkClick r:id="rId3"/>
                        </a:rPr>
                        <a:t>maïs</a:t>
                      </a:r>
                      <a:r>
                        <a:rPr b="1" lang="fr-FR" sz="2400" strike="noStrike" u="none">
                          <a:solidFill>
                            <a:schemeClr val="dk1"/>
                          </a:solidFill>
                          <a:effectLst/>
                          <a:uFillTx/>
                          <a:latin typeface="Calibri"/>
                        </a:rPr>
                        <a:t>, 8</a:t>
                      </a:r>
                      <a:r>
                        <a:rPr b="1" lang="fr-FR" sz="2400" strike="noStrike" u="none" baseline="30000">
                          <a:solidFill>
                            <a:schemeClr val="dk1"/>
                          </a:solidFill>
                          <a:effectLst/>
                          <a:uFillTx/>
                          <a:latin typeface="Calibri"/>
                        </a:rPr>
                        <a:t>e</a:t>
                      </a:r>
                      <a:r>
                        <a:rPr b="1" lang="fr-FR" sz="2400" strike="noStrike" u="none">
                          <a:solidFill>
                            <a:schemeClr val="dk1"/>
                          </a:solidFill>
                          <a:effectLst/>
                          <a:uFillTx/>
                          <a:latin typeface="Calibri"/>
                        </a:rPr>
                        <a:t> mondial)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le </a:t>
                      </a:r>
                      <a:r>
                        <a:rPr b="1" lang="fr-FR" sz="2400" strike="noStrike" u="sng">
                          <a:solidFill>
                            <a:schemeClr val="dk1"/>
                          </a:solidFill>
                          <a:effectLst/>
                          <a:uFillTx/>
                          <a:latin typeface="Calibri"/>
                          <a:hlinkClick r:id="rId4"/>
                        </a:rPr>
                        <a:t>sucre</a:t>
                      </a:r>
                      <a:r>
                        <a:rPr b="1" lang="fr-FR" sz="2400" strike="noStrike" u="none">
                          <a:solidFill>
                            <a:schemeClr val="dk1"/>
                          </a:solidFill>
                          <a:effectLst/>
                          <a:uFillTx/>
                          <a:latin typeface="Calibri"/>
                        </a:rPr>
                        <a:t> (7</a:t>
                      </a:r>
                      <a:r>
                        <a:rPr b="1" lang="fr-FR" sz="2400" strike="noStrike" u="none" baseline="30000">
                          <a:solidFill>
                            <a:schemeClr val="dk1"/>
                          </a:solidFill>
                          <a:effectLst/>
                          <a:uFillTx/>
                          <a:latin typeface="Calibri"/>
                        </a:rPr>
                        <a:t>e</a:t>
                      </a:r>
                      <a:r>
                        <a:rPr b="1" lang="fr-FR" sz="2400" strike="noStrike" u="none">
                          <a:solidFill>
                            <a:schemeClr val="dk1"/>
                          </a:solidFill>
                          <a:effectLst/>
                          <a:uFillTx/>
                          <a:latin typeface="Calibri"/>
                        </a:rPr>
                        <a:t> mondial),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le </a:t>
                      </a:r>
                      <a:r>
                        <a:rPr b="1" lang="fr-FR" sz="2400" strike="noStrike" u="sng">
                          <a:solidFill>
                            <a:schemeClr val="dk1"/>
                          </a:solidFill>
                          <a:effectLst/>
                          <a:uFillTx/>
                          <a:latin typeface="Calibri"/>
                          <a:hlinkClick r:id="rId5"/>
                        </a:rPr>
                        <a:t>vin</a:t>
                      </a:r>
                      <a:r>
                        <a:rPr b="1" lang="fr-FR" sz="2400" strike="noStrike" u="none">
                          <a:solidFill>
                            <a:schemeClr val="dk1"/>
                          </a:solidFill>
                          <a:effectLst/>
                          <a:uFillTx/>
                          <a:latin typeface="Calibri"/>
                        </a:rPr>
                        <a:t> (1</a:t>
                      </a:r>
                      <a:r>
                        <a:rPr b="1" lang="fr-FR" sz="2400" strike="noStrike" u="none" baseline="30000">
                          <a:solidFill>
                            <a:schemeClr val="dk1"/>
                          </a:solidFill>
                          <a:effectLst/>
                          <a:uFillTx/>
                          <a:latin typeface="Calibri"/>
                        </a:rPr>
                        <a:t>er</a:t>
                      </a:r>
                      <a:r>
                        <a:rPr b="1" lang="fr-FR" sz="2400" strike="noStrike" u="none">
                          <a:solidFill>
                            <a:schemeClr val="dk1"/>
                          </a:solidFill>
                          <a:effectLst/>
                          <a:uFillTx/>
                          <a:latin typeface="Calibri"/>
                        </a:rPr>
                        <a:t> mondial),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le </a:t>
                      </a:r>
                      <a:r>
                        <a:rPr b="1" lang="fr-FR" sz="2400" strike="noStrike" u="sng">
                          <a:solidFill>
                            <a:schemeClr val="dk1"/>
                          </a:solidFill>
                          <a:effectLst/>
                          <a:uFillTx/>
                          <a:latin typeface="Calibri"/>
                          <a:hlinkClick r:id="rId6"/>
                        </a:rPr>
                        <a:t>lait</a:t>
                      </a:r>
                      <a:r>
                        <a:rPr b="1" lang="fr-FR" sz="2400" strike="noStrike" u="none">
                          <a:solidFill>
                            <a:schemeClr val="dk1"/>
                          </a:solidFill>
                          <a:effectLst/>
                          <a:uFillTx/>
                          <a:latin typeface="Calibri"/>
                        </a:rPr>
                        <a:t> (3</a:t>
                      </a:r>
                      <a:r>
                        <a:rPr b="1" lang="fr-FR" sz="2400" strike="noStrike" u="none" baseline="30000">
                          <a:solidFill>
                            <a:schemeClr val="dk1"/>
                          </a:solidFill>
                          <a:effectLst/>
                          <a:uFillTx/>
                          <a:latin typeface="Calibri"/>
                        </a:rPr>
                        <a:t>e</a:t>
                      </a:r>
                      <a:r>
                        <a:rPr b="1" lang="fr-FR" sz="2400" strike="noStrike" u="none">
                          <a:solidFill>
                            <a:schemeClr val="dk1"/>
                          </a:solidFill>
                          <a:effectLst/>
                          <a:uFillTx/>
                          <a:latin typeface="Calibri"/>
                        </a:rPr>
                        <a:t> mondial) et les </a:t>
                      </a:r>
                      <a:r>
                        <a:rPr b="1" lang="fr-FR" sz="2400" strike="noStrike" u="sng">
                          <a:solidFill>
                            <a:schemeClr val="dk1"/>
                          </a:solidFill>
                          <a:effectLst/>
                          <a:uFillTx/>
                          <a:latin typeface="Calibri"/>
                          <a:hlinkClick r:id="rId7"/>
                        </a:rPr>
                        <a:t>produits laitiers</a:t>
                      </a:r>
                      <a:r>
                        <a:rPr b="1" lang="fr-FR" sz="2400" strike="noStrike" u="none">
                          <a:solidFill>
                            <a:schemeClr val="dk1"/>
                          </a:solidFill>
                          <a:effectLst/>
                          <a:uFillTx/>
                          <a:latin typeface="Calibri"/>
                        </a:rPr>
                        <a:t>,</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les </a:t>
                      </a:r>
                      <a:r>
                        <a:rPr b="1" lang="fr-FR" sz="2400" strike="noStrike" u="sng">
                          <a:solidFill>
                            <a:schemeClr val="dk1"/>
                          </a:solidFill>
                          <a:effectLst/>
                          <a:uFillTx/>
                          <a:latin typeface="Calibri"/>
                          <a:hlinkClick r:id="rId8"/>
                        </a:rPr>
                        <a:t>fruits</a:t>
                      </a:r>
                      <a:r>
                        <a:rPr b="1" lang="fr-FR" sz="2400" strike="noStrike" u="none">
                          <a:solidFill>
                            <a:schemeClr val="dk1"/>
                          </a:solidFill>
                          <a:effectLst/>
                          <a:uFillTx/>
                          <a:latin typeface="Calibri"/>
                        </a:rPr>
                        <a:t> et </a:t>
                      </a:r>
                      <a:r>
                        <a:rPr b="1" lang="fr-FR" sz="2400" strike="noStrike" u="sng">
                          <a:solidFill>
                            <a:schemeClr val="dk1"/>
                          </a:solidFill>
                          <a:effectLst/>
                          <a:uFillTx/>
                          <a:latin typeface="Calibri"/>
                          <a:hlinkClick r:id="rId9"/>
                        </a:rPr>
                        <a:t>légumes</a:t>
                      </a:r>
                      <a:r>
                        <a:rPr b="1" lang="fr-FR" sz="2400" strike="noStrike" u="none">
                          <a:solidFill>
                            <a:schemeClr val="dk1"/>
                          </a:solidFill>
                          <a:effectLst/>
                          <a:uFillTx/>
                          <a:latin typeface="Calibri"/>
                        </a:rPr>
                        <a:t>,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10"/>
                        </a:rPr>
                        <a:t>élevage</a:t>
                      </a:r>
                      <a:r>
                        <a:rPr b="1" lang="fr-FR" sz="2400" strike="noStrike" u="none">
                          <a:solidFill>
                            <a:schemeClr val="dk1"/>
                          </a:solidFill>
                          <a:effectLst/>
                          <a:uFillTx/>
                          <a:latin typeface="Calibri"/>
                        </a:rPr>
                        <a:t> (notamment en </a:t>
                      </a:r>
                      <a:r>
                        <a:rPr b="1" lang="fr-FR" sz="2400" strike="noStrike" u="sng">
                          <a:solidFill>
                            <a:schemeClr val="dk1"/>
                          </a:solidFill>
                          <a:effectLst/>
                          <a:uFillTx/>
                          <a:latin typeface="Calibri"/>
                          <a:hlinkClick r:id="rId11"/>
                        </a:rPr>
                        <a:t>Bretagne</a:t>
                      </a:r>
                      <a:r>
                        <a:rPr b="1" lang="fr-FR" sz="2400" strike="noStrike" u="none">
                          <a:solidFill>
                            <a:schemeClr val="dk1"/>
                          </a:solidFill>
                          <a:effectLst/>
                          <a:uFillTx/>
                          <a:latin typeface="Calibri"/>
                        </a:rPr>
                        <a:t>) et les produits carnés (5</a:t>
                      </a:r>
                      <a:r>
                        <a:rPr b="1" lang="fr-FR" sz="2400" strike="noStrike" u="none" baseline="30000">
                          <a:solidFill>
                            <a:schemeClr val="dk1"/>
                          </a:solidFill>
                          <a:effectLst/>
                          <a:uFillTx/>
                          <a:latin typeface="Calibri"/>
                        </a:rPr>
                        <a:t>e</a:t>
                      </a:r>
                      <a:r>
                        <a:rPr b="1" lang="fr-FR" sz="2400" strike="noStrike" u="none">
                          <a:solidFill>
                            <a:schemeClr val="dk1"/>
                          </a:solidFill>
                          <a:effectLst/>
                          <a:uFillTx/>
                          <a:latin typeface="Calibri"/>
                        </a:rPr>
                        <a:t> mondial pour la </a:t>
                      </a:r>
                      <a:r>
                        <a:rPr b="1" lang="fr-FR" sz="2400" strike="noStrike" u="sng">
                          <a:solidFill>
                            <a:schemeClr val="dk1"/>
                          </a:solidFill>
                          <a:effectLst/>
                          <a:uFillTx/>
                          <a:latin typeface="Calibri"/>
                          <a:hlinkClick r:id="rId12"/>
                        </a:rPr>
                        <a:t>viande bovine</a:t>
                      </a:r>
                      <a:r>
                        <a:rPr b="1" lang="fr-FR" sz="2400" strike="noStrike" u="none">
                          <a:solidFill>
                            <a:schemeClr val="dk1"/>
                          </a:solidFill>
                          <a:effectLst/>
                          <a:uFillTx/>
                          <a:latin typeface="Calibri"/>
                        </a:rPr>
                        <a:t>).</a:t>
                      </a:r>
                      <a:endParaRPr b="0" lang="ru-RU" sz="24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9999"/>
          </a:bodyPr>
          <a:p>
            <a:pPr indent="0" algn="ctr" defTabSz="914400">
              <a:lnSpc>
                <a:spcPct val="100000"/>
              </a:lnSpc>
              <a:buNone/>
            </a:pPr>
            <a:r>
              <a:rPr b="0" lang="fr-FR" sz="4400" strike="noStrike" u="none">
                <a:solidFill>
                  <a:schemeClr val="dk1"/>
                </a:solidFill>
                <a:effectLst/>
                <a:uFillTx/>
                <a:latin typeface="Calibri"/>
              </a:rPr>
              <a:t>Secteur secondaire:l’industrie et le secteur d’énergie</a:t>
            </a:r>
            <a:endParaRPr b="0" lang="ru-RU" sz="4400" strike="noStrike" u="none">
              <a:solidFill>
                <a:schemeClr val="dk1"/>
              </a:solidFill>
              <a:effectLst/>
              <a:uFillTx/>
              <a:latin typeface="Calibri"/>
            </a:endParaRPr>
          </a:p>
        </p:txBody>
      </p:sp>
      <p:sp>
        <p:nvSpPr>
          <p:cNvPr id="151"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En France, le </a:t>
            </a:r>
            <a:r>
              <a:rPr b="1" lang="fr-FR" sz="3200" strike="noStrike" u="sng">
                <a:solidFill>
                  <a:schemeClr val="dk1"/>
                </a:solidFill>
                <a:effectLst/>
                <a:uFillTx/>
                <a:latin typeface="Calibri"/>
                <a:hlinkClick r:id="rId1"/>
              </a:rPr>
              <a:t>secteur secondaire</a:t>
            </a:r>
            <a:r>
              <a:rPr b="0" lang="fr-FR" sz="3200" strike="noStrike" u="none">
                <a:solidFill>
                  <a:schemeClr val="dk1"/>
                </a:solidFill>
                <a:effectLst/>
                <a:uFillTx/>
                <a:latin typeface="Calibri"/>
              </a:rPr>
              <a:t>représente 20,6 % du </a:t>
            </a:r>
            <a:r>
              <a:rPr b="0" lang="fr-FR" sz="3200" strike="noStrike" u="sng">
                <a:solidFill>
                  <a:schemeClr val="dk1"/>
                </a:solidFill>
                <a:effectLst/>
                <a:uFillTx/>
                <a:latin typeface="Calibri"/>
                <a:hlinkClick r:id="rId2"/>
              </a:rPr>
              <a:t>PIB</a:t>
            </a:r>
            <a:r>
              <a:rPr b="0" lang="fr-FR" sz="3200" strike="noStrike" u="none">
                <a:solidFill>
                  <a:schemeClr val="dk1"/>
                </a:solidFill>
                <a:effectLst/>
                <a:uFillTx/>
                <a:latin typeface="Calibri"/>
              </a:rPr>
              <a:t> et occupe 24,4 % de la </a:t>
            </a:r>
            <a:r>
              <a:rPr b="0" lang="fr-FR" sz="3200" strike="noStrike" u="sng">
                <a:solidFill>
                  <a:schemeClr val="dk1"/>
                </a:solidFill>
                <a:effectLst/>
                <a:uFillTx/>
                <a:latin typeface="Calibri"/>
                <a:hlinkClick r:id="rId3"/>
              </a:rPr>
              <a:t>population active</a:t>
            </a:r>
            <a:r>
              <a:rPr b="0" lang="fr-FR" sz="3200" strike="noStrike" u="none">
                <a:solidFill>
                  <a:schemeClr val="dk1"/>
                </a:solidFill>
                <a:effectLst/>
                <a:uFillTx/>
                <a:latin typeface="Calibri"/>
              </a:rPr>
              <a:t>, en 2006. L’</a:t>
            </a:r>
            <a:r>
              <a:rPr b="0" lang="fr-FR" sz="3200" strike="noStrike" u="sng">
                <a:solidFill>
                  <a:schemeClr val="dk1"/>
                </a:solidFill>
                <a:effectLst/>
                <a:uFillTx/>
                <a:latin typeface="Calibri"/>
                <a:hlinkClick r:id="rId4"/>
              </a:rPr>
              <a:t>industrie</a:t>
            </a:r>
            <a:r>
              <a:rPr b="0" lang="fr-FR" sz="3200" strike="noStrike" u="none">
                <a:solidFill>
                  <a:schemeClr val="dk1"/>
                </a:solidFill>
                <a:effectLst/>
                <a:uFillTx/>
                <a:latin typeface="Calibri"/>
              </a:rPr>
              <a:t> en est la principale composante.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Branche d’industrie française les plus développées: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Automobile</a:t>
            </a:r>
            <a:r>
              <a:rPr b="0" lang="fr-FR" sz="3200" strike="noStrike" u="none">
                <a:solidFill>
                  <a:schemeClr val="dk1"/>
                </a:solidFill>
                <a:effectLst/>
                <a:uFillTx/>
                <a:latin typeface="Calibri"/>
              </a:rPr>
              <a:t>: les groupes </a:t>
            </a:r>
            <a:r>
              <a:rPr b="0" lang="fr-FR" sz="3200" strike="noStrike" u="sng">
                <a:solidFill>
                  <a:schemeClr val="dk1"/>
                </a:solidFill>
                <a:effectLst/>
                <a:uFillTx/>
                <a:latin typeface="Calibri"/>
                <a:hlinkClick r:id="rId5"/>
              </a:rPr>
              <a:t>PSA</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
              </a:rPr>
              <a:t>Peugeot</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
              </a:rPr>
              <a:t>Citroën</a:t>
            </a:r>
            <a:r>
              <a:rPr b="0" lang="fr-FR" sz="3200" strike="noStrike" u="none">
                <a:solidFill>
                  <a:schemeClr val="dk1"/>
                </a:solidFill>
                <a:effectLst/>
                <a:uFillTx/>
                <a:latin typeface="Calibri"/>
              </a:rPr>
              <a:t>) et </a:t>
            </a:r>
            <a:r>
              <a:rPr b="0" lang="fr-FR" sz="3200" strike="noStrike" u="sng">
                <a:solidFill>
                  <a:schemeClr val="dk1"/>
                </a:solidFill>
                <a:effectLst/>
                <a:uFillTx/>
                <a:latin typeface="Calibri"/>
                <a:hlinkClick r:id="rId8"/>
              </a:rPr>
              <a:t>Renault</a:t>
            </a:r>
            <a:r>
              <a:rPr b="0" lang="fr-FR" sz="3200" strike="noStrike" u="none">
                <a:solidFill>
                  <a:schemeClr val="dk1"/>
                </a:solidFill>
                <a:effectLst/>
                <a:uFillTx/>
                <a:latin typeface="Calibri"/>
              </a:rPr>
              <a:t> sont les deux principaux constructeurs d'</a:t>
            </a:r>
            <a:r>
              <a:rPr b="0" lang="fr-FR" sz="3200" strike="noStrike" u="sng">
                <a:solidFill>
                  <a:schemeClr val="dk1"/>
                </a:solidFill>
                <a:effectLst/>
                <a:uFillTx/>
                <a:latin typeface="Calibri"/>
                <a:hlinkClick r:id="rId9"/>
              </a:rPr>
              <a:t>automobiles</a:t>
            </a:r>
            <a:r>
              <a:rPr b="0" lang="fr-FR" sz="3200" strike="noStrike" u="none">
                <a:solidFill>
                  <a:schemeClr val="dk1"/>
                </a:solidFill>
                <a:effectLst/>
                <a:uFillTx/>
                <a:latin typeface="Calibri"/>
              </a:rPr>
              <a:t> français.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1" lang="fr-FR" sz="3200" strike="noStrike" u="none">
                <a:solidFill>
                  <a:schemeClr val="dk1"/>
                </a:solidFill>
                <a:effectLst/>
                <a:uFillTx/>
                <a:latin typeface="Calibri"/>
              </a:rPr>
              <a:t>Composants électriques et électroniques: </a:t>
            </a:r>
            <a:r>
              <a:rPr b="0" lang="fr-FR" sz="3200" strike="noStrike" u="none">
                <a:solidFill>
                  <a:schemeClr val="dk1"/>
                </a:solidFill>
                <a:effectLst/>
                <a:uFillTx/>
                <a:latin typeface="Calibri"/>
              </a:rPr>
              <a:t>Le </a:t>
            </a:r>
            <a:r>
              <a:rPr b="1" lang="fr-FR" sz="3200" strike="noStrike" u="sng">
                <a:solidFill>
                  <a:schemeClr val="dk1"/>
                </a:solidFill>
                <a:effectLst/>
                <a:uFillTx/>
                <a:latin typeface="Calibri"/>
                <a:hlinkClick r:id="rId10"/>
              </a:rPr>
              <a:t>Gimélec</a:t>
            </a:r>
            <a:r>
              <a:rPr b="0" lang="fr-FR" sz="3200" strike="noStrike" u="none">
                <a:solidFill>
                  <a:schemeClr val="dk1"/>
                </a:solidFill>
                <a:effectLst/>
                <a:uFillTx/>
                <a:latin typeface="Calibri"/>
              </a:rPr>
              <a:t> est un groupement des industries de l'équipement électrique, du contrôle-commande et des services associés.</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Прямоугольник 7"/>
          <p:cNvSpPr/>
          <p:nvPr/>
        </p:nvSpPr>
        <p:spPr>
          <a:xfrm>
            <a:off x="357120" y="285840"/>
            <a:ext cx="8572320" cy="6463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fr-FR" sz="2000" strike="noStrike" u="none">
                <a:solidFill>
                  <a:schemeClr val="dk1"/>
                </a:solidFill>
                <a:effectLst/>
                <a:uFillTx/>
                <a:latin typeface="Calibri"/>
              </a:rPr>
              <a:t>Chimie/Pharmacie/Cosmétiques: </a:t>
            </a:r>
            <a:r>
              <a:rPr b="0" lang="fr-FR" sz="2000" strike="noStrike" u="sng">
                <a:solidFill>
                  <a:schemeClr val="dk1"/>
                </a:solidFill>
                <a:effectLst/>
                <a:uFillTx/>
                <a:latin typeface="Calibri"/>
                <a:hlinkClick r:id="rId1"/>
              </a:rPr>
              <a:t>Sanofi-Aventis</a:t>
            </a:r>
            <a:r>
              <a:rPr b="0" lang="fr-FR" sz="2000" strike="noStrike" u="none">
                <a:solidFill>
                  <a:schemeClr val="dk1"/>
                </a:solidFill>
                <a:effectLst/>
                <a:uFillTx/>
                <a:latin typeface="Calibri"/>
              </a:rPr>
              <a:t> est le 2</a:t>
            </a:r>
            <a:r>
              <a:rPr b="0" lang="fr-FR" sz="2000" strike="noStrike" u="none" baseline="30000">
                <a:solidFill>
                  <a:schemeClr val="dk1"/>
                </a:solidFill>
                <a:effectLst/>
                <a:uFillTx/>
                <a:latin typeface="Calibri"/>
              </a:rPr>
              <a:t>e</a:t>
            </a:r>
            <a:r>
              <a:rPr b="0" lang="fr-FR" sz="2000" strike="noStrike" u="none">
                <a:solidFill>
                  <a:schemeClr val="dk1"/>
                </a:solidFill>
                <a:effectLst/>
                <a:uFillTx/>
                <a:latin typeface="Calibri"/>
              </a:rPr>
              <a:t> groupe pharmaceutique européen et le 5</a:t>
            </a:r>
            <a:r>
              <a:rPr b="0" lang="fr-FR" sz="2000" strike="noStrike" u="none" baseline="30000">
                <a:solidFill>
                  <a:schemeClr val="dk1"/>
                </a:solidFill>
                <a:effectLst/>
                <a:uFillTx/>
                <a:latin typeface="Calibri"/>
              </a:rPr>
              <a:t>e</a:t>
            </a:r>
            <a:r>
              <a:rPr b="0" lang="fr-FR" sz="2000" strike="noStrike" u="none">
                <a:solidFill>
                  <a:schemeClr val="dk1"/>
                </a:solidFill>
                <a:effectLst/>
                <a:uFillTx/>
                <a:latin typeface="Calibri"/>
              </a:rPr>
              <a:t> au niveau mondialpour l'année 2009. Dans l'industrie chimique, citons </a:t>
            </a:r>
            <a:r>
              <a:rPr b="0" lang="fr-FR" sz="2000" strike="noStrike" u="sng">
                <a:solidFill>
                  <a:schemeClr val="dk1"/>
                </a:solidFill>
                <a:effectLst/>
                <a:uFillTx/>
                <a:latin typeface="Calibri"/>
                <a:hlinkClick r:id="rId2"/>
              </a:rPr>
              <a:t>Rhodia</a:t>
            </a:r>
            <a:r>
              <a:rPr b="0" lang="fr-FR" sz="2000" strike="noStrike" u="none">
                <a:solidFill>
                  <a:schemeClr val="dk1"/>
                </a:solidFill>
                <a:effectLst/>
                <a:uFillTx/>
                <a:latin typeface="Calibri"/>
              </a:rPr>
              <a:t> qui possède deux centres de recherche et de développement (à </a:t>
            </a:r>
            <a:r>
              <a:rPr b="0" lang="fr-FR" sz="2000" strike="noStrike" u="sng">
                <a:solidFill>
                  <a:schemeClr val="dk1"/>
                </a:solidFill>
                <a:effectLst/>
                <a:uFillTx/>
                <a:latin typeface="Calibri"/>
                <a:hlinkClick r:id="rId3"/>
              </a:rPr>
              <a:t>Paris</a:t>
            </a:r>
            <a:r>
              <a:rPr b="0" lang="fr-FR" sz="2000" strike="noStrike" u="none">
                <a:solidFill>
                  <a:schemeClr val="dk1"/>
                </a:solidFill>
                <a:effectLst/>
                <a:uFillTx/>
                <a:latin typeface="Calibri"/>
              </a:rPr>
              <a:t> et à </a:t>
            </a:r>
            <a:r>
              <a:rPr b="0" lang="fr-FR" sz="2000" strike="noStrike" u="sng">
                <a:solidFill>
                  <a:schemeClr val="dk1"/>
                </a:solidFill>
                <a:effectLst/>
                <a:uFillTx/>
                <a:latin typeface="Calibri"/>
                <a:hlinkClick r:id="rId4"/>
              </a:rPr>
              <a:t>Lyon</a:t>
            </a:r>
            <a:r>
              <a:rPr b="0" lang="fr-FR" sz="2000" strike="noStrike" u="none">
                <a:solidFill>
                  <a:schemeClr val="dk1"/>
                </a:solidFill>
                <a:effectLst/>
                <a:uFillTx/>
                <a:latin typeface="Calibri"/>
              </a:rPr>
              <a:t>) ainsi que dix sites de productions répartis sur l'ensemble de l'hexagone. </a:t>
            </a:r>
            <a:endParaRPr b="0" lang="ru-RU" sz="2000" strike="noStrike" u="none">
              <a:solidFill>
                <a:srgbClr val="000000"/>
              </a:solidFill>
              <a:effectLst/>
              <a:uFillTx/>
              <a:latin typeface="Arial"/>
            </a:endParaRPr>
          </a:p>
          <a:p>
            <a:pPr defTabSz="914400">
              <a:lnSpc>
                <a:spcPct val="100000"/>
              </a:lnSpc>
            </a:pPr>
            <a:r>
              <a:rPr b="0" lang="fr-FR" sz="2000" strike="noStrike" u="none">
                <a:solidFill>
                  <a:schemeClr val="dk1"/>
                </a:solidFill>
                <a:effectLst/>
                <a:uFillTx/>
                <a:latin typeface="Calibri"/>
              </a:rPr>
              <a:t>Parmi les entreprises de cosmétiques françaises, on peut citer </a:t>
            </a:r>
            <a:r>
              <a:rPr b="0" lang="fr-FR" sz="2000" strike="noStrike" u="sng">
                <a:solidFill>
                  <a:schemeClr val="dk1"/>
                </a:solidFill>
                <a:effectLst/>
                <a:uFillTx/>
                <a:latin typeface="Calibri"/>
                <a:hlinkClick r:id="rId5"/>
              </a:rPr>
              <a:t>L'Oréal</a:t>
            </a:r>
            <a:r>
              <a:rPr b="0" lang="fr-FR" sz="2000" strike="noStrike" u="none">
                <a:solidFill>
                  <a:schemeClr val="dk1"/>
                </a:solidFill>
                <a:effectLst/>
                <a:uFillTx/>
                <a:latin typeface="Calibri"/>
              </a:rPr>
              <a:t> qui est le plus important groupe français et deuxième dans le monde. Le groupe </a:t>
            </a:r>
            <a:r>
              <a:rPr b="0" lang="fr-FR" sz="2000" strike="noStrike" u="sng">
                <a:solidFill>
                  <a:schemeClr val="dk1"/>
                </a:solidFill>
                <a:effectLst/>
                <a:uFillTx/>
                <a:latin typeface="Calibri"/>
                <a:hlinkClick r:id="rId6"/>
              </a:rPr>
              <a:t>LVMH</a:t>
            </a:r>
            <a:r>
              <a:rPr b="0" lang="fr-FR" sz="2000" strike="noStrike" u="none">
                <a:solidFill>
                  <a:schemeClr val="dk1"/>
                </a:solidFill>
                <a:effectLst/>
                <a:uFillTx/>
                <a:latin typeface="Calibri"/>
              </a:rPr>
              <a:t> (qui détient en autres </a:t>
            </a:r>
            <a:r>
              <a:rPr b="0" lang="fr-FR" sz="2000" strike="noStrike" u="sng">
                <a:solidFill>
                  <a:schemeClr val="dk1"/>
                </a:solidFill>
                <a:effectLst/>
                <a:uFillTx/>
                <a:latin typeface="Calibri"/>
                <a:hlinkClick r:id="rId7"/>
              </a:rPr>
              <a:t>Parfums Christian Dior</a:t>
            </a:r>
            <a:r>
              <a:rPr b="0" lang="fr-FR" sz="2000" strike="noStrike" u="none">
                <a:solidFill>
                  <a:schemeClr val="dk1"/>
                </a:solidFill>
                <a:effectLst/>
                <a:uFillTx/>
                <a:latin typeface="Calibri"/>
              </a:rPr>
              <a:t>, </a:t>
            </a:r>
            <a:r>
              <a:rPr b="0" lang="fr-FR" sz="2000" strike="noStrike" u="sng">
                <a:solidFill>
                  <a:schemeClr val="dk1"/>
                </a:solidFill>
                <a:effectLst/>
                <a:uFillTx/>
                <a:latin typeface="Calibri"/>
                <a:hlinkClick r:id="rId8"/>
              </a:rPr>
              <a:t>Parfums Givenchy</a:t>
            </a:r>
            <a:r>
              <a:rPr b="0" lang="fr-FR" sz="2000" strike="noStrike" u="none">
                <a:solidFill>
                  <a:schemeClr val="dk1"/>
                </a:solidFill>
                <a:effectLst/>
                <a:uFillTx/>
                <a:latin typeface="Calibri"/>
              </a:rPr>
              <a:t>, </a:t>
            </a:r>
            <a:r>
              <a:rPr b="0" lang="fr-FR" sz="2000" strike="noStrike" u="sng">
                <a:solidFill>
                  <a:schemeClr val="dk1"/>
                </a:solidFill>
                <a:effectLst/>
                <a:uFillTx/>
                <a:latin typeface="Calibri"/>
                <a:hlinkClick r:id="rId9"/>
              </a:rPr>
              <a:t>Guerlain</a:t>
            </a:r>
            <a:r>
              <a:rPr b="0" lang="fr-FR" sz="2000" strike="noStrike" u="none">
                <a:solidFill>
                  <a:schemeClr val="dk1"/>
                </a:solidFill>
                <a:effectLst/>
                <a:uFillTx/>
                <a:latin typeface="Calibri"/>
              </a:rPr>
              <a:t>, </a:t>
            </a:r>
            <a:r>
              <a:rPr b="0" lang="fr-FR" sz="2000" strike="noStrike" u="sng">
                <a:solidFill>
                  <a:schemeClr val="dk1"/>
                </a:solidFill>
                <a:effectLst/>
                <a:uFillTx/>
                <a:latin typeface="Calibri"/>
                <a:hlinkClick r:id="rId10"/>
              </a:rPr>
              <a:t>Kenzo Parfums</a:t>
            </a:r>
            <a:r>
              <a:rPr b="0" lang="fr-FR" sz="2000" strike="noStrike" u="none">
                <a:solidFill>
                  <a:schemeClr val="dk1"/>
                </a:solidFill>
                <a:effectLst/>
                <a:uFillTx/>
                <a:latin typeface="Calibri"/>
              </a:rPr>
              <a:t>, ainsi que </a:t>
            </a:r>
            <a:r>
              <a:rPr b="0" lang="fr-FR" sz="2000" strike="noStrike" u="sng">
                <a:solidFill>
                  <a:schemeClr val="dk1"/>
                </a:solidFill>
                <a:effectLst/>
                <a:uFillTx/>
                <a:latin typeface="Calibri"/>
                <a:hlinkClick r:id="rId11"/>
              </a:rPr>
              <a:t>Sephora</a:t>
            </a:r>
            <a:r>
              <a:rPr b="0" lang="fr-FR" sz="2000" strike="noStrike" u="none">
                <a:solidFill>
                  <a:schemeClr val="dk1"/>
                </a:solidFill>
                <a:effectLst/>
                <a:uFillTx/>
                <a:latin typeface="Calibri"/>
              </a:rPr>
              <a:t> pour la distribution). Il existe également de nombreux laboratoires développant une cosmétologie basée sur les produits naturels comme le </a:t>
            </a:r>
            <a:r>
              <a:rPr b="0" lang="fr-FR" sz="2000" strike="noStrike" u="sng">
                <a:solidFill>
                  <a:schemeClr val="dk1"/>
                </a:solidFill>
                <a:effectLst/>
                <a:uFillTx/>
                <a:latin typeface="Calibri"/>
                <a:hlinkClick r:id="rId12"/>
              </a:rPr>
              <a:t>groupe Yves Rocher</a:t>
            </a:r>
            <a:r>
              <a:rPr b="0" lang="fr-FR" sz="2000" strike="noStrike" u="none">
                <a:solidFill>
                  <a:schemeClr val="dk1"/>
                </a:solidFill>
                <a:effectLst/>
                <a:uFillTx/>
                <a:latin typeface="Calibri"/>
              </a:rPr>
              <a:t>, numéro 1 mondial de la cosmétologie végétale et présent dans 88 pays dans le monde.</a:t>
            </a:r>
            <a:r>
              <a:rPr b="1" lang="fr-FR" sz="2000" strike="noStrike" u="none">
                <a:solidFill>
                  <a:schemeClr val="dk1"/>
                </a:solidFill>
                <a:effectLst/>
                <a:uFillTx/>
                <a:latin typeface="Calibri"/>
              </a:rPr>
              <a:t> </a:t>
            </a:r>
            <a:endParaRPr b="0" lang="ru-RU" sz="2000" strike="noStrike" u="none">
              <a:solidFill>
                <a:srgbClr val="000000"/>
              </a:solidFill>
              <a:effectLst/>
              <a:uFillTx/>
              <a:latin typeface="Arial"/>
            </a:endParaRPr>
          </a:p>
          <a:p>
            <a:pPr defTabSz="914400">
              <a:lnSpc>
                <a:spcPct val="100000"/>
              </a:lnSpc>
            </a:pPr>
            <a:r>
              <a:rPr b="1" lang="fr-FR" sz="2000" strike="noStrike" u="none">
                <a:solidFill>
                  <a:schemeClr val="dk1"/>
                </a:solidFill>
                <a:effectLst/>
                <a:uFillTx/>
                <a:latin typeface="Calibri"/>
              </a:rPr>
              <a:t>Construction aéronautique et spatiale, ferroviaire, navale</a:t>
            </a:r>
            <a:endParaRPr b="0" lang="ru-RU" sz="2000" strike="noStrike" u="none">
              <a:solidFill>
                <a:srgbClr val="000000"/>
              </a:solidFill>
              <a:effectLst/>
              <a:uFillTx/>
              <a:latin typeface="Arial"/>
            </a:endParaRPr>
          </a:p>
          <a:p>
            <a:pPr defTabSz="914400">
              <a:lnSpc>
                <a:spcPct val="100000"/>
              </a:lnSpc>
            </a:pPr>
            <a:r>
              <a:rPr b="1" lang="fr-FR" sz="2000" strike="noStrike" u="none">
                <a:solidFill>
                  <a:schemeClr val="dk1"/>
                </a:solidFill>
                <a:effectLst/>
                <a:uFillTx/>
                <a:latin typeface="Calibri"/>
              </a:rPr>
              <a:t>Aéronautique et aérospatiale</a:t>
            </a:r>
            <a:endParaRPr b="0" lang="ru-RU" sz="2000" strike="noStrike" u="none">
              <a:solidFill>
                <a:srgbClr val="000000"/>
              </a:solidFill>
              <a:effectLst/>
              <a:uFillTx/>
              <a:latin typeface="Arial"/>
            </a:endParaRPr>
          </a:p>
          <a:p>
            <a:pPr defTabSz="914400">
              <a:lnSpc>
                <a:spcPct val="100000"/>
              </a:lnSpc>
            </a:pPr>
            <a:r>
              <a:rPr b="0" lang="fr-FR" sz="2000" strike="noStrike" u="none">
                <a:solidFill>
                  <a:schemeClr val="dk1"/>
                </a:solidFill>
                <a:effectLst/>
                <a:uFillTx/>
                <a:latin typeface="Calibri"/>
              </a:rPr>
              <a:t>À noter que le domaine aéronautique en France s'est grandement développé depuis l'apparition de </a:t>
            </a:r>
            <a:r>
              <a:rPr b="0" lang="fr-FR" sz="2000" strike="noStrike" u="sng">
                <a:solidFill>
                  <a:schemeClr val="dk1"/>
                </a:solidFill>
                <a:effectLst/>
                <a:uFillTx/>
                <a:latin typeface="Calibri"/>
                <a:hlinkClick r:id="rId13"/>
              </a:rPr>
              <a:t>Concorde</a:t>
            </a:r>
            <a:r>
              <a:rPr b="0" lang="fr-FR" sz="2000" strike="noStrike" u="none">
                <a:solidFill>
                  <a:schemeClr val="dk1"/>
                </a:solidFill>
                <a:effectLst/>
                <a:uFillTx/>
                <a:latin typeface="Calibri"/>
              </a:rPr>
              <a:t> et de </a:t>
            </a:r>
            <a:r>
              <a:rPr b="0" lang="fr-FR" sz="2000" strike="noStrike" u="sng">
                <a:solidFill>
                  <a:schemeClr val="dk1"/>
                </a:solidFill>
                <a:effectLst/>
                <a:uFillTx/>
                <a:latin typeface="Calibri"/>
                <a:hlinkClick r:id="rId14"/>
              </a:rPr>
              <a:t>Caravelle</a:t>
            </a:r>
            <a:r>
              <a:rPr b="0" lang="fr-FR" sz="2000" strike="noStrike" u="none">
                <a:solidFill>
                  <a:schemeClr val="dk1"/>
                </a:solidFill>
                <a:effectLst/>
                <a:uFillTx/>
                <a:latin typeface="Calibri"/>
              </a:rPr>
              <a:t>, savoir-faire alors remisé sur l'ensemble des aéronefs d'Airbus. Le secteur est très concentré et les programmes sont généralement multinationaux.</a:t>
            </a:r>
            <a:endParaRPr b="0" lang="ru-RU" sz="20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Прямоугольник 1"/>
          <p:cNvSpPr/>
          <p:nvPr/>
        </p:nvSpPr>
        <p:spPr>
          <a:xfrm>
            <a:off x="357120" y="285840"/>
            <a:ext cx="8500680" cy="5631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L'industrie française est présente dans pratiquement tous les domaines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avions civils : gros porteur (</a:t>
            </a:r>
            <a:r>
              <a:rPr b="0" lang="fr-FR" sz="1800" strike="noStrike" u="sng">
                <a:solidFill>
                  <a:schemeClr val="dk1"/>
                </a:solidFill>
                <a:effectLst/>
                <a:uFillTx/>
                <a:latin typeface="Calibri"/>
                <a:hlinkClick r:id="rId1"/>
              </a:rPr>
              <a:t>A380</a:t>
            </a:r>
            <a:r>
              <a:rPr b="0" lang="fr-FR" sz="1800" strike="noStrike" u="none">
                <a:solidFill>
                  <a:schemeClr val="dk1"/>
                </a:solidFill>
                <a:effectLst/>
                <a:uFillTx/>
                <a:latin typeface="Calibri"/>
              </a:rPr>
              <a:t>), moyen porteur (</a:t>
            </a:r>
            <a:r>
              <a:rPr b="0" lang="fr-FR" sz="1800" strike="noStrike" u="sng">
                <a:solidFill>
                  <a:schemeClr val="dk1"/>
                </a:solidFill>
                <a:effectLst/>
                <a:uFillTx/>
                <a:latin typeface="Calibri"/>
                <a:hlinkClick r:id="rId2"/>
              </a:rPr>
              <a:t>A330</a:t>
            </a:r>
            <a:r>
              <a:rPr b="0" lang="fr-FR" sz="1800" strike="noStrike" u="none">
                <a:solidFill>
                  <a:schemeClr val="dk1"/>
                </a:solidFill>
                <a:effectLst/>
                <a:uFillTx/>
                <a:latin typeface="Calibri"/>
              </a:rPr>
              <a:t>/</a:t>
            </a:r>
            <a:r>
              <a:rPr b="0" lang="fr-FR" sz="1800" strike="noStrike" u="sng">
                <a:solidFill>
                  <a:schemeClr val="dk1"/>
                </a:solidFill>
                <a:effectLst/>
                <a:uFillTx/>
                <a:latin typeface="Calibri"/>
                <a:hlinkClick r:id="rId3"/>
              </a:rPr>
              <a:t>A340</a:t>
            </a:r>
            <a:r>
              <a:rPr b="0" lang="fr-FR" sz="1800" strike="noStrike" u="none">
                <a:solidFill>
                  <a:schemeClr val="dk1"/>
                </a:solidFill>
                <a:effectLst/>
                <a:uFillTx/>
                <a:latin typeface="Calibri"/>
              </a:rPr>
              <a:t>) et petit porteur (famille </a:t>
            </a:r>
            <a:r>
              <a:rPr b="0" lang="fr-FR" sz="1800" strike="noStrike" u="sng">
                <a:solidFill>
                  <a:schemeClr val="dk1"/>
                </a:solidFill>
                <a:effectLst/>
                <a:uFillTx/>
                <a:latin typeface="Calibri"/>
                <a:hlinkClick r:id="rId4"/>
              </a:rPr>
              <a:t>A320</a:t>
            </a:r>
            <a:r>
              <a:rPr b="0" lang="fr-FR" sz="1800" strike="noStrike" u="none">
                <a:solidFill>
                  <a:schemeClr val="dk1"/>
                </a:solidFill>
                <a:effectLst/>
                <a:uFillTx/>
                <a:latin typeface="Calibri"/>
              </a:rPr>
              <a:t>) en coopération avec d'autres pays européens (constructeur </a:t>
            </a:r>
            <a:r>
              <a:rPr b="0" lang="fr-FR" sz="1800" strike="noStrike" u="sng">
                <a:solidFill>
                  <a:schemeClr val="dk1"/>
                </a:solidFill>
                <a:effectLst/>
                <a:uFillTx/>
                <a:latin typeface="Calibri"/>
                <a:hlinkClick r:id="rId5"/>
              </a:rPr>
              <a:t>Airbus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avions d'affaires : gamme </a:t>
            </a:r>
            <a:r>
              <a:rPr b="0" lang="fr-FR" sz="1800" strike="noStrike" u="sng">
                <a:solidFill>
                  <a:schemeClr val="dk1"/>
                </a:solidFill>
                <a:effectLst/>
                <a:uFillTx/>
                <a:latin typeface="Calibri"/>
                <a:hlinkClick r:id="rId6"/>
              </a:rPr>
              <a:t>Dassault</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7"/>
              </a:rPr>
              <a:t>Falcon 7X</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8"/>
              </a:rPr>
              <a:t>Falcon 2000</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9"/>
              </a:rPr>
              <a:t>Falcon 900</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avion de transport militaire : </a:t>
            </a:r>
            <a:r>
              <a:rPr b="0" lang="fr-FR" sz="1800" strike="noStrike" u="sng">
                <a:solidFill>
                  <a:schemeClr val="dk1"/>
                </a:solidFill>
                <a:effectLst/>
                <a:uFillTx/>
                <a:latin typeface="Calibri"/>
                <a:hlinkClick r:id="rId10"/>
              </a:rPr>
              <a:t>A400M</a:t>
            </a:r>
            <a:r>
              <a:rPr b="0" lang="fr-FR" sz="1800" strike="noStrike" u="none">
                <a:solidFill>
                  <a:schemeClr val="dk1"/>
                </a:solidFill>
                <a:effectLst/>
                <a:uFillTx/>
                <a:latin typeface="Calibri"/>
              </a:rPr>
              <a:t> (constructeur Airbus)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chasseur-bombardier : programme </a:t>
            </a:r>
            <a:r>
              <a:rPr b="0" lang="fr-FR" sz="1800" strike="noStrike" u="sng">
                <a:solidFill>
                  <a:schemeClr val="dk1"/>
                </a:solidFill>
                <a:effectLst/>
                <a:uFillTx/>
                <a:latin typeface="Calibri"/>
                <a:hlinkClick r:id="rId11"/>
              </a:rPr>
              <a:t>Rafale</a:t>
            </a:r>
            <a:r>
              <a:rPr b="0" lang="fr-FR" sz="1800" strike="noStrike" u="none">
                <a:solidFill>
                  <a:schemeClr val="dk1"/>
                </a:solidFill>
                <a:effectLst/>
                <a:uFillTx/>
                <a:latin typeface="Calibri"/>
              </a:rPr>
              <a:t> (constructeur </a:t>
            </a:r>
            <a:r>
              <a:rPr b="0" lang="fr-FR" sz="1800" strike="noStrike" u="sng">
                <a:solidFill>
                  <a:schemeClr val="dk1"/>
                </a:solidFill>
                <a:effectLst/>
                <a:uFillTx/>
                <a:latin typeface="Calibri"/>
                <a:hlinkClick r:id="rId12"/>
              </a:rPr>
              <a:t>Dassault</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hélicoptères : </a:t>
            </a:r>
            <a:r>
              <a:rPr b="0" lang="fr-FR" sz="1800" strike="noStrike" u="sng">
                <a:solidFill>
                  <a:schemeClr val="dk1"/>
                </a:solidFill>
                <a:effectLst/>
                <a:uFillTx/>
                <a:latin typeface="Calibri"/>
                <a:hlinkClick r:id="rId13"/>
              </a:rPr>
              <a:t>NH90</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4"/>
              </a:rPr>
              <a:t>Tigre</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5"/>
              </a:rPr>
              <a:t>Dauphin</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6"/>
              </a:rPr>
              <a:t>EC 135</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7"/>
              </a:rPr>
              <a:t>Eurocopter</a:t>
            </a:r>
            <a:r>
              <a:rPr b="0" lang="fr-FR" sz="1800" strike="noStrike" u="none">
                <a:solidFill>
                  <a:schemeClr val="dk1"/>
                </a:solidFill>
                <a:effectLst/>
                <a:uFillTx/>
                <a:latin typeface="Calibri"/>
              </a:rPr>
              <a:t> leader mondial)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lanceur aérospatial : </a:t>
            </a:r>
            <a:r>
              <a:rPr b="0" lang="fr-FR" sz="1800" strike="noStrike" u="sng">
                <a:solidFill>
                  <a:schemeClr val="dk1"/>
                </a:solidFill>
                <a:effectLst/>
                <a:uFillTx/>
                <a:latin typeface="Calibri"/>
                <a:hlinkClick r:id="rId18"/>
              </a:rPr>
              <a:t>fusée Ariane</a:t>
            </a:r>
            <a:r>
              <a:rPr b="0" lang="fr-FR" sz="1800" strike="noStrike" u="none">
                <a:solidFill>
                  <a:schemeClr val="dk1"/>
                </a:solidFill>
                <a:effectLst/>
                <a:uFillTx/>
                <a:latin typeface="Calibri"/>
              </a:rPr>
              <a:t>, missile </a:t>
            </a:r>
            <a:r>
              <a:rPr b="0" lang="fr-FR" sz="1800" strike="noStrike" u="sng">
                <a:solidFill>
                  <a:schemeClr val="dk1"/>
                </a:solidFill>
                <a:effectLst/>
                <a:uFillTx/>
                <a:latin typeface="Calibri"/>
                <a:hlinkClick r:id="rId19"/>
              </a:rPr>
              <a:t>M51</a:t>
            </a:r>
            <a:r>
              <a:rPr b="0" lang="fr-FR" sz="1800" strike="noStrike" u="none">
                <a:solidFill>
                  <a:schemeClr val="dk1"/>
                </a:solidFill>
                <a:effectLst/>
                <a:uFillTx/>
                <a:latin typeface="Calibri"/>
              </a:rPr>
              <a:t> (constructeur </a:t>
            </a:r>
            <a:r>
              <a:rPr b="0" lang="fr-FR" sz="1800" strike="noStrike" u="sng">
                <a:solidFill>
                  <a:schemeClr val="dk1"/>
                </a:solidFill>
                <a:effectLst/>
                <a:uFillTx/>
                <a:latin typeface="Calibri"/>
                <a:hlinkClick r:id="rId20"/>
              </a:rPr>
              <a:t>EADS Astrium Space Transportation</a:t>
            </a:r>
            <a:r>
              <a:rPr b="0" lang="fr-FR" sz="1800" strike="noStrike" u="none">
                <a:solidFill>
                  <a:schemeClr val="dk1"/>
                </a:solidFill>
                <a:effectLst/>
                <a:uFillTx/>
                <a:latin typeface="Calibri"/>
              </a:rPr>
              <a:t>), moteur de fusée Vulcain, HM7, propulseur à poudre (</a:t>
            </a:r>
            <a:r>
              <a:rPr b="0" lang="fr-FR" sz="1800" strike="noStrike" u="sng">
                <a:solidFill>
                  <a:schemeClr val="dk1"/>
                </a:solidFill>
                <a:effectLst/>
                <a:uFillTx/>
                <a:latin typeface="Calibri"/>
                <a:hlinkClick r:id="rId21"/>
              </a:rPr>
              <a:t>Société européenne de propulsion</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satellites : sociétés </a:t>
            </a:r>
            <a:r>
              <a:rPr b="0" lang="fr-FR" sz="1800" strike="noStrike" u="sng">
                <a:solidFill>
                  <a:schemeClr val="dk1"/>
                </a:solidFill>
                <a:effectLst/>
                <a:uFillTx/>
                <a:latin typeface="Calibri"/>
                <a:hlinkClick r:id="rId22"/>
              </a:rPr>
              <a:t>Thales Alenia Space</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23"/>
              </a:rPr>
              <a:t>EADS Astrium Satellites</a:t>
            </a:r>
            <a:r>
              <a:rPr b="0" lang="fr-FR" sz="1800" strike="noStrike" u="none">
                <a:solidFill>
                  <a:schemeClr val="dk1"/>
                </a:solidFill>
                <a:effectLst/>
                <a:uFillTx/>
                <a:latin typeface="Calibri"/>
              </a:rPr>
              <a:t> (leader mondial)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turboréacteurs : </a:t>
            </a:r>
            <a:r>
              <a:rPr b="0" lang="fr-FR" sz="1800" strike="noStrike" u="sng">
                <a:solidFill>
                  <a:schemeClr val="dk1"/>
                </a:solidFill>
                <a:effectLst/>
                <a:uFillTx/>
                <a:latin typeface="Calibri"/>
                <a:hlinkClick r:id="rId24"/>
              </a:rPr>
              <a:t>CFM56</a:t>
            </a:r>
            <a:r>
              <a:rPr b="0" lang="fr-FR" sz="1800" strike="noStrike" u="none">
                <a:solidFill>
                  <a:schemeClr val="dk1"/>
                </a:solidFill>
                <a:effectLst/>
                <a:uFillTx/>
                <a:latin typeface="Calibri"/>
              </a:rPr>
              <a:t> (constructeur </a:t>
            </a:r>
            <a:r>
              <a:rPr b="0" lang="fr-FR" sz="1800" strike="noStrike" u="sng">
                <a:solidFill>
                  <a:schemeClr val="dk1"/>
                </a:solidFill>
                <a:effectLst/>
                <a:uFillTx/>
                <a:latin typeface="Calibri"/>
                <a:hlinkClick r:id="rId25"/>
              </a:rPr>
              <a:t>SNECMA avec</a:t>
            </a:r>
            <a:r>
              <a:rPr b="0" lang="fr-FR" sz="1800" strike="noStrike" u="none">
                <a:solidFill>
                  <a:schemeClr val="dk1"/>
                </a:solidFill>
                <a:effectLst/>
                <a:uFillTx/>
                <a:latin typeface="Calibri"/>
              </a:rPr>
              <a:t> une part de 50 %), parts minoritaires de SNECMA dans les programmes CF6, </a:t>
            </a:r>
            <a:r>
              <a:rPr b="0" lang="fr-FR" sz="1800" strike="noStrike" u="sng">
                <a:solidFill>
                  <a:schemeClr val="dk1"/>
                </a:solidFill>
                <a:effectLst/>
                <a:uFillTx/>
                <a:latin typeface="Calibri"/>
                <a:hlinkClick r:id="rId26"/>
              </a:rPr>
              <a:t>TP400</a:t>
            </a:r>
            <a:r>
              <a:rPr b="0" lang="fr-FR" sz="1800" strike="noStrike" u="none">
                <a:solidFill>
                  <a:schemeClr val="dk1"/>
                </a:solidFill>
                <a:effectLst/>
                <a:uFillTx/>
                <a:latin typeface="Calibri"/>
              </a:rPr>
              <a:t> (28 %), </a:t>
            </a:r>
            <a:r>
              <a:rPr b="0" lang="fr-FR" sz="1800" strike="noStrike" u="sng">
                <a:solidFill>
                  <a:schemeClr val="dk1"/>
                </a:solidFill>
                <a:effectLst/>
                <a:uFillTx/>
                <a:latin typeface="Calibri"/>
                <a:hlinkClick r:id="rId27"/>
              </a:rPr>
              <a:t>GE90</a:t>
            </a:r>
            <a:r>
              <a:rPr b="0" lang="fr-FR" sz="1800" strike="noStrike" u="none">
                <a:solidFill>
                  <a:schemeClr val="dk1"/>
                </a:solidFill>
                <a:effectLst/>
                <a:uFillTx/>
                <a:latin typeface="Calibri"/>
              </a:rPr>
              <a:t> (23,5 %), </a:t>
            </a:r>
            <a:r>
              <a:rPr b="0" lang="fr-FR" sz="1800" strike="noStrike" u="sng">
                <a:solidFill>
                  <a:schemeClr val="dk1"/>
                </a:solidFill>
                <a:effectLst/>
                <a:uFillTx/>
                <a:latin typeface="Calibri"/>
                <a:hlinkClick r:id="rId28"/>
              </a:rPr>
              <a:t>GP7200</a:t>
            </a:r>
            <a:r>
              <a:rPr b="0" lang="fr-FR" sz="1800" strike="noStrike" u="none">
                <a:solidFill>
                  <a:schemeClr val="dk1"/>
                </a:solidFill>
                <a:effectLst/>
                <a:uFillTx/>
                <a:latin typeface="Calibri"/>
              </a:rPr>
              <a:t> (10 %); turbines d'hélicoptères (</a:t>
            </a:r>
            <a:r>
              <a:rPr b="0" lang="fr-FR" sz="1800" strike="noStrike" u="sng">
                <a:solidFill>
                  <a:schemeClr val="dk1"/>
                </a:solidFill>
                <a:effectLst/>
                <a:uFillTx/>
                <a:latin typeface="Calibri"/>
                <a:hlinkClick r:id="rId29"/>
              </a:rPr>
              <a:t>Turboméca</a:t>
            </a:r>
            <a:r>
              <a:rPr b="0" lang="fr-FR" sz="1800" strike="noStrike" u="none">
                <a:solidFill>
                  <a:schemeClr val="dk1"/>
                </a:solidFill>
                <a:effectLst/>
                <a:uFillTx/>
                <a:latin typeface="Calibri"/>
              </a:rPr>
              <a:t> leader mondial), petites turbines (</a:t>
            </a:r>
            <a:r>
              <a:rPr b="0" lang="fr-FR" sz="1800" strike="noStrike" u="sng">
                <a:solidFill>
                  <a:schemeClr val="dk1"/>
                </a:solidFill>
                <a:effectLst/>
                <a:uFillTx/>
                <a:latin typeface="Calibri"/>
                <a:hlinkClick r:id="rId30"/>
              </a:rPr>
              <a:t>Microturbo</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équipement aéronautique et aérospatial : trains d'atterrissage (</a:t>
            </a:r>
            <a:r>
              <a:rPr b="0" lang="fr-FR" sz="1800" strike="noStrike" u="sng">
                <a:solidFill>
                  <a:schemeClr val="dk1"/>
                </a:solidFill>
                <a:effectLst/>
                <a:uFillTx/>
                <a:latin typeface="Calibri"/>
                <a:hlinkClick r:id="rId31"/>
              </a:rPr>
              <a:t>Messier-Dowty</a:t>
            </a:r>
            <a:r>
              <a:rPr b="0" lang="fr-FR" sz="1800" strike="noStrike" u="none">
                <a:solidFill>
                  <a:schemeClr val="dk1"/>
                </a:solidFill>
                <a:effectLst/>
                <a:uFillTx/>
                <a:latin typeface="Calibri"/>
              </a:rPr>
              <a:t> leader mondial),systèmes avioniques (</a:t>
            </a:r>
            <a:r>
              <a:rPr b="0" lang="fr-FR" sz="1800" strike="noStrike" u="sng">
                <a:solidFill>
                  <a:schemeClr val="dk1"/>
                </a:solidFill>
                <a:effectLst/>
                <a:uFillTx/>
                <a:latin typeface="Calibri"/>
                <a:hlinkClick r:id="rId32"/>
              </a:rPr>
              <a:t>Thales Avionics</a:t>
            </a:r>
            <a:r>
              <a:rPr b="0" lang="fr-FR" sz="1800" strike="noStrike" u="none">
                <a:solidFill>
                  <a:schemeClr val="dk1"/>
                </a:solidFill>
                <a:effectLst/>
                <a:uFillTx/>
                <a:latin typeface="Calibri"/>
              </a:rPr>
              <a:t>), équipements de sécurité et cabines (</a:t>
            </a:r>
            <a:r>
              <a:rPr b="0" lang="fr-FR" sz="1800" strike="noStrike" u="sng">
                <a:solidFill>
                  <a:schemeClr val="dk1"/>
                </a:solidFill>
                <a:effectLst/>
                <a:uFillTx/>
                <a:latin typeface="Calibri"/>
                <a:hlinkClick r:id="rId33"/>
              </a:rPr>
              <a:t>Zodiac</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34"/>
              </a:rPr>
              <a:t>Latécoère</a:t>
            </a:r>
            <a:r>
              <a:rPr b="0" lang="fr-FR" sz="1800" strike="noStrike" u="none">
                <a:solidFill>
                  <a:schemeClr val="dk1"/>
                </a:solidFill>
                <a:effectLst/>
                <a:uFillTx/>
                <a:latin typeface="Calibri"/>
              </a:rPr>
              <a:t>, boites de transmission, systèmes de régulation moteur </a:t>
            </a:r>
            <a:r>
              <a:rPr b="0" lang="fr-FR" sz="1800" strike="noStrike" u="sng">
                <a:solidFill>
                  <a:schemeClr val="dk1"/>
                </a:solidFill>
                <a:effectLst/>
                <a:uFillTx/>
                <a:latin typeface="Calibri"/>
                <a:hlinkClick r:id="rId35"/>
              </a:rPr>
              <a:t>Hispano-Suiza</a:t>
            </a:r>
            <a:r>
              <a:rPr b="0" lang="fr-FR" sz="1800" strike="noStrike" u="none">
                <a:solidFill>
                  <a:schemeClr val="dk1"/>
                </a:solidFill>
                <a:effectLst/>
                <a:uFillTx/>
                <a:latin typeface="Calibri"/>
              </a:rPr>
              <a:t>, cablage (</a:t>
            </a:r>
            <a:r>
              <a:rPr b="0" lang="fr-FR" sz="1800" strike="noStrike" u="sng">
                <a:solidFill>
                  <a:schemeClr val="dk1"/>
                </a:solidFill>
                <a:effectLst/>
                <a:uFillTx/>
                <a:latin typeface="Calibri"/>
                <a:hlinkClick r:id="rId36"/>
              </a:rPr>
              <a:t>Labinal</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maintenance aéronautique : </a:t>
            </a:r>
            <a:r>
              <a:rPr b="0" lang="fr-FR" sz="1800" strike="noStrike" u="sng">
                <a:solidFill>
                  <a:schemeClr val="dk1"/>
                </a:solidFill>
                <a:effectLst/>
                <a:uFillTx/>
                <a:latin typeface="Calibri"/>
                <a:hlinkClick r:id="rId37"/>
              </a:rPr>
              <a:t>Sogerma</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aviation légère : société </a:t>
            </a:r>
            <a:r>
              <a:rPr b="0" lang="fr-FR" sz="1800" strike="noStrike" u="sng">
                <a:solidFill>
                  <a:schemeClr val="dk1"/>
                </a:solidFill>
                <a:effectLst/>
                <a:uFillTx/>
                <a:latin typeface="Calibri"/>
                <a:hlinkClick r:id="rId38"/>
              </a:rPr>
              <a:t>Socata</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Прямоугольник 1"/>
          <p:cNvSpPr/>
          <p:nvPr/>
        </p:nvSpPr>
        <p:spPr>
          <a:xfrm>
            <a:off x="428760" y="214200"/>
            <a:ext cx="8500680" cy="424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fr-FR" sz="1800" strike="noStrike" u="none">
                <a:solidFill>
                  <a:schemeClr val="dk1"/>
                </a:solidFill>
                <a:effectLst/>
                <a:uFillTx/>
                <a:latin typeface="Calibri"/>
              </a:rPr>
              <a:t>Chantiers navals: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
              </a:rPr>
              <a:t>Chantiers de l'Atlantique</a:t>
            </a:r>
            <a:r>
              <a:rPr b="0" lang="fr-FR" sz="1800" strike="noStrike" u="none">
                <a:solidFill>
                  <a:schemeClr val="dk1"/>
                </a:solidFill>
                <a:effectLst/>
                <a:uFillTx/>
                <a:latin typeface="Calibri"/>
              </a:rPr>
              <a:t> (ex </a:t>
            </a:r>
            <a:r>
              <a:rPr b="0" lang="fr-FR" sz="1800" strike="noStrike" u="sng">
                <a:solidFill>
                  <a:schemeClr val="dk1"/>
                </a:solidFill>
                <a:effectLst/>
                <a:uFillTx/>
                <a:latin typeface="Calibri"/>
                <a:hlinkClick r:id="rId2"/>
              </a:rPr>
              <a:t>RIVA</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3"/>
              </a:rPr>
              <a:t>DCNS</a:t>
            </a:r>
            <a:r>
              <a:rPr b="0" lang="fr-FR" sz="1800" strike="noStrike" u="none">
                <a:solidFill>
                  <a:schemeClr val="dk1"/>
                </a:solidFill>
                <a:effectLst/>
                <a:uFillTx/>
                <a:latin typeface="Calibri"/>
              </a:rPr>
              <a:t> (ex-Direction des constructions navales)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Secteur ferroviaire: </a:t>
            </a:r>
            <a:r>
              <a:rPr b="0" lang="fr-FR" sz="1800" strike="noStrike" u="sng">
                <a:solidFill>
                  <a:schemeClr val="dk1"/>
                </a:solidFill>
                <a:effectLst/>
                <a:uFillTx/>
                <a:latin typeface="Calibri"/>
                <a:hlinkClick r:id="rId4"/>
              </a:rPr>
              <a:t>Alstom-Transports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5"/>
              </a:rPr>
              <a:t>ANF Industrie</a:t>
            </a:r>
            <a:r>
              <a:rPr b="0" lang="fr-FR" sz="1800" strike="noStrike" u="none">
                <a:solidFill>
                  <a:schemeClr val="dk1"/>
                </a:solidFill>
                <a:effectLst/>
                <a:uFillTx/>
                <a:latin typeface="Calibri"/>
              </a:rPr>
              <a:t> (groupe </a:t>
            </a:r>
            <a:r>
              <a:rPr b="0" lang="fr-FR" sz="1800" strike="noStrike" u="sng">
                <a:solidFill>
                  <a:schemeClr val="dk1"/>
                </a:solidFill>
                <a:effectLst/>
                <a:uFillTx/>
                <a:latin typeface="Calibri"/>
                <a:hlinkClick r:id="rId6"/>
              </a:rPr>
              <a:t>Bombardier</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7"/>
              </a:rPr>
              <a:t>Siemens Transportation Systems</a:t>
            </a:r>
            <a:r>
              <a:rPr b="0" lang="fr-FR" sz="1800" strike="noStrike" u="none">
                <a:solidFill>
                  <a:schemeClr val="dk1"/>
                </a:solidFill>
                <a:effectLst/>
                <a:uFillTx/>
                <a:latin typeface="Calibri"/>
              </a:rPr>
              <a:t> (Métros automatiques ex-Matra-Transports)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CFD, </a:t>
            </a:r>
            <a:r>
              <a:rPr b="0" lang="fr-FR" sz="1800" strike="noStrike" u="sng">
                <a:solidFill>
                  <a:schemeClr val="dk1"/>
                </a:solidFill>
                <a:effectLst/>
                <a:uFillTx/>
                <a:latin typeface="Calibri"/>
                <a:hlinkClick r:id="rId8"/>
              </a:rPr>
              <a:t>Compagnie de chemins de fer départementaux</a:t>
            </a:r>
            <a:r>
              <a:rPr b="0" lang="fr-FR" sz="1800" strike="noStrike" u="none">
                <a:solidFill>
                  <a:schemeClr val="dk1"/>
                </a:solidFill>
                <a:effectLst/>
                <a:uFillTx/>
                <a:latin typeface="Calibri"/>
              </a:rPr>
              <a:t>, production de matériel à voie métrique essentiellement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Industrie de l'armement - </a:t>
            </a:r>
            <a:r>
              <a:rPr b="0" lang="fr-FR" sz="1800" strike="noStrike" u="sng">
                <a:solidFill>
                  <a:schemeClr val="dk1"/>
                </a:solidFill>
                <a:effectLst/>
                <a:uFillTx/>
                <a:latin typeface="Calibri"/>
                <a:hlinkClick r:id="rId9"/>
              </a:rPr>
              <a:t>complexe militaro-industriel français</a:t>
            </a:r>
            <a:endParaRPr b="0" lang="ru-RU" sz="1800" strike="noStrike" u="none">
              <a:solidFill>
                <a:srgbClr val="000000"/>
              </a:solidFill>
              <a:effectLst/>
              <a:uFillTx/>
              <a:latin typeface="Arial"/>
            </a:endParaRPr>
          </a:p>
          <a:p>
            <a:pPr marL="457200" defTabSz="914400">
              <a:lnSpc>
                <a:spcPct val="100000"/>
              </a:lnSpc>
            </a:pPr>
            <a:r>
              <a:rPr b="0" lang="fr-FR" sz="1800" strike="noStrike" u="sng">
                <a:solidFill>
                  <a:schemeClr val="dk1"/>
                </a:solidFill>
                <a:effectLst/>
                <a:uFillTx/>
                <a:latin typeface="Calibri"/>
                <a:hlinkClick r:id="rId10"/>
              </a:rPr>
              <a:t>Nexter</a:t>
            </a:r>
            <a:r>
              <a:rPr b="0" lang="fr-FR" sz="1800" strike="noStrike" u="none">
                <a:solidFill>
                  <a:schemeClr val="dk1"/>
                </a:solidFill>
                <a:effectLst/>
                <a:uFillTx/>
                <a:latin typeface="Calibri"/>
              </a:rPr>
              <a:t> (ex-GIAT Industries): </a:t>
            </a:r>
            <a:r>
              <a:rPr b="0" lang="fr-FR" sz="1800" strike="noStrike" u="sng">
                <a:solidFill>
                  <a:schemeClr val="dk1"/>
                </a:solidFill>
                <a:effectLst/>
                <a:uFillTx/>
                <a:latin typeface="Calibri"/>
                <a:hlinkClick r:id="rId11"/>
              </a:rPr>
              <a:t>Thales</a:t>
            </a:r>
            <a:r>
              <a:rPr b="0" lang="fr-FR" sz="1800" strike="noStrike" u="none">
                <a:solidFill>
                  <a:schemeClr val="dk1"/>
                </a:solidFill>
                <a:effectLst/>
                <a:uFillTx/>
                <a:latin typeface="Calibri"/>
              </a:rPr>
              <a:t> (ex-Thomson CSF)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Bâtiments et travaux publics</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En France, le secteur du </a:t>
            </a:r>
            <a:r>
              <a:rPr b="0" lang="fr-FR" sz="1800" strike="noStrike" u="sng">
                <a:solidFill>
                  <a:schemeClr val="dk1"/>
                </a:solidFill>
                <a:effectLst/>
                <a:uFillTx/>
                <a:latin typeface="Calibri"/>
                <a:hlinkClick r:id="rId12"/>
              </a:rPr>
              <a:t>BTP</a:t>
            </a:r>
            <a:r>
              <a:rPr b="0" lang="fr-FR" sz="1800" strike="noStrike" u="none">
                <a:solidFill>
                  <a:schemeClr val="dk1"/>
                </a:solidFill>
                <a:effectLst/>
                <a:uFillTx/>
                <a:latin typeface="Calibri"/>
              </a:rPr>
              <a:t> est actif. Le pays compte des grandes entreprises de construction, telles que </a:t>
            </a:r>
            <a:r>
              <a:rPr b="0" lang="fr-FR" sz="1800" strike="noStrike" u="sng">
                <a:solidFill>
                  <a:schemeClr val="dk1"/>
                </a:solidFill>
                <a:effectLst/>
                <a:uFillTx/>
                <a:latin typeface="Calibri"/>
                <a:hlinkClick r:id="rId13"/>
              </a:rPr>
              <a:t>Bouygues</a:t>
            </a:r>
            <a:r>
              <a:rPr b="0" lang="fr-FR" sz="1800" strike="noStrike" u="none">
                <a:solidFill>
                  <a:schemeClr val="dk1"/>
                </a:solidFill>
                <a:effectLst/>
                <a:uFillTx/>
                <a:latin typeface="Calibri"/>
              </a:rPr>
              <a:t> ou </a:t>
            </a:r>
            <a:r>
              <a:rPr b="0" lang="fr-FR" sz="1800" strike="noStrike" u="sng">
                <a:solidFill>
                  <a:schemeClr val="dk1"/>
                </a:solidFill>
                <a:effectLst/>
                <a:uFillTx/>
                <a:latin typeface="Calibri"/>
                <a:hlinkClick r:id="rId14"/>
              </a:rPr>
              <a:t>Vinci</a:t>
            </a:r>
            <a:r>
              <a:rPr b="0" lang="fr-FR" sz="1800" strike="noStrike" u="none">
                <a:solidFill>
                  <a:schemeClr val="dk1"/>
                </a:solidFill>
                <a:effectLst/>
                <a:uFillTx/>
                <a:latin typeface="Calibri"/>
              </a:rPr>
              <a:t>, et un très grand nombre d'entreprises de moins de dix salariés, tels que des </a:t>
            </a:r>
            <a:r>
              <a:rPr b="0" lang="fr-FR" sz="1800" strike="noStrike" u="sng">
                <a:solidFill>
                  <a:schemeClr val="dk1"/>
                </a:solidFill>
                <a:effectLst/>
                <a:uFillTx/>
                <a:latin typeface="Calibri"/>
                <a:hlinkClick r:id="rId15"/>
              </a:rPr>
              <a:t>maçons</a:t>
            </a:r>
            <a:r>
              <a:rPr b="0" lang="fr-FR" sz="1800" strike="noStrike" u="none">
                <a:solidFill>
                  <a:schemeClr val="dk1"/>
                </a:solidFill>
                <a:effectLst/>
                <a:uFillTx/>
                <a:latin typeface="Calibri"/>
              </a:rPr>
              <a:t>, des </a:t>
            </a:r>
            <a:r>
              <a:rPr b="0" lang="fr-FR" sz="1800" strike="noStrike" u="sng">
                <a:solidFill>
                  <a:schemeClr val="dk1"/>
                </a:solidFill>
                <a:effectLst/>
                <a:uFillTx/>
                <a:latin typeface="Calibri"/>
                <a:hlinkClick r:id="rId16"/>
              </a:rPr>
              <a:t>électriciens</a:t>
            </a:r>
            <a:r>
              <a:rPr b="0" lang="fr-FR" sz="1800" strike="noStrike" u="none">
                <a:solidFill>
                  <a:schemeClr val="dk1"/>
                </a:solidFill>
                <a:effectLst/>
                <a:uFillTx/>
                <a:latin typeface="Calibri"/>
              </a:rPr>
              <a:t>, des </a:t>
            </a:r>
            <a:r>
              <a:rPr b="0" lang="fr-FR" sz="1800" strike="noStrike" u="sng">
                <a:solidFill>
                  <a:schemeClr val="dk1"/>
                </a:solidFill>
                <a:effectLst/>
                <a:uFillTx/>
                <a:latin typeface="Calibri"/>
                <a:hlinkClick r:id="rId17"/>
              </a:rPr>
              <a:t>peintres</a:t>
            </a:r>
            <a:r>
              <a:rPr b="0" lang="fr-FR" sz="1800" strike="noStrike" u="none">
                <a:solidFill>
                  <a:schemeClr val="dk1"/>
                </a:solidFill>
                <a:effectLst/>
                <a:uFillTx/>
                <a:latin typeface="Calibri"/>
              </a:rPr>
              <a:t> ou des </a:t>
            </a:r>
            <a:r>
              <a:rPr b="0" lang="fr-FR" sz="1800" strike="noStrike" u="sng">
                <a:solidFill>
                  <a:schemeClr val="dk1"/>
                </a:solidFill>
                <a:effectLst/>
                <a:uFillTx/>
                <a:latin typeface="Calibri"/>
                <a:hlinkClick r:id="rId18"/>
              </a:rPr>
              <a:t>couvreurs</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L’économie d’énergie</a:t>
            </a:r>
            <a:endParaRPr b="0" lang="ru-RU" sz="4400" strike="noStrike" u="none">
              <a:solidFill>
                <a:schemeClr val="dk1"/>
              </a:solidFill>
              <a:effectLst/>
              <a:uFillTx/>
              <a:latin typeface="Calibri"/>
            </a:endParaRPr>
          </a:p>
        </p:txBody>
      </p:sp>
      <p:sp>
        <p:nvSpPr>
          <p:cNvPr id="156"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2500" lnSpcReduction="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Elle regroupe la production et la consommation d’</a:t>
            </a:r>
            <a:r>
              <a:rPr b="0" lang="fr-FR" sz="3200" strike="noStrike" u="sng">
                <a:solidFill>
                  <a:schemeClr val="dk1"/>
                </a:solidFill>
                <a:effectLst/>
                <a:uFillTx/>
                <a:latin typeface="Calibri"/>
                <a:hlinkClick r:id="rId1"/>
              </a:rPr>
              <a:t>énergie</a:t>
            </a:r>
            <a:r>
              <a:rPr b="0" lang="fr-FR" sz="3200" strike="noStrike" u="none">
                <a:solidFill>
                  <a:schemeClr val="dk1"/>
                </a:solidFill>
                <a:effectLst/>
                <a:uFillTx/>
                <a:latin typeface="Calibri"/>
              </a:rPr>
              <a:t> et on y distingue d'une part l'exploitation des sources d'énergie et d'autre part la production et la distribution. Cela comprend donc la </a:t>
            </a:r>
            <a:r>
              <a:rPr b="0" lang="fr-FR" sz="3200" strike="noStrike" u="sng">
                <a:solidFill>
                  <a:schemeClr val="dk1"/>
                </a:solidFill>
                <a:effectLst/>
                <a:uFillTx/>
                <a:latin typeface="Calibri"/>
                <a:hlinkClick r:id="rId2"/>
              </a:rPr>
              <a:t>production d'électricité</a:t>
            </a:r>
            <a:r>
              <a:rPr b="0" lang="fr-FR" sz="3200" strike="noStrike" u="none">
                <a:solidFill>
                  <a:schemeClr val="dk1"/>
                </a:solidFill>
                <a:effectLst/>
                <a:uFillTx/>
                <a:latin typeface="Calibri"/>
              </a:rPr>
              <a:t>, la </a:t>
            </a:r>
            <a:r>
              <a:rPr b="0" lang="fr-FR" sz="3200" strike="noStrike" u="sng">
                <a:solidFill>
                  <a:schemeClr val="dk1"/>
                </a:solidFill>
                <a:effectLst/>
                <a:uFillTx/>
                <a:latin typeface="Calibri"/>
                <a:hlinkClick r:id="rId3"/>
              </a:rPr>
              <a:t>distribution d'électricité</a:t>
            </a:r>
            <a:r>
              <a:rPr b="0" lang="fr-FR" sz="3200" strike="noStrike" u="none">
                <a:solidFill>
                  <a:schemeClr val="dk1"/>
                </a:solidFill>
                <a:effectLst/>
                <a:uFillTx/>
                <a:latin typeface="Calibri"/>
              </a:rPr>
              <a:t>, la production de </a:t>
            </a:r>
            <a:r>
              <a:rPr b="0" lang="fr-FR" sz="3200" strike="noStrike" u="sng">
                <a:solidFill>
                  <a:schemeClr val="dk1"/>
                </a:solidFill>
                <a:effectLst/>
                <a:uFillTx/>
                <a:latin typeface="Calibri"/>
                <a:hlinkClick r:id="rId4"/>
              </a:rPr>
              <a:t>produits pétroliers</a:t>
            </a:r>
            <a:r>
              <a:rPr b="0" lang="fr-FR" sz="3200" strike="noStrike" u="none">
                <a:solidFill>
                  <a:schemeClr val="dk1"/>
                </a:solidFill>
                <a:effectLst/>
                <a:uFillTx/>
                <a:latin typeface="Calibri"/>
              </a:rPr>
              <a:t> et celle de </a:t>
            </a:r>
            <a:r>
              <a:rPr b="0" lang="fr-FR" sz="3200" strike="noStrike" u="sng">
                <a:solidFill>
                  <a:schemeClr val="dk1"/>
                </a:solidFill>
                <a:effectLst/>
                <a:uFillTx/>
                <a:latin typeface="Calibri"/>
                <a:hlinkClick r:id="rId5"/>
              </a:rPr>
              <a:t>gaz naturel</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Elle dépend pour l'essentiel du marché des « </a:t>
            </a:r>
            <a:r>
              <a:rPr b="0" lang="fr-FR" sz="3200" strike="noStrike" u="sng">
                <a:solidFill>
                  <a:schemeClr val="dk1"/>
                </a:solidFill>
                <a:effectLst/>
                <a:uFillTx/>
                <a:latin typeface="Calibri"/>
                <a:hlinkClick r:id="rId6"/>
              </a:rPr>
              <a:t>combustibles</a:t>
            </a:r>
            <a:r>
              <a:rPr b="0" lang="fr-FR" sz="3200" strike="noStrike" u="none">
                <a:solidFill>
                  <a:schemeClr val="dk1"/>
                </a:solidFill>
                <a:effectLst/>
                <a:uFillTx/>
                <a:latin typeface="Calibri"/>
              </a:rPr>
              <a:t> » (</a:t>
            </a:r>
            <a:r>
              <a:rPr b="0" lang="fr-FR" sz="3200" strike="noStrike" u="sng">
                <a:solidFill>
                  <a:schemeClr val="dk1"/>
                </a:solidFill>
                <a:effectLst/>
                <a:uFillTx/>
                <a:latin typeface="Calibri"/>
                <a:hlinkClick r:id="rId7"/>
              </a:rPr>
              <a:t>fossiles</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8"/>
              </a:rPr>
              <a:t>biomasse</a:t>
            </a:r>
            <a:r>
              <a:rPr b="0" lang="fr-FR" sz="3200" strike="noStrike" u="none">
                <a:solidFill>
                  <a:schemeClr val="dk1"/>
                </a:solidFill>
                <a:effectLst/>
                <a:uFillTx/>
                <a:latin typeface="Calibri"/>
              </a:rPr>
              <a:t> ou </a:t>
            </a:r>
            <a:r>
              <a:rPr b="0" lang="fr-FR" sz="3200" strike="noStrike" u="sng">
                <a:solidFill>
                  <a:schemeClr val="dk1"/>
                </a:solidFill>
                <a:effectLst/>
                <a:uFillTx/>
                <a:latin typeface="Calibri"/>
                <a:hlinkClick r:id="rId9"/>
              </a:rPr>
              <a:t>uranium</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defTabSz="914400">
              <a:lnSpc>
                <a:spcPct val="100000"/>
              </a:lnSpc>
              <a:buNone/>
            </a:pPr>
            <a:r>
              <a:rPr b="0" lang="fr-FR" sz="4400" strike="noStrike" u="none">
                <a:solidFill>
                  <a:schemeClr val="dk1"/>
                </a:solidFill>
                <a:effectLst/>
                <a:uFillTx/>
                <a:latin typeface="Calibri"/>
              </a:rPr>
              <a:t>Les sources d'énergies</a:t>
            </a:r>
            <a:endParaRPr b="0" lang="ru-RU" sz="4400" strike="noStrike" u="none">
              <a:solidFill>
                <a:schemeClr val="dk1"/>
              </a:solidFill>
              <a:effectLst/>
              <a:uFillTx/>
              <a:latin typeface="Calibri"/>
            </a:endParaRPr>
          </a:p>
        </p:txBody>
      </p:sp>
      <p:sp>
        <p:nvSpPr>
          <p:cNvPr id="158"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sont d'origine </a:t>
            </a:r>
            <a:r>
              <a:rPr b="1" lang="fr-FR" sz="3200" strike="noStrike" u="none">
                <a:solidFill>
                  <a:schemeClr val="dk1"/>
                </a:solidFill>
                <a:effectLst/>
                <a:uFillTx/>
                <a:latin typeface="Calibri"/>
              </a:rPr>
              <a:t>non renouvelable</a:t>
            </a:r>
            <a:r>
              <a:rPr b="0" lang="fr-FR" sz="3200" strike="noStrike" u="none">
                <a:solidFill>
                  <a:schemeClr val="dk1"/>
                </a:solidFill>
                <a:effectLst/>
                <a:uFillTx/>
                <a:latin typeface="Calibri"/>
              </a:rPr>
              <a:t>. Ce sont les </a:t>
            </a:r>
            <a:r>
              <a:rPr b="0" lang="fr-FR" sz="3200" strike="noStrike" u="sng">
                <a:solidFill>
                  <a:schemeClr val="dk1"/>
                </a:solidFill>
                <a:effectLst/>
                <a:uFillTx/>
                <a:latin typeface="Calibri"/>
                <a:hlinkClick r:id="rId1"/>
              </a:rPr>
              <a:t>combustibles fossiles</a:t>
            </a:r>
            <a:r>
              <a:rPr b="0" lang="fr-FR" sz="3200" strike="noStrike" u="none">
                <a:solidFill>
                  <a:schemeClr val="dk1"/>
                </a:solidFill>
                <a:effectLst/>
                <a:uFillTx/>
                <a:latin typeface="Calibri"/>
              </a:rPr>
              <a:t>, qui résultent du stockage de matières organiques dans des couches géologiques, regroupement principalement le </a:t>
            </a:r>
            <a:r>
              <a:rPr b="0" lang="fr-FR" sz="3200" strike="noStrike" u="sng">
                <a:solidFill>
                  <a:schemeClr val="dk1"/>
                </a:solidFill>
                <a:effectLst/>
                <a:uFillTx/>
                <a:latin typeface="Calibri"/>
                <a:hlinkClick r:id="rId2"/>
              </a:rPr>
              <a:t>gaz naturel</a:t>
            </a:r>
            <a:r>
              <a:rPr b="0" lang="fr-FR" sz="3200" strike="noStrike" u="none">
                <a:solidFill>
                  <a:schemeClr val="dk1"/>
                </a:solidFill>
                <a:effectLst/>
                <a:uFillTx/>
                <a:latin typeface="Calibri"/>
              </a:rPr>
              <a:t>, le </a:t>
            </a:r>
            <a:r>
              <a:rPr b="0" lang="fr-FR" sz="3200" strike="noStrike" u="sng">
                <a:solidFill>
                  <a:schemeClr val="dk1"/>
                </a:solidFill>
                <a:effectLst/>
                <a:uFillTx/>
                <a:latin typeface="Calibri"/>
                <a:hlinkClick r:id="rId3"/>
              </a:rPr>
              <a:t>pétrole</a:t>
            </a:r>
            <a:r>
              <a:rPr b="0" lang="fr-FR" sz="3200" strike="noStrike" u="none">
                <a:solidFill>
                  <a:schemeClr val="dk1"/>
                </a:solidFill>
                <a:effectLst/>
                <a:uFillTx/>
                <a:latin typeface="Calibri"/>
              </a:rPr>
              <a:t> et le </a:t>
            </a:r>
            <a:r>
              <a:rPr b="0" lang="fr-FR" sz="3200" strike="noStrike" u="sng">
                <a:solidFill>
                  <a:schemeClr val="dk1"/>
                </a:solidFill>
                <a:effectLst/>
                <a:uFillTx/>
                <a:latin typeface="Calibri"/>
                <a:hlinkClick r:id="rId4"/>
              </a:rPr>
              <a:t>charbon</a:t>
            </a:r>
            <a:r>
              <a:rPr b="0" lang="fr-FR" sz="3200" strike="noStrike" u="none">
                <a:solidFill>
                  <a:schemeClr val="dk1"/>
                </a:solidFill>
                <a:effectLst/>
                <a:uFillTx/>
                <a:latin typeface="Calibri"/>
              </a:rPr>
              <a:t>. Outre les énergies fossiles, elles comprennent </a:t>
            </a:r>
            <a:r>
              <a:rPr b="0" lang="fr-FR" sz="3200" strike="noStrike" u="sng">
                <a:solidFill>
                  <a:schemeClr val="dk1"/>
                </a:solidFill>
                <a:effectLst/>
                <a:uFillTx/>
                <a:latin typeface="Calibri"/>
                <a:hlinkClick r:id="rId5"/>
              </a:rPr>
              <a:t>l'énergie d’origine nucléaire</a:t>
            </a:r>
            <a:r>
              <a:rPr b="0" lang="fr-FR" sz="3200" strike="noStrike" u="none">
                <a:solidFill>
                  <a:schemeClr val="dk1"/>
                </a:solidFill>
                <a:effectLst/>
                <a:uFillTx/>
                <a:latin typeface="Calibri"/>
              </a:rPr>
              <a:t> obtenue par </a:t>
            </a:r>
            <a:r>
              <a:rPr b="0" lang="fr-FR" sz="3200" strike="noStrike" u="sng">
                <a:solidFill>
                  <a:schemeClr val="dk1"/>
                </a:solidFill>
                <a:effectLst/>
                <a:uFillTx/>
                <a:latin typeface="Calibri"/>
                <a:hlinkClick r:id="rId6"/>
              </a:rPr>
              <a:t>fission nucléaire</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9" name="Таблица 3"/>
          <p:cNvGraphicFramePr/>
          <p:nvPr/>
        </p:nvGraphicFramePr>
        <p:xfrm>
          <a:off x="285840" y="357120"/>
          <a:ext cx="8643600" cy="5943960"/>
        </p:xfrm>
        <a:graphic>
          <a:graphicData uri="http://schemas.openxmlformats.org/drawingml/2006/table">
            <a:tbl>
              <a:tblPr/>
              <a:tblGrid>
                <a:gridCol w="8643960"/>
              </a:tblGrid>
              <a:tr h="370800">
                <a:tc>
                  <a:txBody>
                    <a:bodyPr anchor="t">
                      <a:noAutofit/>
                    </a:bodyPr>
                    <a:p>
                      <a:pPr defTabSz="914400">
                        <a:lnSpc>
                          <a:spcPct val="100000"/>
                        </a:lnSpc>
                      </a:pPr>
                      <a:r>
                        <a:rPr b="1" lang="fr-FR" sz="3600" strike="noStrike" u="sng">
                          <a:solidFill>
                            <a:schemeClr val="dk1"/>
                          </a:solidFill>
                          <a:effectLst/>
                          <a:uFillTx/>
                          <a:latin typeface="Calibri"/>
                          <a:hlinkClick r:id="rId1"/>
                        </a:rPr>
                        <a:t>énergies renouvelables</a:t>
                      </a:r>
                      <a:r>
                        <a:rPr b="1" lang="fr-FR" sz="3600" strike="noStrike" u="none">
                          <a:solidFill>
                            <a:schemeClr val="dk1"/>
                          </a:solidFill>
                          <a:effectLst/>
                          <a:uFillTx/>
                          <a:latin typeface="Calibri"/>
                        </a:rPr>
                        <a:t>  </a:t>
                      </a:r>
                      <a:r>
                        <a:rPr b="1" lang="fr-FR" sz="1800" strike="noStrike" u="none">
                          <a:solidFill>
                            <a:schemeClr val="dk1"/>
                          </a:solidFill>
                          <a:effectLst/>
                          <a:uFillTx/>
                          <a:latin typeface="Calibri"/>
                        </a:rPr>
                        <a:t>regroupent des formes d'énergie très variées :</a:t>
                      </a:r>
                      <a:endParaRPr b="0" lang="ru-RU" sz="18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2"/>
                        </a:rPr>
                        <a:t>énergie provenant de la biomasse</a:t>
                      </a:r>
                      <a:r>
                        <a:rPr b="1" lang="fr-FR" sz="2400" strike="noStrike" u="none">
                          <a:solidFill>
                            <a:schemeClr val="dk1"/>
                          </a:solidFill>
                          <a:effectLst/>
                          <a:uFillTx/>
                          <a:latin typeface="Calibri"/>
                        </a:rPr>
                        <a:t> (biomasse sèche, biomasse humide et biocarburants)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3"/>
                        </a:rPr>
                        <a:t>énergie hydroélectrique</a:t>
                      </a:r>
                      <a:r>
                        <a:rPr b="1" lang="fr-FR" sz="2400" strike="noStrike" u="none">
                          <a:solidFill>
                            <a:schemeClr val="dk1"/>
                          </a:solidFill>
                          <a:effectLst/>
                          <a:uFillTx/>
                          <a:latin typeface="Calibri"/>
                        </a:rPr>
                        <a:t> des fleuves, barrages et conduites forcées, renouvelable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4"/>
                        </a:rPr>
                        <a:t>l'énergie d’origine éolienne</a:t>
                      </a:r>
                      <a:r>
                        <a:rPr b="1" lang="fr-FR" sz="2400" strike="noStrike" u="none">
                          <a:solidFill>
                            <a:schemeClr val="dk1"/>
                          </a:solidFill>
                          <a:effectLst/>
                          <a:uFillTx/>
                          <a:latin typeface="Calibri"/>
                        </a:rPr>
                        <a:t>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5"/>
                        </a:rPr>
                        <a:t>énergie solaire</a:t>
                      </a:r>
                      <a:r>
                        <a:rPr b="1" lang="fr-FR" sz="2400" strike="noStrike" u="none">
                          <a:solidFill>
                            <a:schemeClr val="dk1"/>
                          </a:solidFill>
                          <a:effectLst/>
                          <a:uFillTx/>
                          <a:latin typeface="Calibri"/>
                        </a:rPr>
                        <a:t> par conversion de l'énergie lumineuse en chaleur (</a:t>
                      </a:r>
                      <a:r>
                        <a:rPr b="1" lang="fr-FR" sz="2400" strike="noStrike" u="sng">
                          <a:solidFill>
                            <a:schemeClr val="dk1"/>
                          </a:solidFill>
                          <a:effectLst/>
                          <a:uFillTx/>
                          <a:latin typeface="Calibri"/>
                          <a:hlinkClick r:id="rId6"/>
                        </a:rPr>
                        <a:t>solaire thermique</a:t>
                      </a:r>
                      <a:r>
                        <a:rPr b="1" lang="fr-FR" sz="2400" strike="noStrike" u="none">
                          <a:solidFill>
                            <a:schemeClr val="dk1"/>
                          </a:solidFill>
                          <a:effectLst/>
                          <a:uFillTx/>
                          <a:latin typeface="Calibri"/>
                        </a:rPr>
                        <a:t> ; </a:t>
                      </a:r>
                      <a:r>
                        <a:rPr b="1" lang="fr-FR" sz="2400" strike="noStrike" u="sng">
                          <a:solidFill>
                            <a:schemeClr val="dk1"/>
                          </a:solidFill>
                          <a:effectLst/>
                          <a:uFillTx/>
                          <a:latin typeface="Calibri"/>
                          <a:hlinkClick r:id="rId7"/>
                        </a:rPr>
                        <a:t>solaire thermodynamique</a:t>
                      </a:r>
                      <a:r>
                        <a:rPr b="1" lang="fr-FR" sz="2400" strike="noStrike" u="none">
                          <a:solidFill>
                            <a:schemeClr val="dk1"/>
                          </a:solidFill>
                          <a:effectLst/>
                          <a:uFillTx/>
                          <a:latin typeface="Calibri"/>
                        </a:rPr>
                        <a:t>) ou directement en électricité (</a:t>
                      </a:r>
                      <a:r>
                        <a:rPr b="1" lang="fr-FR" sz="2400" strike="noStrike" u="sng">
                          <a:solidFill>
                            <a:schemeClr val="dk1"/>
                          </a:solidFill>
                          <a:effectLst/>
                          <a:uFillTx/>
                          <a:latin typeface="Calibri"/>
                          <a:hlinkClick r:id="rId8"/>
                        </a:rPr>
                        <a:t>photovoltaïque</a:t>
                      </a:r>
                      <a:r>
                        <a:rPr b="1" lang="fr-FR" sz="2400" strike="noStrike" u="none">
                          <a:solidFill>
                            <a:schemeClr val="dk1"/>
                          </a:solidFill>
                          <a:effectLst/>
                          <a:uFillTx/>
                          <a:latin typeface="Calibri"/>
                        </a:rPr>
                        <a:t>)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9"/>
                        </a:rPr>
                        <a:t>énergie des vagues</a:t>
                      </a:r>
                      <a:r>
                        <a:rPr b="1" lang="fr-FR" sz="2400" strike="noStrike" u="none">
                          <a:solidFill>
                            <a:schemeClr val="dk1"/>
                          </a:solidFill>
                          <a:effectLst/>
                          <a:uFillTx/>
                          <a:latin typeface="Calibri"/>
                        </a:rPr>
                        <a:t>, énergie d’origine cinétique et potentielle liée au déplacement de la surface de la </a:t>
                      </a:r>
                      <a:r>
                        <a:rPr b="1" lang="fr-FR" sz="2400" strike="noStrike" u="sng">
                          <a:solidFill>
                            <a:schemeClr val="dk1"/>
                          </a:solidFill>
                          <a:effectLst/>
                          <a:uFillTx/>
                          <a:latin typeface="Calibri"/>
                          <a:hlinkClick r:id="rId10"/>
                        </a:rPr>
                        <a:t>mer</a:t>
                      </a:r>
                      <a:r>
                        <a:rPr b="1" lang="fr-FR" sz="2400" strike="noStrike" u="none">
                          <a:solidFill>
                            <a:schemeClr val="dk1"/>
                          </a:solidFill>
                          <a:effectLst/>
                          <a:uFillTx/>
                          <a:latin typeface="Calibri"/>
                        </a:rPr>
                        <a:t> sous l'action de la </a:t>
                      </a:r>
                      <a:r>
                        <a:rPr b="1" lang="fr-FR" sz="2400" strike="noStrike" u="sng">
                          <a:solidFill>
                            <a:schemeClr val="dk1"/>
                          </a:solidFill>
                          <a:effectLst/>
                          <a:uFillTx/>
                          <a:latin typeface="Calibri"/>
                          <a:hlinkClick r:id="rId11"/>
                        </a:rPr>
                        <a:t>houle</a:t>
                      </a:r>
                      <a:r>
                        <a:rPr b="1" lang="fr-FR" sz="2400" strike="noStrike" u="none">
                          <a:solidFill>
                            <a:schemeClr val="dk1"/>
                          </a:solidFill>
                          <a:effectLst/>
                          <a:uFillTx/>
                          <a:latin typeface="Calibri"/>
                        </a:rPr>
                        <a:t>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12"/>
                        </a:rPr>
                        <a:t>énergie géothermique</a:t>
                      </a:r>
                      <a:r>
                        <a:rPr b="1" lang="fr-FR" sz="2400" strike="noStrike" u="none">
                          <a:solidFill>
                            <a:schemeClr val="dk1"/>
                          </a:solidFill>
                          <a:effectLst/>
                          <a:uFillTx/>
                          <a:latin typeface="Calibri"/>
                        </a:rPr>
                        <a:t>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13"/>
                        </a:rPr>
                        <a:t>énergie marémotrice</a:t>
                      </a:r>
                      <a:r>
                        <a:rPr b="1" lang="fr-FR" sz="2400" strike="noStrike" u="none">
                          <a:solidFill>
                            <a:schemeClr val="dk1"/>
                          </a:solidFill>
                          <a:effectLst/>
                          <a:uFillTx/>
                          <a:latin typeface="Calibri"/>
                        </a:rPr>
                        <a:t> ; </a:t>
                      </a:r>
                      <a:endParaRPr b="0" lang="ru-RU" sz="2400" strike="noStrike" u="none">
                        <a:solidFill>
                          <a:srgbClr val="000000"/>
                        </a:solidFill>
                        <a:effectLst/>
                        <a:uFillTx/>
                        <a:latin typeface="Arial"/>
                      </a:endParaRPr>
                    </a:p>
                    <a:p>
                      <a:pPr defTabSz="914400">
                        <a:lnSpc>
                          <a:spcPct val="100000"/>
                        </a:lnSpc>
                      </a:pPr>
                      <a:r>
                        <a:rPr b="1" lang="fr-FR" sz="2400" strike="noStrike" u="none">
                          <a:solidFill>
                            <a:schemeClr val="dk1"/>
                          </a:solidFill>
                          <a:effectLst/>
                          <a:uFillTx/>
                          <a:latin typeface="Calibri"/>
                        </a:rPr>
                        <a:t>l'</a:t>
                      </a:r>
                      <a:r>
                        <a:rPr b="1" lang="fr-FR" sz="2400" strike="noStrike" u="sng">
                          <a:solidFill>
                            <a:schemeClr val="dk1"/>
                          </a:solidFill>
                          <a:effectLst/>
                          <a:uFillTx/>
                          <a:latin typeface="Calibri"/>
                          <a:hlinkClick r:id="rId14"/>
                        </a:rPr>
                        <a:t>énergie thermique des mers</a:t>
                      </a:r>
                      <a:r>
                        <a:rPr b="1" lang="fr-FR" sz="2400" strike="noStrike" u="none">
                          <a:solidFill>
                            <a:schemeClr val="dk1"/>
                          </a:solidFill>
                          <a:effectLst/>
                          <a:uFillTx/>
                          <a:latin typeface="Calibri"/>
                        </a:rPr>
                        <a:t> ;</a:t>
                      </a:r>
                      <a:endParaRPr b="0" lang="ru-RU" sz="24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Secteur tertiaire</a:t>
            </a:r>
            <a:endParaRPr b="0" lang="ru-RU" sz="4400" strike="noStrike" u="none">
              <a:solidFill>
                <a:schemeClr val="dk1"/>
              </a:solidFill>
              <a:effectLst/>
              <a:uFillTx/>
              <a:latin typeface="Calibri"/>
            </a:endParaRPr>
          </a:p>
        </p:txBody>
      </p:sp>
      <p:sp>
        <p:nvSpPr>
          <p:cNvPr id="161"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En France, le </a:t>
            </a:r>
            <a:r>
              <a:rPr b="1" lang="fr-FR" sz="3200" strike="noStrike" u="none">
                <a:solidFill>
                  <a:schemeClr val="dk1"/>
                </a:solidFill>
                <a:effectLst/>
                <a:uFillTx/>
                <a:latin typeface="Calibri"/>
              </a:rPr>
              <a:t>secteur tertiaire</a:t>
            </a:r>
            <a:r>
              <a:rPr b="0" lang="fr-FR" sz="3200" strike="noStrike" u="none">
                <a:solidFill>
                  <a:schemeClr val="dk1"/>
                </a:solidFill>
                <a:effectLst/>
                <a:uFillTx/>
                <a:latin typeface="Calibri"/>
              </a:rPr>
              <a:t> regroupe, suivant la définition de l'</a:t>
            </a:r>
            <a:r>
              <a:rPr b="0" lang="fr-FR" sz="3200" strike="noStrike" u="sng">
                <a:solidFill>
                  <a:schemeClr val="dk1"/>
                </a:solidFill>
                <a:effectLst/>
                <a:uFillTx/>
                <a:latin typeface="Calibri"/>
                <a:hlinkClick r:id="rId1"/>
              </a:rPr>
              <a:t>Insee</a:t>
            </a:r>
            <a:r>
              <a:rPr b="0" lang="fr-FR" sz="3200" strike="noStrike" u="none">
                <a:solidFill>
                  <a:schemeClr val="dk1"/>
                </a:solidFill>
                <a:effectLst/>
                <a:uFillTx/>
                <a:latin typeface="Calibri"/>
              </a:rPr>
              <a:t>, les activités qui ne font pas partie de l'</a:t>
            </a:r>
            <a:r>
              <a:rPr b="0" lang="fr-FR" sz="3200" strike="noStrike" u="sng">
                <a:solidFill>
                  <a:schemeClr val="dk1"/>
                </a:solidFill>
                <a:effectLst/>
                <a:uFillTx/>
                <a:latin typeface="Calibri"/>
                <a:hlinkClick r:id="rId2"/>
              </a:rPr>
              <a:t>agriculture</a:t>
            </a:r>
            <a:r>
              <a:rPr b="0" lang="fr-FR" sz="3200" strike="noStrike" u="none">
                <a:solidFill>
                  <a:schemeClr val="dk1"/>
                </a:solidFill>
                <a:effectLst/>
                <a:uFillTx/>
                <a:latin typeface="Calibri"/>
              </a:rPr>
              <a:t>, de l'</a:t>
            </a:r>
            <a:r>
              <a:rPr b="0" lang="fr-FR" sz="3200" strike="noStrike" u="sng">
                <a:solidFill>
                  <a:schemeClr val="dk1"/>
                </a:solidFill>
                <a:effectLst/>
                <a:uFillTx/>
                <a:latin typeface="Calibri"/>
                <a:hlinkClick r:id="rId3"/>
              </a:rPr>
              <a:t>industrie</a:t>
            </a:r>
            <a:r>
              <a:rPr b="0" lang="fr-FR" sz="3200" strike="noStrike" u="none">
                <a:solidFill>
                  <a:schemeClr val="dk1"/>
                </a:solidFill>
                <a:effectLst/>
                <a:uFillTx/>
                <a:latin typeface="Calibri"/>
              </a:rPr>
              <a:t> ou de la </a:t>
            </a:r>
            <a:r>
              <a:rPr b="0" lang="fr-FR" sz="3200" strike="noStrike" u="sng">
                <a:solidFill>
                  <a:schemeClr val="dk1"/>
                </a:solidFill>
                <a:effectLst/>
                <a:uFillTx/>
                <a:latin typeface="Calibri"/>
                <a:hlinkClick r:id="rId4"/>
              </a:rPr>
              <a:t>construction</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
              </a:rPr>
              <a:t>commerce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
              </a:rPr>
              <a:t>transport</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
              </a:rPr>
              <a:t>services marchands</a:t>
            </a:r>
            <a:r>
              <a:rPr b="0" lang="fr-FR" sz="3200" strike="noStrike" u="none">
                <a:solidFill>
                  <a:schemeClr val="dk1"/>
                </a:solidFill>
                <a:effectLst/>
                <a:uFillTx/>
                <a:latin typeface="Calibri"/>
              </a:rPr>
              <a:t> et </a:t>
            </a:r>
            <a:r>
              <a:rPr b="0" lang="fr-FR" sz="3200" strike="noStrike" u="sng">
                <a:solidFill>
                  <a:schemeClr val="dk1"/>
                </a:solidFill>
                <a:effectLst/>
                <a:uFillTx/>
                <a:latin typeface="Calibri"/>
                <a:hlinkClick r:id="rId8"/>
              </a:rPr>
              <a:t>non marchands</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Прямоугольник 3"/>
          <p:cNvSpPr/>
          <p:nvPr/>
        </p:nvSpPr>
        <p:spPr>
          <a:xfrm>
            <a:off x="285840" y="214200"/>
            <a:ext cx="8357760" cy="7017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fr-FR" sz="1800" strike="noStrike" u="none">
                <a:solidFill>
                  <a:schemeClr val="dk1"/>
                </a:solidFill>
                <a:effectLst/>
                <a:uFillTx/>
                <a:latin typeface="Calibri"/>
              </a:rPr>
              <a:t>Transport: </a:t>
            </a:r>
            <a:r>
              <a:rPr b="0" lang="fr-FR" sz="1800" strike="noStrike" u="none">
                <a:solidFill>
                  <a:schemeClr val="dk1"/>
                </a:solidFill>
                <a:effectLst/>
                <a:uFillTx/>
                <a:latin typeface="Calibri"/>
              </a:rPr>
              <a:t>aérien, maritime, routier, ferroviaire, fluvial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Poste et télécommunications: </a:t>
            </a:r>
            <a:r>
              <a:rPr b="0" lang="fr-FR" sz="1800" strike="noStrike" u="none">
                <a:solidFill>
                  <a:schemeClr val="dk1"/>
                </a:solidFill>
                <a:effectLst/>
                <a:uFillTx/>
                <a:latin typeface="Calibri"/>
              </a:rPr>
              <a:t>L'opérateur historique français, </a:t>
            </a:r>
            <a:r>
              <a:rPr b="0" lang="fr-FR" sz="1800" strike="noStrike" u="sng">
                <a:solidFill>
                  <a:schemeClr val="dk1"/>
                </a:solidFill>
                <a:effectLst/>
                <a:uFillTx/>
                <a:latin typeface="Calibri"/>
                <a:hlinkClick r:id="rId1"/>
              </a:rPr>
              <a:t>France Télécom</a:t>
            </a:r>
            <a:r>
              <a:rPr b="0" lang="fr-FR" sz="1800" strike="noStrike" u="none">
                <a:solidFill>
                  <a:schemeClr val="dk1"/>
                </a:solidFill>
                <a:effectLst/>
                <a:uFillTx/>
                <a:latin typeface="Calibri"/>
              </a:rPr>
              <a:t>, est très présent sur le territoire français pour les activités de </a:t>
            </a:r>
            <a:r>
              <a:rPr b="1" lang="fr-FR" sz="1800" strike="noStrike" u="none">
                <a:solidFill>
                  <a:schemeClr val="dk1"/>
                </a:solidFill>
                <a:effectLst/>
                <a:uFillTx/>
                <a:latin typeface="Calibri"/>
              </a:rPr>
              <a:t>téléphonie fixe, mobile et d'internet</a:t>
            </a:r>
            <a:r>
              <a:rPr b="0" lang="fr-FR" sz="1800" strike="noStrike" u="none">
                <a:solidFill>
                  <a:schemeClr val="dk1"/>
                </a:solidFill>
                <a:effectLst/>
                <a:uFillTx/>
                <a:latin typeface="Calibri"/>
              </a:rPr>
              <a:t>. Il est aussi de plus en plus présent au niveau international, et notamment sur le continent africain tout comme le groupe français </a:t>
            </a:r>
            <a:r>
              <a:rPr b="0" lang="fr-FR" sz="1800" strike="noStrike" u="sng">
                <a:solidFill>
                  <a:schemeClr val="dk1"/>
                </a:solidFill>
                <a:effectLst/>
                <a:uFillTx/>
                <a:latin typeface="Calibri"/>
                <a:hlinkClick r:id="rId2"/>
              </a:rPr>
              <a:t>Vivendi</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Distribution</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Ensemble des canaux </a:t>
            </a:r>
            <a:r>
              <a:rPr b="0" lang="fr-FR" sz="1800" strike="noStrike" u="sng">
                <a:solidFill>
                  <a:schemeClr val="dk1"/>
                </a:solidFill>
                <a:effectLst/>
                <a:uFillTx/>
                <a:latin typeface="Calibri"/>
                <a:hlinkClick r:id="rId3"/>
              </a:rPr>
              <a:t>commerciaux</a:t>
            </a:r>
            <a:r>
              <a:rPr b="0" lang="fr-FR" sz="1800" strike="noStrike" u="none">
                <a:solidFill>
                  <a:schemeClr val="dk1"/>
                </a:solidFill>
                <a:effectLst/>
                <a:uFillTx/>
                <a:latin typeface="Calibri"/>
              </a:rPr>
              <a:t> qui mettent les produits à la disposition du public. La distribution comprend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 commerce de gros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 commerce de détail, alimentaire ou non alimentaire </a:t>
            </a:r>
            <a:endParaRPr b="0" lang="ru-RU" sz="1800" strike="noStrike" u="none">
              <a:solidFill>
                <a:srgbClr val="000000"/>
              </a:solidFill>
              <a:effectLst/>
              <a:uFillTx/>
              <a:latin typeface="Arial"/>
            </a:endParaRPr>
          </a:p>
          <a:p>
            <a:pPr marL="457200" defTabSz="914400">
              <a:lnSpc>
                <a:spcPct val="100000"/>
              </a:lnSpc>
            </a:pPr>
            <a:r>
              <a:rPr b="0" lang="fr-FR" sz="1800" strike="noStrike" u="none">
                <a:solidFill>
                  <a:schemeClr val="dk1"/>
                </a:solidFill>
                <a:effectLst/>
                <a:uFillTx/>
                <a:latin typeface="Calibri"/>
              </a:rPr>
              <a:t>commerce de proximité </a:t>
            </a:r>
            <a:endParaRPr b="0" lang="ru-RU" sz="1800" strike="noStrike" u="none">
              <a:solidFill>
                <a:srgbClr val="000000"/>
              </a:solidFill>
              <a:effectLst/>
              <a:uFillTx/>
              <a:latin typeface="Arial"/>
            </a:endParaRPr>
          </a:p>
          <a:p>
            <a:pPr marL="457200" defTabSz="914400">
              <a:lnSpc>
                <a:spcPct val="100000"/>
              </a:lnSpc>
            </a:pPr>
            <a:r>
              <a:rPr b="0" lang="fr-FR" sz="1800" strike="noStrike" u="none">
                <a:solidFill>
                  <a:schemeClr val="dk1"/>
                </a:solidFill>
                <a:effectLst/>
                <a:uFillTx/>
                <a:latin typeface="Calibri"/>
              </a:rPr>
              <a:t>grands magasins (</a:t>
            </a:r>
            <a:r>
              <a:rPr b="0" lang="fr-FR" sz="1800" strike="noStrike" u="sng">
                <a:solidFill>
                  <a:schemeClr val="dk1"/>
                </a:solidFill>
                <a:effectLst/>
                <a:uFillTx/>
                <a:latin typeface="Calibri"/>
                <a:hlinkClick r:id="rId4"/>
              </a:rPr>
              <a:t>Printemps</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5"/>
              </a:rPr>
              <a:t>Groupe Galeries Lafayette</a:t>
            </a:r>
            <a:r>
              <a:rPr b="0" lang="fr-FR" sz="1800" strike="noStrike" u="none">
                <a:solidFill>
                  <a:schemeClr val="dk1"/>
                </a:solidFill>
                <a:effectLst/>
                <a:uFillTx/>
                <a:latin typeface="Calibri"/>
              </a:rPr>
              <a:t>, etc.) </a:t>
            </a:r>
            <a:endParaRPr b="0" lang="ru-RU" sz="1800" strike="noStrike" u="none">
              <a:solidFill>
                <a:srgbClr val="000000"/>
              </a:solidFill>
              <a:effectLst/>
              <a:uFillTx/>
              <a:latin typeface="Arial"/>
            </a:endParaRPr>
          </a:p>
          <a:p>
            <a:pPr marL="457200" defTabSz="914400">
              <a:lnSpc>
                <a:spcPct val="100000"/>
              </a:lnSpc>
            </a:pPr>
            <a:r>
              <a:rPr b="0" lang="fr-FR" sz="1800" strike="noStrike" u="none">
                <a:solidFill>
                  <a:schemeClr val="dk1"/>
                </a:solidFill>
                <a:effectLst/>
                <a:uFillTx/>
                <a:latin typeface="Calibri"/>
              </a:rPr>
              <a:t>hypermarchés et supermarchés (</a:t>
            </a:r>
            <a:r>
              <a:rPr b="0" lang="fr-FR" sz="1800" strike="noStrike" u="sng">
                <a:solidFill>
                  <a:schemeClr val="dk1"/>
                </a:solidFill>
                <a:effectLst/>
                <a:uFillTx/>
                <a:latin typeface="Calibri"/>
                <a:hlinkClick r:id="rId6"/>
              </a:rPr>
              <a:t>Leclerc</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7"/>
              </a:rPr>
              <a:t>Auchan</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8"/>
              </a:rPr>
              <a:t>Carrefour</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9"/>
              </a:rPr>
              <a:t>Casino</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0"/>
              </a:rPr>
              <a:t>Intermarché</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1"/>
              </a:rPr>
              <a:t>Système U</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2"/>
              </a:rPr>
              <a:t>Cora</a:t>
            </a:r>
            <a:r>
              <a:rPr b="0" lang="fr-FR" sz="1800" strike="noStrike" u="none">
                <a:solidFill>
                  <a:schemeClr val="dk1"/>
                </a:solidFill>
                <a:effectLst/>
                <a:uFillTx/>
                <a:latin typeface="Calibri"/>
              </a:rPr>
              <a:t>, etc.) </a:t>
            </a:r>
            <a:endParaRPr b="0" lang="ru-RU" sz="1800" strike="noStrike" u="none">
              <a:solidFill>
                <a:srgbClr val="000000"/>
              </a:solidFill>
              <a:effectLst/>
              <a:uFillTx/>
              <a:latin typeface="Arial"/>
            </a:endParaRPr>
          </a:p>
          <a:p>
            <a:pPr marL="457200" defTabSz="914400">
              <a:lnSpc>
                <a:spcPct val="100000"/>
              </a:lnSpc>
            </a:pPr>
            <a:r>
              <a:rPr b="0" lang="fr-FR" sz="1800" strike="noStrike" u="none">
                <a:solidFill>
                  <a:schemeClr val="dk1"/>
                </a:solidFill>
                <a:effectLst/>
                <a:uFillTx/>
                <a:latin typeface="Calibri"/>
              </a:rPr>
              <a:t>Chaînes spécialisées (</a:t>
            </a:r>
            <a:r>
              <a:rPr b="0" lang="fr-FR" sz="1800" strike="noStrike" u="sng">
                <a:solidFill>
                  <a:schemeClr val="dk1"/>
                </a:solidFill>
                <a:effectLst/>
                <a:uFillTx/>
                <a:latin typeface="Calibri"/>
                <a:hlinkClick r:id="rId13"/>
              </a:rPr>
              <a:t>Fnac</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4"/>
              </a:rPr>
              <a:t>Darty</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5"/>
              </a:rPr>
              <a:t>Castorama</a:t>
            </a:r>
            <a:r>
              <a:rPr b="0" lang="fr-FR" sz="1800" strike="noStrike" u="none">
                <a:solidFill>
                  <a:schemeClr val="dk1"/>
                </a:solidFill>
                <a:effectLst/>
                <a:uFillTx/>
                <a:latin typeface="Calibri"/>
              </a:rPr>
              <a:t>, etc.)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vente par correspondance (</a:t>
            </a:r>
            <a:r>
              <a:rPr b="0" lang="fr-FR" sz="1800" strike="noStrike" u="sng">
                <a:solidFill>
                  <a:schemeClr val="dk1"/>
                </a:solidFill>
                <a:effectLst/>
                <a:uFillTx/>
                <a:latin typeface="Calibri"/>
                <a:hlinkClick r:id="rId16"/>
              </a:rPr>
              <a:t>La Redoute</a:t>
            </a:r>
            <a:r>
              <a:rPr b="0" lang="fr-FR" sz="1800" strike="noStrike" u="none">
                <a:solidFill>
                  <a:schemeClr val="dk1"/>
                </a:solidFill>
                <a:effectLst/>
                <a:uFillTx/>
                <a:latin typeface="Calibri"/>
              </a:rPr>
              <a:t> </a:t>
            </a:r>
            <a:r>
              <a:rPr b="0" lang="fr-FR" sz="1800" strike="noStrike" u="sng">
                <a:solidFill>
                  <a:schemeClr val="dk1"/>
                </a:solidFill>
                <a:effectLst/>
                <a:uFillTx/>
                <a:latin typeface="Calibri"/>
                <a:hlinkClick r:id="rId17"/>
              </a:rPr>
              <a:t>3 Suisses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Banque/assurance</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Société Générale, Crédit Agricole et BNP Paribas sont les trois plus grosses banques française</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Tourisme</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 France reste la première destination touristique mondiale, devant l’</a:t>
            </a:r>
            <a:r>
              <a:rPr b="0" lang="fr-FR" sz="1800" strike="noStrike" u="sng">
                <a:solidFill>
                  <a:schemeClr val="dk1"/>
                </a:solidFill>
                <a:effectLst/>
                <a:uFillTx/>
                <a:latin typeface="Calibri"/>
                <a:hlinkClick r:id="rId18"/>
              </a:rPr>
              <a:t>Espagne</a:t>
            </a:r>
            <a:r>
              <a:rPr b="0" lang="fr-FR" sz="1800" strike="noStrike" u="none">
                <a:solidFill>
                  <a:schemeClr val="dk1"/>
                </a:solidFill>
                <a:effectLst/>
                <a:uFillTx/>
                <a:latin typeface="Calibri"/>
              </a:rPr>
              <a:t> (51,8 millions) et les </a:t>
            </a:r>
            <a:r>
              <a:rPr b="0" lang="fr-FR" sz="1800" strike="noStrike" u="sng">
                <a:solidFill>
                  <a:schemeClr val="dk1"/>
                </a:solidFill>
                <a:effectLst/>
                <a:uFillTx/>
                <a:latin typeface="Calibri"/>
                <a:hlinkClick r:id="rId19"/>
              </a:rPr>
              <a:t>États-Unis</a:t>
            </a:r>
            <a:r>
              <a:rPr b="0" lang="fr-FR" sz="1800" strike="noStrike" u="none">
                <a:solidFill>
                  <a:schemeClr val="dk1"/>
                </a:solidFill>
                <a:effectLst/>
                <a:uFillTx/>
                <a:latin typeface="Calibri"/>
              </a:rPr>
              <a:t> (41,9 millions). Le tourisme représente 6,5 % du </a:t>
            </a:r>
            <a:r>
              <a:rPr b="0" lang="fr-FR" sz="1800" strike="noStrike" u="sng">
                <a:solidFill>
                  <a:schemeClr val="dk1"/>
                </a:solidFill>
                <a:effectLst/>
                <a:uFillTx/>
                <a:latin typeface="Calibri"/>
                <a:hlinkClick r:id="rId20"/>
              </a:rPr>
              <a:t>PIB</a:t>
            </a:r>
            <a:r>
              <a:rPr b="0" lang="fr-FR" sz="1800" strike="noStrike" u="none">
                <a:solidFill>
                  <a:schemeClr val="dk1"/>
                </a:solidFill>
                <a:effectLst/>
                <a:uFillTx/>
                <a:latin typeface="Calibri"/>
              </a:rPr>
              <a:t>.</a:t>
            </a:r>
            <a:endParaRPr b="0" lang="ru-RU" sz="1800" strike="noStrike" u="none">
              <a:solidFill>
                <a:srgbClr val="000000"/>
              </a:solidFill>
              <a:effectLst/>
              <a:uFillTx/>
              <a:latin typeface="Arial"/>
            </a:endParaRPr>
          </a:p>
          <a:p>
            <a:pPr marL="457200"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Прямоугольник 6"/>
          <p:cNvSpPr/>
          <p:nvPr/>
        </p:nvSpPr>
        <p:spPr>
          <a:xfrm>
            <a:off x="428760" y="428760"/>
            <a:ext cx="842940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sng">
                <a:solidFill>
                  <a:schemeClr val="accent2"/>
                </a:solidFill>
                <a:effectLst/>
                <a:uFillTx/>
                <a:latin typeface="Calibri"/>
                <a:hlinkClick r:id="rId1"/>
              </a:rPr>
              <a:t>Noms des habitants des régions françaises</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2"/>
              </a:rPr>
              <a:t>Alsace</a:t>
            </a:r>
            <a:r>
              <a:rPr b="0" lang="fr-FR" sz="1800" strike="noStrike" u="none">
                <a:solidFill>
                  <a:schemeClr val="dk1"/>
                </a:solidFill>
                <a:effectLst/>
                <a:uFillTx/>
                <a:latin typeface="Calibri"/>
              </a:rPr>
              <a:t> (l') : </a:t>
            </a:r>
            <a:r>
              <a:rPr b="0" i="1" lang="fr-FR" sz="1800" strike="noStrike" u="none">
                <a:solidFill>
                  <a:schemeClr val="dk1"/>
                </a:solidFill>
                <a:effectLst/>
                <a:uFillTx/>
                <a:latin typeface="Calibri"/>
              </a:rPr>
              <a:t>Alsacien, Alsaciens, Alsacienne, Alsaciennes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3"/>
              </a:rPr>
              <a:t>Aquitaine</a:t>
            </a:r>
            <a:r>
              <a:rPr b="0" lang="fr-FR" sz="1800" strike="noStrike" u="none">
                <a:solidFill>
                  <a:schemeClr val="dk1"/>
                </a:solidFill>
                <a:effectLst/>
                <a:uFillTx/>
                <a:latin typeface="Calibri"/>
              </a:rPr>
              <a:t> (l') : </a:t>
            </a:r>
            <a:r>
              <a:rPr b="0" i="1" lang="fr-FR" sz="1800" strike="noStrike" u="none">
                <a:solidFill>
                  <a:schemeClr val="dk1"/>
                </a:solidFill>
                <a:effectLst/>
                <a:uFillTx/>
                <a:latin typeface="Calibri"/>
              </a:rPr>
              <a:t>Aquitain, Aquitains, Aquitaine, Aquitaines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4"/>
              </a:rPr>
              <a:t>Auvergne</a:t>
            </a:r>
            <a:r>
              <a:rPr b="0" lang="fr-FR" sz="1800" strike="noStrike" u="none">
                <a:solidFill>
                  <a:schemeClr val="dk1"/>
                </a:solidFill>
                <a:effectLst/>
                <a:uFillTx/>
                <a:latin typeface="Calibri"/>
              </a:rPr>
              <a:t> (l') : </a:t>
            </a:r>
            <a:r>
              <a:rPr b="0" i="1" lang="fr-FR" sz="1800" strike="noStrike" u="none">
                <a:solidFill>
                  <a:schemeClr val="dk1"/>
                </a:solidFill>
                <a:effectLst/>
                <a:uFillTx/>
                <a:latin typeface="Calibri"/>
              </a:rPr>
              <a:t>Auvergnat, Auvergnats, Auvergnate, Auvergnates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5"/>
              </a:rPr>
              <a:t>Basse-Normandie</a:t>
            </a:r>
            <a:r>
              <a:rPr b="0" lang="fr-FR" sz="1800" strike="noStrike" u="none">
                <a:solidFill>
                  <a:schemeClr val="dk1"/>
                </a:solidFill>
                <a:effectLst/>
                <a:uFillTx/>
                <a:latin typeface="Calibri"/>
              </a:rPr>
              <a:t> (la) : </a:t>
            </a:r>
            <a:r>
              <a:rPr b="0" i="1" lang="fr-FR" sz="1800" strike="noStrike" u="none">
                <a:solidFill>
                  <a:schemeClr val="dk1"/>
                </a:solidFill>
                <a:effectLst/>
                <a:uFillTx/>
                <a:latin typeface="Calibri"/>
              </a:rPr>
              <a:t>Bas-Normands, Bas-Normandes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6"/>
              </a:rPr>
              <a:t>Bourgogne</a:t>
            </a:r>
            <a:r>
              <a:rPr b="0" lang="fr-FR" sz="1800" strike="noStrike" u="none">
                <a:solidFill>
                  <a:schemeClr val="dk1"/>
                </a:solidFill>
                <a:effectLst/>
                <a:uFillTx/>
                <a:latin typeface="Calibri"/>
              </a:rPr>
              <a:t> (la) : </a:t>
            </a:r>
            <a:r>
              <a:rPr b="0" i="1" lang="fr-FR" sz="1800" strike="noStrike" u="sng">
                <a:solidFill>
                  <a:schemeClr val="dk1"/>
                </a:solidFill>
                <a:effectLst/>
                <a:uFillTx/>
                <a:latin typeface="Calibri"/>
                <a:hlinkClick r:id="rId7"/>
              </a:rPr>
              <a:t>Bourguignon, Bourguignons, Bourguignonne, Bourguignonnes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8"/>
              </a:rPr>
              <a:t>Bretagne</a:t>
            </a:r>
            <a:r>
              <a:rPr b="0" lang="fr-FR" sz="1800" strike="noStrike" u="none">
                <a:solidFill>
                  <a:schemeClr val="dk1"/>
                </a:solidFill>
                <a:effectLst/>
                <a:uFillTx/>
                <a:latin typeface="Calibri"/>
              </a:rPr>
              <a:t> (la) : </a:t>
            </a:r>
            <a:r>
              <a:rPr b="0" i="1" lang="fr-FR" sz="1800" strike="noStrike" u="none">
                <a:solidFill>
                  <a:schemeClr val="dk1"/>
                </a:solidFill>
                <a:effectLst/>
                <a:uFillTx/>
                <a:latin typeface="Calibri"/>
              </a:rPr>
              <a:t>Breton, Bretons, Bretonne, Bretonnes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9"/>
              </a:rPr>
              <a:t>Centre</a:t>
            </a:r>
            <a:r>
              <a:rPr b="0" lang="fr-FR" sz="1800" strike="noStrike" u="none">
                <a:solidFill>
                  <a:schemeClr val="dk1"/>
                </a:solidFill>
                <a:effectLst/>
                <a:uFillTx/>
                <a:latin typeface="Calibri"/>
              </a:rPr>
              <a:t> (le) : </a:t>
            </a:r>
            <a:r>
              <a:rPr b="0" lang="fr-FR" sz="1800" strike="noStrike" u="sng">
                <a:solidFill>
                  <a:schemeClr val="dk1"/>
                </a:solidFill>
                <a:effectLst/>
                <a:uFillTx/>
                <a:latin typeface="Calibri"/>
                <a:hlinkClick r:id="rId10"/>
              </a:rPr>
              <a:t>Centrais, Centraise</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1"/>
              </a:rPr>
              <a:t>Champagne-Ardenne</a:t>
            </a:r>
            <a:r>
              <a:rPr b="0" lang="fr-FR" sz="1800" strike="noStrike" u="none">
                <a:solidFill>
                  <a:schemeClr val="dk1"/>
                </a:solidFill>
                <a:effectLst/>
                <a:uFillTx/>
                <a:latin typeface="Calibri"/>
              </a:rPr>
              <a:t>  : </a:t>
            </a:r>
            <a:r>
              <a:rPr b="0" i="1" lang="fr-FR" sz="1800" strike="noStrike" u="none">
                <a:solidFill>
                  <a:schemeClr val="dk1"/>
                </a:solidFill>
                <a:effectLst/>
                <a:uFillTx/>
                <a:latin typeface="Calibri"/>
              </a:rPr>
              <a:t>Champardennais, Champardennais, Champardennaise, Champardennaises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2"/>
              </a:rPr>
              <a:t>Corse</a:t>
            </a:r>
            <a:r>
              <a:rPr b="0" lang="fr-FR" sz="1800" strike="noStrike" u="none">
                <a:solidFill>
                  <a:schemeClr val="dk1"/>
                </a:solidFill>
                <a:effectLst/>
                <a:uFillTx/>
                <a:latin typeface="Calibri"/>
              </a:rPr>
              <a:t> (la) : </a:t>
            </a:r>
            <a:r>
              <a:rPr b="0" i="1" lang="fr-FR" sz="1800" strike="noStrike" u="none">
                <a:solidFill>
                  <a:schemeClr val="dk1"/>
                </a:solidFill>
                <a:effectLst/>
                <a:uFillTx/>
                <a:latin typeface="Calibri"/>
              </a:rPr>
              <a:t>Corse, Corses, Corse, Corses</a:t>
            </a:r>
            <a:r>
              <a:rPr b="0" lang="fr-FR" sz="1800" strike="noStrike" u="none">
                <a:solidFill>
                  <a:schemeClr val="dk1"/>
                </a:solidFill>
                <a:effectLst/>
                <a:uFillTx/>
                <a:latin typeface="Calibri"/>
              </a:rPr>
              <a:t> (invariant au féminin)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3"/>
              </a:rPr>
              <a:t>Franche-Comté</a:t>
            </a:r>
            <a:r>
              <a:rPr b="0" lang="fr-FR" sz="1800" strike="noStrike" u="none">
                <a:solidFill>
                  <a:schemeClr val="dk1"/>
                </a:solidFill>
                <a:effectLst/>
                <a:uFillTx/>
                <a:latin typeface="Calibri"/>
              </a:rPr>
              <a:t> (la) : </a:t>
            </a:r>
            <a:r>
              <a:rPr b="0" i="1" lang="fr-FR" sz="1800" strike="noStrike" u="sng">
                <a:solidFill>
                  <a:schemeClr val="dk1"/>
                </a:solidFill>
                <a:effectLst/>
                <a:uFillTx/>
                <a:latin typeface="Calibri"/>
                <a:hlinkClick r:id="rId14"/>
              </a:rPr>
              <a:t>Franc-Comtois, Francs-Comtois, Franc-Comtoises, </a:t>
            </a:r>
            <a:r>
              <a:rPr b="0" i="1" lang="fr-FR" sz="1800" strike="noStrike" u="sng">
                <a:solidFill>
                  <a:schemeClr val="dk1"/>
                </a:solidFill>
                <a:effectLst/>
                <a:uFillTx/>
                <a:latin typeface="Calibri"/>
                <a:hlinkClick r:id="rId15"/>
              </a:rPr>
              <a:t>Francs-Comtoises</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6"/>
              </a:rPr>
              <a:t>Haute-Normandie</a:t>
            </a:r>
            <a:r>
              <a:rPr b="0" lang="fr-FR" sz="1800" strike="noStrike" u="none">
                <a:solidFill>
                  <a:schemeClr val="dk1"/>
                </a:solidFill>
                <a:effectLst/>
                <a:uFillTx/>
                <a:latin typeface="Calibri"/>
              </a:rPr>
              <a:t> (la) : </a:t>
            </a:r>
            <a:r>
              <a:rPr b="0" i="1" lang="fr-FR" sz="1800" strike="noStrike" u="none">
                <a:solidFill>
                  <a:schemeClr val="dk1"/>
                </a:solidFill>
                <a:effectLst/>
                <a:uFillTx/>
                <a:latin typeface="Calibri"/>
              </a:rPr>
              <a:t>Hauts-Normands, Hautes-Normandes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7"/>
              </a:rPr>
              <a:t>Île-de-France</a:t>
            </a:r>
            <a:r>
              <a:rPr b="0" lang="fr-FR" sz="1800" strike="noStrike" u="none">
                <a:solidFill>
                  <a:schemeClr val="dk1"/>
                </a:solidFill>
                <a:effectLst/>
                <a:uFillTx/>
                <a:latin typeface="Calibri"/>
              </a:rPr>
              <a:t> (l') : </a:t>
            </a:r>
            <a:r>
              <a:rPr b="0" i="1" lang="fr-FR" sz="1800" strike="noStrike" u="sng">
                <a:solidFill>
                  <a:schemeClr val="dk1"/>
                </a:solidFill>
                <a:effectLst/>
                <a:uFillTx/>
                <a:latin typeface="Calibri"/>
                <a:hlinkClick r:id="rId18"/>
              </a:rPr>
              <a:t>Francilien, Franciliens, Francilienne, Franciliennes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9"/>
              </a:rPr>
              <a:t>Languedoc-Roussillon</a:t>
            </a:r>
            <a:r>
              <a:rPr b="0" lang="fr-FR" sz="1800" strike="noStrike" u="none">
                <a:solidFill>
                  <a:schemeClr val="dk1"/>
                </a:solidFill>
                <a:effectLst/>
                <a:uFillTx/>
                <a:latin typeface="Calibri"/>
              </a:rPr>
              <a:t> : </a:t>
            </a:r>
            <a:r>
              <a:rPr b="0" i="1" lang="fr-FR" sz="1800" strike="noStrike" u="sng">
                <a:solidFill>
                  <a:schemeClr val="dk1"/>
                </a:solidFill>
                <a:effectLst/>
                <a:uFillTx/>
                <a:latin typeface="Calibri"/>
                <a:hlinkClick r:id="rId20"/>
              </a:rPr>
              <a:t>Languedociens-Roussillonnais ou Languedociens et Roussillonnais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21"/>
              </a:rPr>
              <a:t>Limousin</a:t>
            </a:r>
            <a:r>
              <a:rPr b="0" lang="fr-FR" sz="1800" strike="noStrike" u="none">
                <a:solidFill>
                  <a:schemeClr val="dk1"/>
                </a:solidFill>
                <a:effectLst/>
                <a:uFillTx/>
                <a:latin typeface="Calibri"/>
              </a:rPr>
              <a:t> (le) : </a:t>
            </a:r>
            <a:r>
              <a:rPr b="0" i="1" lang="fr-FR" sz="1800" strike="noStrike" u="none">
                <a:solidFill>
                  <a:schemeClr val="dk1"/>
                </a:solidFill>
                <a:effectLst/>
                <a:uFillTx/>
                <a:latin typeface="Calibri"/>
              </a:rPr>
              <a:t>Limousin, Limousins, Limousine, Limousines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22"/>
              </a:rPr>
              <a:t>Lorraine</a:t>
            </a:r>
            <a:r>
              <a:rPr b="0" lang="fr-FR" sz="1800" strike="noStrike" u="none">
                <a:solidFill>
                  <a:schemeClr val="dk1"/>
                </a:solidFill>
                <a:effectLst/>
                <a:uFillTx/>
                <a:latin typeface="Calibri"/>
              </a:rPr>
              <a:t> : </a:t>
            </a:r>
            <a:r>
              <a:rPr b="0" i="1" lang="fr-FR" sz="1800" strike="noStrike" u="none">
                <a:solidFill>
                  <a:schemeClr val="dk1"/>
                </a:solidFill>
                <a:effectLst/>
                <a:uFillTx/>
                <a:latin typeface="Calibri"/>
              </a:rPr>
              <a:t>Lorrain, Lorrains, Lorraine, Lorraines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23"/>
              </a:rPr>
              <a:t>Midi-Pyrénées</a:t>
            </a:r>
            <a:r>
              <a:rPr b="0" lang="fr-FR" sz="1800" strike="noStrike" u="none">
                <a:solidFill>
                  <a:schemeClr val="dk1"/>
                </a:solidFill>
                <a:effectLst/>
                <a:uFillTx/>
                <a:latin typeface="Calibri"/>
              </a:rPr>
              <a:t> : </a:t>
            </a:r>
            <a:r>
              <a:rPr b="0" i="1" lang="fr-FR" sz="1800" strike="noStrike" u="none">
                <a:solidFill>
                  <a:schemeClr val="dk1"/>
                </a:solidFill>
                <a:effectLst/>
                <a:uFillTx/>
                <a:latin typeface="Calibri"/>
              </a:rPr>
              <a:t>Midi-Pyrénéens, Midi-Pyrénéennes</a:t>
            </a:r>
            <a:r>
              <a:rPr b="0" lang="fr-FR" sz="1800" strike="noStrike" u="none">
                <a:solidFill>
                  <a:schemeClr val="dk1"/>
                </a:solidFill>
                <a:effectLst/>
                <a:uFillTx/>
                <a:latin typeface="Calibri"/>
              </a:rPr>
              <a:t> ; </a:t>
            </a:r>
            <a:r>
              <a:rPr b="0" i="1" lang="fr-FR" sz="1800" strike="noStrike" u="none">
                <a:solidFill>
                  <a:schemeClr val="dk1"/>
                </a:solidFill>
                <a:effectLst/>
                <a:uFillTx/>
                <a:latin typeface="Calibri"/>
              </a:rPr>
              <a:t>Midipyrénéens, Midipyrénéennes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La population française</a:t>
            </a:r>
            <a:endParaRPr b="0" lang="ru-RU" sz="4400" strike="noStrike" u="none">
              <a:solidFill>
                <a:schemeClr val="dk1"/>
              </a:solidFill>
              <a:effectLst/>
              <a:uFillTx/>
              <a:latin typeface="Calibri"/>
            </a:endParaRPr>
          </a:p>
        </p:txBody>
      </p:sp>
      <p:sp>
        <p:nvSpPr>
          <p:cNvPr id="16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France est désormais l'un des pays de l'</a:t>
            </a:r>
            <a:r>
              <a:rPr b="0" lang="fr-FR" sz="3200" strike="noStrike" u="sng">
                <a:solidFill>
                  <a:schemeClr val="dk1"/>
                </a:solidFill>
                <a:effectLst/>
                <a:uFillTx/>
                <a:latin typeface="Calibri"/>
                <a:hlinkClick r:id="rId1"/>
              </a:rPr>
              <a:t>OCDE</a:t>
            </a:r>
            <a:r>
              <a:rPr b="0" lang="fr-FR" sz="3200" strike="noStrike" u="none">
                <a:solidFill>
                  <a:schemeClr val="dk1"/>
                </a:solidFill>
                <a:effectLst/>
                <a:uFillTx/>
                <a:latin typeface="Calibri"/>
              </a:rPr>
              <a:t> (L'</a:t>
            </a:r>
            <a:r>
              <a:rPr b="1" lang="fr-FR" sz="3200" strike="noStrike" u="none">
                <a:solidFill>
                  <a:schemeClr val="dk1"/>
                </a:solidFill>
                <a:effectLst/>
                <a:uFillTx/>
                <a:latin typeface="Calibri"/>
              </a:rPr>
              <a:t>Organisation de coopération et de développement économiques</a:t>
            </a:r>
            <a:r>
              <a:rPr b="0" lang="fr-FR" sz="3200" strike="noStrike" u="none">
                <a:solidFill>
                  <a:schemeClr val="dk1"/>
                </a:solidFill>
                <a:effectLst/>
                <a:uFillTx/>
                <a:latin typeface="Calibri"/>
              </a:rPr>
              <a:t> (</a:t>
            </a:r>
            <a:r>
              <a:rPr b="1" lang="fr-FR" sz="3200" strike="noStrike" u="none">
                <a:solidFill>
                  <a:schemeClr val="dk1"/>
                </a:solidFill>
                <a:effectLst/>
                <a:uFillTx/>
                <a:latin typeface="Calibri"/>
              </a:rPr>
              <a:t>OCDE</a:t>
            </a:r>
            <a:r>
              <a:rPr b="0" lang="fr-FR" sz="3200" strike="noStrike" u="none">
                <a:solidFill>
                  <a:schemeClr val="dk1"/>
                </a:solidFill>
                <a:effectLst/>
                <a:uFillTx/>
                <a:latin typeface="Calibri"/>
              </a:rPr>
              <a:t>, en </a:t>
            </a:r>
            <a:r>
              <a:rPr b="0" lang="fr-FR" sz="3200" strike="noStrike" u="sng">
                <a:solidFill>
                  <a:schemeClr val="dk1"/>
                </a:solidFill>
                <a:effectLst/>
                <a:uFillTx/>
                <a:latin typeface="Calibri"/>
                <a:hlinkClick r:id="rId2"/>
              </a:rPr>
              <a:t>anglais</a:t>
            </a:r>
            <a:r>
              <a:rPr b="0" lang="fr-FR" sz="3200" strike="noStrike" u="none">
                <a:solidFill>
                  <a:schemeClr val="dk1"/>
                </a:solidFill>
                <a:effectLst/>
                <a:uFillTx/>
                <a:latin typeface="Calibri"/>
              </a:rPr>
              <a:t> </a:t>
            </a:r>
            <a:r>
              <a:rPr b="0" i="1" lang="fr-FR" sz="3200" strike="noStrike" u="none">
                <a:solidFill>
                  <a:schemeClr val="dk1"/>
                </a:solidFill>
                <a:effectLst/>
                <a:uFillTx/>
                <a:latin typeface="Calibri"/>
              </a:rPr>
              <a:t>Organisation for Economic Co-operation and Development</a:t>
            </a:r>
            <a:r>
              <a:rPr b="0" lang="fr-FR" sz="3200" strike="noStrike" u="none">
                <a:solidFill>
                  <a:schemeClr val="dk1"/>
                </a:solidFill>
                <a:effectLst/>
                <a:uFillTx/>
                <a:latin typeface="Calibri"/>
              </a:rPr>
              <a:t>, OECD)): une </a:t>
            </a:r>
            <a:r>
              <a:rPr b="0" lang="fr-FR" sz="3200" strike="noStrike" u="sng">
                <a:solidFill>
                  <a:schemeClr val="dk1"/>
                </a:solidFill>
                <a:effectLst/>
                <a:uFillTx/>
                <a:latin typeface="Calibri"/>
                <a:hlinkClick r:id="rId3"/>
              </a:rPr>
              <a:t>organisation internationale</a:t>
            </a:r>
            <a:r>
              <a:rPr b="0" lang="fr-FR" sz="3200" strike="noStrike" u="none">
                <a:solidFill>
                  <a:schemeClr val="dk1"/>
                </a:solidFill>
                <a:effectLst/>
                <a:uFillTx/>
                <a:latin typeface="Calibri"/>
              </a:rPr>
              <a:t> d’</a:t>
            </a:r>
            <a:r>
              <a:rPr b="0" lang="fr-FR" sz="3200" strike="noStrike" u="sng">
                <a:solidFill>
                  <a:schemeClr val="dk1"/>
                </a:solidFill>
                <a:effectLst/>
                <a:uFillTx/>
                <a:latin typeface="Calibri"/>
                <a:hlinkClick r:id="rId4"/>
              </a:rPr>
              <a:t>études économiques</a:t>
            </a:r>
            <a:r>
              <a:rPr b="0" lang="fr-FR" sz="3200" strike="noStrike" u="none">
                <a:solidFill>
                  <a:schemeClr val="dk1"/>
                </a:solidFill>
                <a:effectLst/>
                <a:uFillTx/>
                <a:latin typeface="Calibri"/>
              </a:rPr>
              <a:t>, dont les pays membres — des </a:t>
            </a:r>
            <a:r>
              <a:rPr b="0" lang="fr-FR" sz="3200" strike="noStrike" u="sng">
                <a:solidFill>
                  <a:schemeClr val="dk1"/>
                </a:solidFill>
                <a:effectLst/>
                <a:uFillTx/>
                <a:latin typeface="Calibri"/>
                <a:hlinkClick r:id="rId5"/>
              </a:rPr>
              <a:t>pays développés</a:t>
            </a:r>
            <a:r>
              <a:rPr b="0" lang="fr-FR" sz="3200" strike="noStrike" u="none">
                <a:solidFill>
                  <a:schemeClr val="dk1"/>
                </a:solidFill>
                <a:effectLst/>
                <a:uFillTx/>
                <a:latin typeface="Calibri"/>
              </a:rPr>
              <a:t> pour la plupart — ont en commun un système de gouvernement </a:t>
            </a:r>
            <a:r>
              <a:rPr b="0" lang="fr-FR" sz="3200" strike="noStrike" u="sng">
                <a:solidFill>
                  <a:schemeClr val="dk1"/>
                </a:solidFill>
                <a:effectLst/>
                <a:uFillTx/>
                <a:latin typeface="Calibri"/>
                <a:hlinkClick r:id="rId6"/>
              </a:rPr>
              <a:t>démocratique</a:t>
            </a:r>
            <a:r>
              <a:rPr b="0" lang="fr-FR" sz="3200" strike="noStrike" u="none">
                <a:solidFill>
                  <a:schemeClr val="dk1"/>
                </a:solidFill>
                <a:effectLst/>
                <a:uFillTx/>
                <a:latin typeface="Calibri"/>
              </a:rPr>
              <a:t> et une </a:t>
            </a:r>
            <a:r>
              <a:rPr b="0" lang="fr-FR" sz="3200" strike="noStrike" u="sng">
                <a:solidFill>
                  <a:schemeClr val="dk1"/>
                </a:solidFill>
                <a:effectLst/>
                <a:uFillTx/>
                <a:latin typeface="Calibri"/>
                <a:hlinkClick r:id="rId7"/>
              </a:rPr>
              <a:t>économie de marché</a:t>
            </a:r>
            <a:r>
              <a:rPr b="0" lang="fr-FR" sz="3200" strike="noStrike" u="none">
                <a:solidFill>
                  <a:schemeClr val="dk1"/>
                </a:solidFill>
                <a:effectLst/>
                <a:uFillTx/>
                <a:latin typeface="Calibri"/>
              </a:rPr>
              <a:t>. Le potentiel économique d’un pays est représenté essentiellement par sa population, son patrimoine, ses capacités de production et les revenus des ménages.</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5" name="Таблица 3"/>
          <p:cNvGraphicFramePr/>
          <p:nvPr/>
        </p:nvGraphicFramePr>
        <p:xfrm>
          <a:off x="285840" y="214200"/>
          <a:ext cx="8715240" cy="5578200"/>
        </p:xfrm>
        <a:graphic>
          <a:graphicData uri="http://schemas.openxmlformats.org/drawingml/2006/table">
            <a:tbl>
              <a:tblPr/>
              <a:tblGrid>
                <a:gridCol w="8715240"/>
              </a:tblGrid>
              <a:tr h="1481760">
                <a:tc>
                  <a:txBody>
                    <a:bodyPr anchor="t">
                      <a:noAutofit/>
                    </a:bodyPr>
                    <a:p>
                      <a:pPr defTabSz="914400">
                        <a:lnSpc>
                          <a:spcPct val="100000"/>
                        </a:lnSpc>
                      </a:pPr>
                      <a:r>
                        <a:rPr b="1" lang="fr-FR" sz="1800" strike="noStrike" u="none">
                          <a:solidFill>
                            <a:schemeClr val="dk1"/>
                          </a:solidFill>
                          <a:effectLst/>
                          <a:uFillTx/>
                          <a:latin typeface="Calibri"/>
                        </a:rPr>
                        <a:t>D'après l’</a:t>
                      </a:r>
                      <a:r>
                        <a:rPr b="1" lang="fr-FR" sz="1800" strike="noStrike" u="sng">
                          <a:solidFill>
                            <a:schemeClr val="dk1"/>
                          </a:solidFill>
                          <a:effectLst/>
                          <a:uFillTx/>
                          <a:latin typeface="Calibri"/>
                          <a:hlinkClick r:id="rId1"/>
                        </a:rPr>
                        <a:t>Institut national de la statistique et des études économiques</a:t>
                      </a:r>
                      <a:r>
                        <a:rPr b="1" lang="fr-FR" sz="1800" strike="noStrike" u="none">
                          <a:solidFill>
                            <a:schemeClr val="dk1"/>
                          </a:solidFill>
                          <a:effectLst/>
                          <a:uFillTx/>
                          <a:latin typeface="Calibri"/>
                        </a:rPr>
                        <a:t> (Insee), 65,8 millions de personnes vivent en France en </a:t>
                      </a:r>
                      <a:r>
                        <a:rPr b="1" lang="fr-FR" sz="1800" strike="noStrike" u="sng">
                          <a:solidFill>
                            <a:schemeClr val="dk1"/>
                          </a:solidFill>
                          <a:effectLst/>
                          <a:uFillTx/>
                          <a:latin typeface="Calibri"/>
                          <a:hlinkClick r:id="rId2"/>
                        </a:rPr>
                        <a:t>2013</a:t>
                      </a:r>
                      <a:r>
                        <a:rPr b="1" lang="fr-FR" sz="1800" strike="noStrike" u="none">
                          <a:solidFill>
                            <a:schemeClr val="dk1"/>
                          </a:solidFill>
                          <a:effectLst/>
                          <a:uFillTx/>
                          <a:latin typeface="Calibri"/>
                        </a:rPr>
                        <a:t>, dont 63,7 millions en métropole et 2,1 millions dans les </a:t>
                      </a:r>
                      <a:r>
                        <a:rPr b="1" lang="fr-FR" sz="1800" strike="noStrike" u="sng">
                          <a:solidFill>
                            <a:schemeClr val="dk1"/>
                          </a:solidFill>
                          <a:effectLst/>
                          <a:uFillTx/>
                          <a:latin typeface="Calibri"/>
                          <a:hlinkClick r:id="rId3"/>
                        </a:rPr>
                        <a:t>départements d’outre-mer</a:t>
                      </a:r>
                      <a:r>
                        <a:rPr b="1" lang="fr-FR" sz="1800" strike="noStrike" u="none">
                          <a:solidFill>
                            <a:schemeClr val="dk1"/>
                          </a:solidFill>
                          <a:effectLst/>
                          <a:uFillTx/>
                          <a:latin typeface="Calibri"/>
                        </a:rPr>
                        <a:t> (y compris </a:t>
                      </a:r>
                      <a:r>
                        <a:rPr b="1" lang="fr-FR" sz="1800" strike="noStrike" u="sng">
                          <a:solidFill>
                            <a:schemeClr val="dk1"/>
                          </a:solidFill>
                          <a:effectLst/>
                          <a:uFillTx/>
                          <a:latin typeface="Calibri"/>
                          <a:hlinkClick r:id="rId4"/>
                        </a:rPr>
                        <a:t>Mayotte</a:t>
                      </a:r>
                      <a:r>
                        <a:rPr b="1" lang="fr-FR" sz="1800" strike="noStrike" u="none">
                          <a:solidFill>
                            <a:schemeClr val="dk1"/>
                          </a:solidFill>
                          <a:effectLst/>
                          <a:uFillTx/>
                          <a:latin typeface="Calibri"/>
                        </a:rPr>
                        <a:t>). Si on inclut également les 600 000 habitants des </a:t>
                      </a:r>
                      <a:r>
                        <a:rPr b="1" lang="fr-FR" sz="1800" strike="noStrike" u="sng">
                          <a:solidFill>
                            <a:schemeClr val="dk1"/>
                          </a:solidFill>
                          <a:effectLst/>
                          <a:uFillTx/>
                          <a:latin typeface="Calibri"/>
                          <a:hlinkClick r:id="rId5"/>
                        </a:rPr>
                        <a:t>collectivités d’outre-mer</a:t>
                      </a:r>
                      <a:r>
                        <a:rPr b="1" lang="fr-FR" sz="1800" strike="noStrike" u="none">
                          <a:solidFill>
                            <a:schemeClr val="dk1"/>
                          </a:solidFill>
                          <a:effectLst/>
                          <a:uFillTx/>
                          <a:latin typeface="Calibri"/>
                        </a:rPr>
                        <a:t> (</a:t>
                      </a:r>
                      <a:r>
                        <a:rPr b="1" lang="fr-FR" sz="1800" strike="noStrike" u="sng">
                          <a:solidFill>
                            <a:schemeClr val="dk1"/>
                          </a:solidFill>
                          <a:effectLst/>
                          <a:uFillTx/>
                          <a:latin typeface="Calibri"/>
                          <a:hlinkClick r:id="rId6"/>
                        </a:rPr>
                        <a:t>Polynésie française</a:t>
                      </a:r>
                      <a:r>
                        <a:rPr b="1" lang="fr-FR" sz="1800" strike="noStrike" u="none">
                          <a:solidFill>
                            <a:schemeClr val="dk1"/>
                          </a:solidFill>
                          <a:effectLst/>
                          <a:uFillTx/>
                          <a:latin typeface="Calibri"/>
                        </a:rPr>
                        <a:t>, </a:t>
                      </a:r>
                      <a:r>
                        <a:rPr b="1" lang="fr-FR" sz="1800" strike="noStrike" u="sng">
                          <a:solidFill>
                            <a:schemeClr val="dk1"/>
                          </a:solidFill>
                          <a:effectLst/>
                          <a:uFillTx/>
                          <a:latin typeface="Calibri"/>
                          <a:hlinkClick r:id="rId7"/>
                        </a:rPr>
                        <a:t>Saint-Pierre-et-Miquelon</a:t>
                      </a:r>
                      <a:r>
                        <a:rPr b="1" lang="fr-FR" sz="1800" strike="noStrike" u="none">
                          <a:solidFill>
                            <a:schemeClr val="dk1"/>
                          </a:solidFill>
                          <a:effectLst/>
                          <a:uFillTx/>
                          <a:latin typeface="Calibri"/>
                        </a:rPr>
                        <a:t>, </a:t>
                      </a:r>
                      <a:r>
                        <a:rPr b="1" lang="fr-FR" sz="1800" strike="noStrike" u="sng">
                          <a:solidFill>
                            <a:schemeClr val="dk1"/>
                          </a:solidFill>
                          <a:effectLst/>
                          <a:uFillTx/>
                          <a:latin typeface="Calibri"/>
                          <a:hlinkClick r:id="rId8"/>
                        </a:rPr>
                        <a:t>Wallis-et-Futuna</a:t>
                      </a:r>
                      <a:r>
                        <a:rPr b="1" lang="fr-FR" sz="1800" strike="noStrike" u="none">
                          <a:solidFill>
                            <a:schemeClr val="dk1"/>
                          </a:solidFill>
                          <a:effectLst/>
                          <a:uFillTx/>
                          <a:latin typeface="Calibri"/>
                        </a:rPr>
                        <a:t>, </a:t>
                      </a:r>
                      <a:r>
                        <a:rPr b="1" lang="fr-FR" sz="1800" strike="noStrike" u="sng">
                          <a:solidFill>
                            <a:schemeClr val="dk1"/>
                          </a:solidFill>
                          <a:effectLst/>
                          <a:uFillTx/>
                          <a:latin typeface="Calibri"/>
                          <a:hlinkClick r:id="rId9"/>
                        </a:rPr>
                        <a:t>Saint-Martin</a:t>
                      </a:r>
                      <a:r>
                        <a:rPr b="1" lang="fr-FR" sz="1800" strike="noStrike" u="none">
                          <a:solidFill>
                            <a:schemeClr val="dk1"/>
                          </a:solidFill>
                          <a:effectLst/>
                          <a:uFillTx/>
                          <a:latin typeface="Calibri"/>
                        </a:rPr>
                        <a:t> et </a:t>
                      </a:r>
                      <a:r>
                        <a:rPr b="1" lang="fr-FR" sz="1800" strike="noStrike" u="sng">
                          <a:solidFill>
                            <a:schemeClr val="dk1"/>
                          </a:solidFill>
                          <a:effectLst/>
                          <a:uFillTx/>
                          <a:latin typeface="Calibri"/>
                          <a:hlinkClick r:id="rId10"/>
                        </a:rPr>
                        <a:t>Saint-Barthélemy</a:t>
                      </a:r>
                      <a:r>
                        <a:rPr b="1" lang="fr-FR" sz="1800" strike="noStrike" u="none">
                          <a:solidFill>
                            <a:schemeClr val="dk1"/>
                          </a:solidFill>
                          <a:effectLst/>
                          <a:uFillTx/>
                          <a:latin typeface="Calibri"/>
                        </a:rPr>
                        <a:t>) et de </a:t>
                      </a:r>
                      <a:r>
                        <a:rPr b="1" lang="fr-FR" sz="1800" strike="noStrike" u="sng">
                          <a:solidFill>
                            <a:schemeClr val="dk1"/>
                          </a:solidFill>
                          <a:effectLst/>
                          <a:uFillTx/>
                          <a:latin typeface="Calibri"/>
                          <a:hlinkClick r:id="rId11"/>
                        </a:rPr>
                        <a:t>Nouvelle-Calédonie</a:t>
                      </a:r>
                      <a:r>
                        <a:rPr b="1" lang="fr-FR" sz="1800" strike="noStrike" u="none">
                          <a:solidFill>
                            <a:schemeClr val="dk1"/>
                          </a:solidFill>
                          <a:effectLst/>
                          <a:uFillTx/>
                          <a:latin typeface="Calibri"/>
                        </a:rPr>
                        <a:t>, la population de l’ensemble des territoires français atteint 66,4 millions. </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Depuis le début du Xxème siècle, la France a connu une </a:t>
                      </a:r>
                      <a:r>
                        <a:rPr b="1" lang="fr-FR" sz="1800" strike="noStrike" u="sng">
                          <a:solidFill>
                            <a:schemeClr val="dk1"/>
                          </a:solidFill>
                          <a:effectLst/>
                          <a:uFillTx/>
                          <a:latin typeface="Calibri"/>
                          <a:hlinkClick r:id="rId12"/>
                        </a:rPr>
                        <a:t>transition démographique</a:t>
                      </a:r>
                      <a:r>
                        <a:rPr b="1" lang="fr-FR" sz="1800" strike="noStrike" u="none">
                          <a:solidFill>
                            <a:schemeClr val="dk1"/>
                          </a:solidFill>
                          <a:effectLst/>
                          <a:uFillTx/>
                          <a:latin typeface="Calibri"/>
                        </a:rPr>
                        <a:t> rapide. La croissance démographique de la France est devenue l’une des plus fortes d’Europe, combinant </a:t>
                      </a:r>
                      <a:r>
                        <a:rPr b="1" lang="fr-FR" sz="1800" strike="noStrike" u="none">
                          <a:solidFill>
                            <a:schemeClr val="dk2"/>
                          </a:solidFill>
                          <a:effectLst/>
                          <a:uFillTx/>
                          <a:latin typeface="Calibri"/>
                        </a:rPr>
                        <a:t>un taux de natalité </a:t>
                      </a:r>
                      <a:r>
                        <a:rPr b="1" lang="fr-FR" sz="1800" strike="noStrike" u="none">
                          <a:solidFill>
                            <a:schemeClr val="dk1"/>
                          </a:solidFill>
                          <a:effectLst/>
                          <a:uFillTx/>
                          <a:latin typeface="Calibri"/>
                        </a:rPr>
                        <a:t>supérieur à la moyenne européenne (821 000 naissances en 2009 contre 536 000 décès) et un </a:t>
                      </a:r>
                      <a:r>
                        <a:rPr b="1" lang="fr-FR" sz="1800" strike="noStrike" u="sng">
                          <a:solidFill>
                            <a:schemeClr val="dk1"/>
                          </a:solidFill>
                          <a:effectLst/>
                          <a:uFillTx/>
                          <a:latin typeface="Calibri"/>
                          <a:hlinkClick r:id="rId13"/>
                        </a:rPr>
                        <a:t>solde migratoire</a:t>
                      </a:r>
                      <a:r>
                        <a:rPr b="1" lang="fr-FR" sz="1800" strike="noStrike" u="none">
                          <a:solidFill>
                            <a:schemeClr val="dk1"/>
                          </a:solidFill>
                          <a:effectLst/>
                          <a:uFillTx/>
                          <a:latin typeface="Calibri"/>
                        </a:rPr>
                        <a:t> positif (environ 71 000 individus en 2009) : la </a:t>
                      </a:r>
                      <a:r>
                        <a:rPr b="1" lang="fr-FR" sz="1800" strike="noStrike" u="sng">
                          <a:solidFill>
                            <a:schemeClr val="dk1"/>
                          </a:solidFill>
                          <a:effectLst/>
                          <a:uFillTx/>
                          <a:latin typeface="Calibri"/>
                          <a:hlinkClick r:id="rId14"/>
                        </a:rPr>
                        <a:t>population</a:t>
                      </a:r>
                      <a:r>
                        <a:rPr b="1" lang="fr-FR" sz="1800" strike="noStrike" u="none">
                          <a:solidFill>
                            <a:schemeClr val="dk1"/>
                          </a:solidFill>
                          <a:effectLst/>
                          <a:uFillTx/>
                          <a:latin typeface="Calibri"/>
                        </a:rPr>
                        <a:t> de la France s’est accrue de 0,54 % en 2009.</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En 2010, le </a:t>
                      </a:r>
                      <a:r>
                        <a:rPr b="1" lang="fr-FR" sz="1800" strike="noStrike" u="sng">
                          <a:solidFill>
                            <a:schemeClr val="dk1"/>
                          </a:solidFill>
                          <a:effectLst/>
                          <a:uFillTx/>
                          <a:latin typeface="Calibri"/>
                          <a:hlinkClick r:id="rId15"/>
                        </a:rPr>
                        <a:t>taux de fécondité</a:t>
                      </a:r>
                      <a:r>
                        <a:rPr b="1" lang="fr-FR" sz="1800" strike="noStrike" u="none">
                          <a:solidFill>
                            <a:schemeClr val="dk1"/>
                          </a:solidFill>
                          <a:effectLst/>
                          <a:uFillTx/>
                          <a:latin typeface="Calibri"/>
                        </a:rPr>
                        <a:t> en France est d'environ 2,01.</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En outre, La part de la population la plus âgée augmente, en raison à la fois de la progression de </a:t>
                      </a:r>
                      <a:r>
                        <a:rPr b="1" lang="fr-FR" sz="1800" strike="noStrike" u="none">
                          <a:solidFill>
                            <a:schemeClr val="dk2"/>
                          </a:solidFill>
                          <a:effectLst/>
                          <a:uFillTx/>
                          <a:latin typeface="Calibri"/>
                        </a:rPr>
                        <a:t>l’espérance de vie </a:t>
                      </a:r>
                      <a:r>
                        <a:rPr b="1" lang="fr-FR" sz="1800" strike="noStrike" u="none">
                          <a:solidFill>
                            <a:schemeClr val="dk1"/>
                          </a:solidFill>
                          <a:effectLst/>
                          <a:uFillTx/>
                          <a:latin typeface="Calibri"/>
                        </a:rPr>
                        <a:t>(la France jouit d’une des plus grandes espérances de vie au monde) et de l’arrivée au troisième âge de la génération du </a:t>
                      </a:r>
                      <a:r>
                        <a:rPr b="1" i="1" lang="fr-FR" sz="1800" strike="noStrike" u="sng">
                          <a:solidFill>
                            <a:schemeClr val="dk1"/>
                          </a:solidFill>
                          <a:effectLst/>
                          <a:uFillTx/>
                          <a:latin typeface="Calibri"/>
                          <a:hlinkClick r:id="rId16"/>
                        </a:rPr>
                        <a:t>baby boom</a:t>
                      </a:r>
                      <a:r>
                        <a:rPr b="1" lang="fr-FR" sz="1800" strike="noStrike" u="none">
                          <a:solidFill>
                            <a:schemeClr val="dk1"/>
                          </a:solidFill>
                          <a:effectLst/>
                          <a:uFillTx/>
                          <a:latin typeface="Calibri"/>
                        </a:rPr>
                        <a:t> — phénomène communément appelé le </a:t>
                      </a:r>
                      <a:r>
                        <a:rPr b="1" i="1" lang="fr-FR" sz="1800" strike="noStrike" u="sng">
                          <a:solidFill>
                            <a:schemeClr val="dk1"/>
                          </a:solidFill>
                          <a:effectLst/>
                          <a:uFillTx/>
                          <a:latin typeface="Calibri"/>
                          <a:hlinkClick r:id="rId17"/>
                        </a:rPr>
                        <a:t>papy boom</a:t>
                      </a:r>
                      <a:r>
                        <a:rPr b="1" lang="fr-FR" sz="1800" strike="noStrike" u="none">
                          <a:solidFill>
                            <a:schemeClr val="dk1"/>
                          </a:solidFill>
                          <a:effectLst/>
                          <a:uFillTx/>
                          <a:latin typeface="Calibri"/>
                        </a:rPr>
                        <a:t>. La proportion des plus de 60 ans dans la population française est ainsi passée de 17 à 22 % entre 1980 et 2009.</a:t>
                      </a:r>
                      <a:endParaRPr b="0" lang="ru-RU" sz="1800" strike="noStrike" u="none">
                        <a:solidFill>
                          <a:srgbClr val="000000"/>
                        </a:solidFill>
                        <a:effectLst/>
                        <a:uFillTx/>
                        <a:latin typeface="Arial"/>
                      </a:endParaRPr>
                    </a:p>
                    <a:p>
                      <a:pPr defTabSz="914400">
                        <a:lnSpc>
                          <a:spcPct val="100000"/>
                        </a:lnSpc>
                        <a:tabLst>
                          <a:tab algn="l" pos="0"/>
                        </a:tabLst>
                      </a:pPr>
                      <a:endParaRPr b="0" lang="ru-RU" sz="1800" strike="noStrike" u="none">
                        <a:solidFill>
                          <a:srgbClr val="000000"/>
                        </a:solidFill>
                        <a:effectLst/>
                        <a:uFillTx/>
                        <a:latin typeface="Arial"/>
                      </a:endParaRPr>
                    </a:p>
                    <a:p>
                      <a:pPr defTabSz="914400">
                        <a:lnSpc>
                          <a:spcPct val="100000"/>
                        </a:lnSpc>
                        <a:tabLst>
                          <a:tab algn="l" pos="0"/>
                        </a:tabLst>
                      </a:pPr>
                      <a:endParaRPr b="0" lang="ru-RU"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Прямоугольник 1"/>
          <p:cNvSpPr/>
          <p:nvPr/>
        </p:nvSpPr>
        <p:spPr>
          <a:xfrm>
            <a:off x="357120" y="285840"/>
            <a:ext cx="8500680" cy="5016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fr-FR" sz="2000" strike="noStrike" u="none">
                <a:solidFill>
                  <a:schemeClr val="dk1"/>
                </a:solidFill>
                <a:effectLst/>
                <a:uFillTx/>
                <a:latin typeface="Calibri"/>
              </a:rPr>
              <a:t>Famille, sexualité et égalité des sexes</a:t>
            </a:r>
            <a:endParaRPr b="0" lang="ru-RU" sz="2000" strike="noStrike" u="none">
              <a:solidFill>
                <a:srgbClr val="000000"/>
              </a:solidFill>
              <a:effectLst/>
              <a:uFillTx/>
              <a:latin typeface="Arial"/>
            </a:endParaRPr>
          </a:p>
          <a:p>
            <a:pPr defTabSz="914400">
              <a:lnSpc>
                <a:spcPct val="100000"/>
              </a:lnSpc>
            </a:pPr>
            <a:r>
              <a:rPr b="0" lang="fr-FR" sz="2000" strike="noStrike" u="none">
                <a:solidFill>
                  <a:schemeClr val="dk1"/>
                </a:solidFill>
                <a:effectLst/>
                <a:uFillTx/>
                <a:latin typeface="Calibri"/>
              </a:rPr>
              <a:t>La France est en 2009 le pays le plus fécond d’Europe avec un </a:t>
            </a:r>
            <a:r>
              <a:rPr b="0" lang="fr-FR" sz="2000" strike="noStrike" u="sng">
                <a:solidFill>
                  <a:schemeClr val="dk1"/>
                </a:solidFill>
                <a:effectLst/>
                <a:uFillTx/>
                <a:latin typeface="Calibri"/>
                <a:hlinkClick r:id="rId1"/>
              </a:rPr>
              <a:t>indicateur conjoncturel de fécondité</a:t>
            </a:r>
            <a:r>
              <a:rPr b="0" lang="fr-FR" sz="2000" strike="noStrike" u="none">
                <a:solidFill>
                  <a:schemeClr val="dk1"/>
                </a:solidFill>
                <a:effectLst/>
                <a:uFillTx/>
                <a:latin typeface="Calibri"/>
              </a:rPr>
              <a:t> de 1,99 enfant par femme (1,98 en France métropolitaine)</a:t>
            </a:r>
            <a:r>
              <a:rPr b="0" lang="fr-FR" sz="2000" strike="noStrike" u="none" baseline="30000">
                <a:solidFill>
                  <a:schemeClr val="dk1"/>
                </a:solidFill>
                <a:effectLst/>
                <a:uFillTx/>
                <a:latin typeface="Calibri"/>
              </a:rPr>
              <a:t>.</a:t>
            </a:r>
            <a:endParaRPr b="0" lang="ru-RU" sz="2000" strike="noStrike" u="none">
              <a:solidFill>
                <a:srgbClr val="000000"/>
              </a:solidFill>
              <a:effectLst/>
              <a:uFillTx/>
              <a:latin typeface="Arial"/>
            </a:endParaRPr>
          </a:p>
          <a:p>
            <a:pPr defTabSz="914400">
              <a:lnSpc>
                <a:spcPct val="100000"/>
              </a:lnSpc>
            </a:pPr>
            <a:r>
              <a:rPr b="0" lang="fr-FR" sz="2000" strike="noStrike" u="none">
                <a:solidFill>
                  <a:schemeClr val="dk1"/>
                </a:solidFill>
                <a:effectLst/>
                <a:uFillTx/>
                <a:latin typeface="Calibri"/>
              </a:rPr>
              <a:t>Les mutations qu’a connues la famille en France entre les années 1960 et les années 2000 sont aussi nombreuses que profondes. Les naissances sont dans la majeure partie des cas voulues, en raison du développement de la contraception et de l’avortement — plus de 200 000 </a:t>
            </a:r>
            <a:r>
              <a:rPr b="0" lang="fr-FR" sz="2000" strike="noStrike" u="sng">
                <a:solidFill>
                  <a:schemeClr val="dk1"/>
                </a:solidFill>
                <a:effectLst/>
                <a:uFillTx/>
                <a:latin typeface="Calibri"/>
                <a:hlinkClick r:id="rId2"/>
              </a:rPr>
              <a:t>interruptions volontaires de grossesse</a:t>
            </a:r>
            <a:r>
              <a:rPr b="0" lang="fr-FR" sz="2000" strike="noStrike" u="none">
                <a:solidFill>
                  <a:schemeClr val="dk1"/>
                </a:solidFill>
                <a:effectLst/>
                <a:uFillTx/>
                <a:latin typeface="Calibri"/>
              </a:rPr>
              <a:t> (IVG) sont pratiquées chaque année en France. Une partie grandissante des couples préfère au </a:t>
            </a:r>
            <a:r>
              <a:rPr b="0" lang="fr-FR" sz="2000" strike="noStrike" u="sng">
                <a:solidFill>
                  <a:schemeClr val="dk1"/>
                </a:solidFill>
                <a:effectLst/>
                <a:uFillTx/>
                <a:latin typeface="Calibri"/>
                <a:hlinkClick r:id="rId3"/>
              </a:rPr>
              <a:t>mariage</a:t>
            </a:r>
            <a:r>
              <a:rPr b="0" lang="fr-FR" sz="2000" strike="noStrike" u="none">
                <a:solidFill>
                  <a:schemeClr val="dk1"/>
                </a:solidFill>
                <a:effectLst/>
                <a:uFillTx/>
                <a:latin typeface="Calibri"/>
              </a:rPr>
              <a:t> l’</a:t>
            </a:r>
            <a:r>
              <a:rPr b="0" lang="fr-FR" sz="2000" strike="noStrike" u="sng">
                <a:solidFill>
                  <a:schemeClr val="dk1"/>
                </a:solidFill>
                <a:effectLst/>
                <a:uFillTx/>
                <a:latin typeface="Calibri"/>
                <a:hlinkClick r:id="rId4"/>
              </a:rPr>
              <a:t>union libre</a:t>
            </a:r>
            <a:r>
              <a:rPr b="0" lang="fr-FR" sz="2000" strike="noStrike" u="none">
                <a:solidFill>
                  <a:schemeClr val="dk1"/>
                </a:solidFill>
                <a:effectLst/>
                <a:uFillTx/>
                <a:latin typeface="Calibri"/>
              </a:rPr>
              <a:t>, ou le </a:t>
            </a:r>
            <a:r>
              <a:rPr b="0" lang="fr-FR" sz="2000" strike="noStrike" u="sng">
                <a:solidFill>
                  <a:schemeClr val="dk1"/>
                </a:solidFill>
                <a:effectLst/>
                <a:uFillTx/>
                <a:latin typeface="Calibri"/>
                <a:hlinkClick r:id="rId5"/>
              </a:rPr>
              <a:t>Pacte civil de solidarité (PACS)</a:t>
            </a:r>
            <a:r>
              <a:rPr b="0" lang="fr-FR" sz="2000" strike="noStrike" u="none">
                <a:solidFill>
                  <a:schemeClr val="dk1"/>
                </a:solidFill>
                <a:effectLst/>
                <a:uFillTx/>
                <a:latin typeface="Calibri"/>
              </a:rPr>
              <a:t>, un contrat d’union plus souple que le mariage. Quant aux </a:t>
            </a:r>
            <a:r>
              <a:rPr b="0" lang="fr-FR" sz="2000" strike="noStrike" u="sng">
                <a:solidFill>
                  <a:schemeClr val="dk1"/>
                </a:solidFill>
                <a:effectLst/>
                <a:uFillTx/>
                <a:latin typeface="Calibri"/>
                <a:hlinkClick r:id="rId6"/>
              </a:rPr>
              <a:t>divorces</a:t>
            </a:r>
            <a:r>
              <a:rPr b="0" lang="fr-FR" sz="2000" strike="noStrike" u="none">
                <a:solidFill>
                  <a:schemeClr val="dk1"/>
                </a:solidFill>
                <a:effectLst/>
                <a:uFillTx/>
                <a:latin typeface="Calibri"/>
              </a:rPr>
              <a:t>, leur nombre a été multiplié par 3,2 entre le début des années 1970 et la fin des années 2000.</a:t>
            </a:r>
            <a:endParaRPr b="0" lang="ru-RU" sz="2000" strike="noStrike" u="none">
              <a:solidFill>
                <a:srgbClr val="000000"/>
              </a:solidFill>
              <a:effectLst/>
              <a:uFillTx/>
              <a:latin typeface="Arial"/>
            </a:endParaRPr>
          </a:p>
          <a:p>
            <a:pPr defTabSz="914400">
              <a:lnSpc>
                <a:spcPct val="100000"/>
              </a:lnSpc>
            </a:pPr>
            <a:r>
              <a:rPr b="0" lang="fr-FR" sz="2000" strike="noStrike" u="none">
                <a:solidFill>
                  <a:schemeClr val="dk1"/>
                </a:solidFill>
                <a:effectLst/>
                <a:uFillTx/>
                <a:latin typeface="Calibri"/>
              </a:rPr>
              <a:t>Quant aux différentes formes d’</a:t>
            </a:r>
            <a:r>
              <a:rPr b="0" lang="fr-FR" sz="2000" strike="noStrike" u="sng">
                <a:solidFill>
                  <a:schemeClr val="dk1"/>
                </a:solidFill>
                <a:effectLst/>
                <a:uFillTx/>
                <a:latin typeface="Calibri"/>
                <a:hlinkClick r:id="rId7"/>
              </a:rPr>
              <a:t>altersexualité</a:t>
            </a:r>
            <a:r>
              <a:rPr b="0" lang="fr-FR" sz="2000" strike="noStrike" u="none">
                <a:solidFill>
                  <a:schemeClr val="dk1"/>
                </a:solidFill>
                <a:effectLst/>
                <a:uFillTx/>
                <a:latin typeface="Calibri"/>
              </a:rPr>
              <a:t>, elles sont dans l’ensemble acceptées en France. Le mariage des couples de même sexe, ainsi que l'adoption d'enfants par ces mêmes couples, est légale en France depuis le 18 mai 2013.</a:t>
            </a:r>
            <a:endParaRPr b="0" lang="ru-RU"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Prestations sociales</a:t>
            </a:r>
            <a:endParaRPr b="0" lang="ru-RU" sz="4400" strike="noStrike" u="none">
              <a:solidFill>
                <a:schemeClr val="dk1"/>
              </a:solidFill>
              <a:effectLst/>
              <a:uFillTx/>
              <a:latin typeface="Calibri"/>
            </a:endParaRPr>
          </a:p>
        </p:txBody>
      </p:sp>
      <p:sp>
        <p:nvSpPr>
          <p:cNvPr id="168"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5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Une </a:t>
            </a:r>
            <a:r>
              <a:rPr b="1" lang="fr-FR" sz="3200" strike="noStrike" u="none">
                <a:solidFill>
                  <a:schemeClr val="dk1"/>
                </a:solidFill>
                <a:effectLst/>
                <a:uFillTx/>
                <a:latin typeface="Calibri"/>
              </a:rPr>
              <a:t>prestation de </a:t>
            </a:r>
            <a:r>
              <a:rPr b="1" lang="fr-FR" sz="3200" strike="noStrike" u="sng">
                <a:solidFill>
                  <a:schemeClr val="dk1"/>
                </a:solidFill>
                <a:effectLst/>
                <a:uFillTx/>
                <a:latin typeface="Calibri"/>
                <a:hlinkClick r:id="rId1"/>
              </a:rPr>
              <a:t>protection sociale</a:t>
            </a:r>
            <a:r>
              <a:rPr b="0" lang="fr-FR" sz="3200" strike="noStrike" u="none">
                <a:solidFill>
                  <a:schemeClr val="dk1"/>
                </a:solidFill>
                <a:effectLst/>
                <a:uFillTx/>
                <a:latin typeface="Calibri"/>
              </a:rPr>
              <a:t> est un versement d'argent effectué par un organisme public à un </a:t>
            </a:r>
            <a:r>
              <a:rPr b="0" lang="fr-FR" sz="3200" strike="noStrike" u="sng">
                <a:solidFill>
                  <a:schemeClr val="dk1"/>
                </a:solidFill>
                <a:effectLst/>
                <a:uFillTx/>
                <a:latin typeface="Calibri"/>
                <a:hlinkClick r:id="rId2"/>
              </a:rPr>
              <a:t>ménage</a:t>
            </a:r>
            <a:r>
              <a:rPr b="0" lang="fr-FR" sz="3200" strike="noStrike" u="none">
                <a:solidFill>
                  <a:schemeClr val="dk1"/>
                </a:solidFill>
                <a:effectLst/>
                <a:uFillTx/>
                <a:latin typeface="Calibri"/>
              </a:rPr>
              <a:t> pour couvrir des dépenses que la collectivité « considère » comme correspondant à des "objectifs sociaux" : vieillesse, santé, famille, chômage, pauvreté, invalidité, etc. Les prestations sociales sont liées à la </a:t>
            </a:r>
            <a:r>
              <a:rPr b="0" lang="fr-FR" sz="3200" strike="noStrike" u="sng">
                <a:solidFill>
                  <a:schemeClr val="dk1"/>
                </a:solidFill>
                <a:effectLst/>
                <a:uFillTx/>
                <a:latin typeface="Calibri"/>
                <a:hlinkClick r:id="rId3"/>
              </a:rPr>
              <a:t>sécurité sociale</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Les </a:t>
            </a:r>
            <a:r>
              <a:rPr b="1" lang="fr-FR" sz="3200" strike="noStrike" u="none">
                <a:solidFill>
                  <a:schemeClr val="dk1"/>
                </a:solidFill>
                <a:effectLst/>
                <a:uFillTx/>
                <a:latin typeface="Calibri"/>
              </a:rPr>
              <a:t>prestations de protection sociale</a:t>
            </a:r>
            <a:r>
              <a:rPr b="0" lang="fr-FR" sz="3200" strike="noStrike" u="none">
                <a:solidFill>
                  <a:schemeClr val="dk1"/>
                </a:solidFill>
                <a:effectLst/>
                <a:uFillTx/>
                <a:latin typeface="Calibri"/>
              </a:rPr>
              <a:t> sont versées par différents organismes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t>
            </a:r>
            <a:r>
              <a:rPr b="0" lang="fr-FR" sz="3200" strike="noStrike" u="sng">
                <a:solidFill>
                  <a:schemeClr val="dk1"/>
                </a:solidFill>
                <a:effectLst/>
                <a:uFillTx/>
                <a:latin typeface="Calibri"/>
                <a:hlinkClick r:id="rId4"/>
              </a:rPr>
              <a:t>État français</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les </a:t>
            </a:r>
            <a:r>
              <a:rPr b="0" lang="fr-FR" sz="3200" strike="noStrike" u="sng">
                <a:solidFill>
                  <a:schemeClr val="dk1"/>
                </a:solidFill>
                <a:effectLst/>
                <a:uFillTx/>
                <a:latin typeface="Calibri"/>
                <a:hlinkClick r:id="rId5"/>
              </a:rPr>
              <a:t>caisses d'allocations familiales</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les </a:t>
            </a:r>
            <a:r>
              <a:rPr b="0" lang="fr-FR" sz="3200" strike="noStrike" u="sng">
                <a:solidFill>
                  <a:schemeClr val="dk1"/>
                </a:solidFill>
                <a:effectLst/>
                <a:uFillTx/>
                <a:latin typeface="Calibri"/>
                <a:hlinkClick r:id="rId6"/>
              </a:rPr>
              <a:t>collectivités locales</a:t>
            </a:r>
            <a:r>
              <a:rPr b="0" lang="fr-FR" sz="3200" strike="noStrike" u="none">
                <a:solidFill>
                  <a:schemeClr val="dk1"/>
                </a:solidFill>
                <a:effectLst/>
                <a:uFillTx/>
                <a:latin typeface="Calibri"/>
              </a:rPr>
              <a:t> (dont </a:t>
            </a:r>
            <a:r>
              <a:rPr b="0" lang="fr-FR" sz="3200" strike="noStrike" u="sng">
                <a:solidFill>
                  <a:schemeClr val="dk1"/>
                </a:solidFill>
                <a:effectLst/>
                <a:uFillTx/>
                <a:latin typeface="Calibri"/>
                <a:hlinkClick r:id="rId7"/>
              </a:rPr>
              <a:t>conseils généraux</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9" name="Таблица 3"/>
          <p:cNvGraphicFramePr/>
          <p:nvPr/>
        </p:nvGraphicFramePr>
        <p:xfrm>
          <a:off x="357120" y="285840"/>
          <a:ext cx="8572320" cy="6830280"/>
        </p:xfrm>
        <a:graphic>
          <a:graphicData uri="http://schemas.openxmlformats.org/drawingml/2006/table">
            <a:tbl>
              <a:tblPr/>
              <a:tblGrid>
                <a:gridCol w="8572320"/>
              </a:tblGrid>
              <a:tr h="6572160">
                <a:tc>
                  <a:txBody>
                    <a:bodyPr anchor="t">
                      <a:noAutofit/>
                    </a:bodyPr>
                    <a:p>
                      <a:pPr defTabSz="914400">
                        <a:lnSpc>
                          <a:spcPct val="100000"/>
                        </a:lnSpc>
                      </a:pPr>
                      <a:r>
                        <a:rPr b="0" lang="fr-FR" sz="1800" strike="noStrike" u="none">
                          <a:solidFill>
                            <a:schemeClr val="dk1"/>
                          </a:solidFill>
                          <a:effectLst/>
                          <a:uFillTx/>
                          <a:latin typeface="Calibri"/>
                        </a:rPr>
                        <a:t>On distingue:</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Les prestations sociales:</a:t>
                      </a:r>
                      <a:r>
                        <a:rPr b="0" lang="fr-FR" sz="1800" strike="noStrike" u="none">
                          <a:solidFill>
                            <a:schemeClr val="dk1"/>
                          </a:solidFill>
                          <a:effectLst/>
                          <a:uFillTx/>
                          <a:latin typeface="Calibri"/>
                        </a:rPr>
                        <a:t> Transferts effectifs attribués personnellement à des ménages ou particuliers sans contrepartie équivalente ou simultanée.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Les prestations des services sociaux: </a:t>
                      </a:r>
                      <a:r>
                        <a:rPr b="0" lang="fr-FR" sz="1800" strike="noStrike" u="none">
                          <a:solidFill>
                            <a:schemeClr val="dk1"/>
                          </a:solidFill>
                          <a:effectLst/>
                          <a:uFillTx/>
                          <a:latin typeface="Calibri"/>
                        </a:rPr>
                        <a:t>Accès à des services, en relation avec un risque de la protection sociale, fournis à prix réduit ou gratuitement par une administration ou une institution sans but lucratif.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Les prestations fiscales: </a:t>
                      </a:r>
                      <a:r>
                        <a:rPr b="0" lang="fr-FR" sz="1800" strike="noStrike" u="none">
                          <a:solidFill>
                            <a:schemeClr val="dk1"/>
                          </a:solidFill>
                          <a:effectLst/>
                          <a:uFillTx/>
                          <a:latin typeface="Calibri"/>
                        </a:rPr>
                        <a:t>Réductions d'impôts en relation avec la vieillesse, la charge d'enfants ou une situation sociale particulière. </a:t>
                      </a:r>
                      <a:endParaRPr b="0" lang="ru-RU" sz="1800" strike="noStrike" u="none">
                        <a:solidFill>
                          <a:srgbClr val="000000"/>
                        </a:solidFill>
                        <a:effectLst/>
                        <a:uFillTx/>
                        <a:latin typeface="Arial"/>
                      </a:endParaRPr>
                    </a:p>
                    <a:p>
                      <a:pPr defTabSz="914400">
                        <a:lnSpc>
                          <a:spcPct val="100000"/>
                        </a:lnSpc>
                      </a:pPr>
                      <a:r>
                        <a:rPr b="1" lang="fr-FR" sz="1400" strike="noStrike" u="none">
                          <a:solidFill>
                            <a:schemeClr val="dk1"/>
                          </a:solidFill>
                          <a:effectLst/>
                          <a:uFillTx/>
                          <a:latin typeface="Calibri"/>
                        </a:rPr>
                        <a:t>Exemples de prestations</a:t>
                      </a:r>
                      <a:endParaRPr b="0" lang="ru-RU" sz="1400" strike="noStrike" u="none">
                        <a:solidFill>
                          <a:srgbClr val="000000"/>
                        </a:solidFill>
                        <a:effectLst/>
                        <a:uFillTx/>
                        <a:latin typeface="Arial"/>
                      </a:endParaRPr>
                    </a:p>
                    <a:p>
                      <a:pPr defTabSz="914400">
                        <a:lnSpc>
                          <a:spcPct val="100000"/>
                        </a:lnSpc>
                      </a:pPr>
                      <a:r>
                        <a:rPr b="0" lang="fr-FR" sz="1400" strike="noStrike" u="sng">
                          <a:solidFill>
                            <a:schemeClr val="dk1"/>
                          </a:solidFill>
                          <a:effectLst/>
                          <a:uFillTx/>
                          <a:latin typeface="Calibri"/>
                          <a:hlinkClick r:id="rId1"/>
                        </a:rPr>
                        <a:t>Caisses d'allocations familiales</a:t>
                      </a:r>
                      <a:r>
                        <a:rPr b="0" lang="fr-FR" sz="1400" strike="noStrike" u="none">
                          <a:solidFill>
                            <a:schemeClr val="dk1"/>
                          </a:solidFill>
                          <a:effectLst/>
                          <a:uFillTx/>
                          <a:latin typeface="Calibri"/>
                        </a:rPr>
                        <a:t> (CAF) (gèrent une vingtaine de prestations françaises) </a:t>
                      </a:r>
                      <a:endParaRPr b="0" lang="ru-RU" sz="1400" strike="noStrike" u="none">
                        <a:solidFill>
                          <a:srgbClr val="000000"/>
                        </a:solidFill>
                        <a:effectLst/>
                        <a:uFillTx/>
                        <a:latin typeface="Arial"/>
                      </a:endParaRPr>
                    </a:p>
                    <a:p>
                      <a:pPr marL="457200" defTabSz="914400">
                        <a:lnSpc>
                          <a:spcPct val="100000"/>
                        </a:lnSpc>
                      </a:pPr>
                      <a:r>
                        <a:rPr b="0" lang="fr-FR" sz="1400" strike="noStrike" u="none">
                          <a:solidFill>
                            <a:schemeClr val="dk1"/>
                          </a:solidFill>
                          <a:effectLst/>
                          <a:uFillTx/>
                          <a:latin typeface="Calibri"/>
                        </a:rPr>
                        <a:t>Allocations familiales (base)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2"/>
                        </a:rPr>
                        <a:t>Revenu de solidarité active</a:t>
                      </a:r>
                      <a:r>
                        <a:rPr b="0" lang="fr-FR" sz="1400" strike="noStrike" u="none">
                          <a:solidFill>
                            <a:schemeClr val="dk1"/>
                          </a:solidFill>
                          <a:effectLst/>
                          <a:uFillTx/>
                          <a:latin typeface="Calibri"/>
                        </a:rPr>
                        <a:t> (RSA) (qui remplace le RMI et l'API)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3"/>
                        </a:rPr>
                        <a:t>Allocation aux adultes handicapés</a:t>
                      </a:r>
                      <a:r>
                        <a:rPr b="0" lang="fr-FR" sz="1400" strike="noStrike" u="none">
                          <a:solidFill>
                            <a:schemeClr val="dk1"/>
                          </a:solidFill>
                          <a:effectLst/>
                          <a:uFillTx/>
                          <a:latin typeface="Calibri"/>
                        </a:rPr>
                        <a:t> (AAH)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4"/>
                        </a:rPr>
                        <a:t>Allocation de rentrée scolaire</a:t>
                      </a:r>
                      <a:r>
                        <a:rPr b="0" lang="fr-FR" sz="1400" strike="noStrike" u="none">
                          <a:solidFill>
                            <a:schemeClr val="dk1"/>
                          </a:solidFill>
                          <a:effectLst/>
                          <a:uFillTx/>
                          <a:latin typeface="Calibri"/>
                        </a:rPr>
                        <a:t> (ARS)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5"/>
                        </a:rPr>
                        <a:t>Prestation d'accueil du jeune enfant</a:t>
                      </a:r>
                      <a:r>
                        <a:rPr b="0" lang="fr-FR" sz="1400" strike="noStrike" u="none">
                          <a:solidFill>
                            <a:schemeClr val="dk1"/>
                          </a:solidFill>
                          <a:effectLst/>
                          <a:uFillTx/>
                          <a:latin typeface="Calibri"/>
                        </a:rPr>
                        <a:t> (PAJE)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6"/>
                        </a:rPr>
                        <a:t>Allocations logement</a:t>
                      </a:r>
                      <a:r>
                        <a:rPr b="0" lang="fr-FR" sz="1400" strike="noStrike" u="none">
                          <a:solidFill>
                            <a:schemeClr val="dk1"/>
                          </a:solidFill>
                          <a:effectLst/>
                          <a:uFillTx/>
                          <a:latin typeface="Calibri"/>
                        </a:rPr>
                        <a:t> : APL, ALF, AL/ALS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7"/>
                        </a:rPr>
                        <a:t>Allocation de soutien familial</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marL="457200" defTabSz="914400">
                        <a:lnSpc>
                          <a:spcPct val="100000"/>
                        </a:lnSpc>
                      </a:pPr>
                      <a:r>
                        <a:rPr b="0" lang="fr-FR" sz="1400" strike="noStrike" u="none">
                          <a:solidFill>
                            <a:schemeClr val="dk1"/>
                          </a:solidFill>
                          <a:effectLst/>
                          <a:uFillTx/>
                          <a:latin typeface="Calibri"/>
                        </a:rPr>
                        <a:t>Allocation d'adoption. </a:t>
                      </a:r>
                      <a:endParaRPr b="0" lang="ru-RU" sz="1400" strike="noStrike" u="none">
                        <a:solidFill>
                          <a:srgbClr val="000000"/>
                        </a:solidFill>
                        <a:effectLst/>
                        <a:uFillTx/>
                        <a:latin typeface="Arial"/>
                      </a:endParaRPr>
                    </a:p>
                    <a:p>
                      <a:pPr marL="457200" defTabSz="914400">
                        <a:lnSpc>
                          <a:spcPct val="100000"/>
                        </a:lnSpc>
                      </a:pP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sng">
                          <a:solidFill>
                            <a:schemeClr val="dk1"/>
                          </a:solidFill>
                          <a:effectLst/>
                          <a:uFillTx/>
                          <a:latin typeface="Calibri"/>
                          <a:hlinkClick r:id="rId8"/>
                        </a:rPr>
                        <a:t>Caisse nationale d'assurance vieillesse</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9"/>
                        </a:rPr>
                        <a:t>Allocation de Solidarité aux Personnes Âgées</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marL="457200" defTabSz="914400">
                        <a:lnSpc>
                          <a:spcPct val="100000"/>
                        </a:lnSpc>
                      </a:pPr>
                      <a:r>
                        <a:rPr b="0" lang="fr-FR" sz="1400" strike="noStrike" u="none">
                          <a:solidFill>
                            <a:schemeClr val="dk1"/>
                          </a:solidFill>
                          <a:effectLst/>
                          <a:uFillTx/>
                          <a:latin typeface="Calibri"/>
                        </a:rPr>
                        <a:t>AVPF : </a:t>
                      </a:r>
                      <a:r>
                        <a:rPr b="0" lang="fr-FR" sz="1400" strike="noStrike" u="sng">
                          <a:solidFill>
                            <a:schemeClr val="dk1"/>
                          </a:solidFill>
                          <a:effectLst/>
                          <a:uFillTx/>
                          <a:latin typeface="Calibri"/>
                          <a:hlinkClick r:id="rId10"/>
                        </a:rPr>
                        <a:t>Assurance Vieillesse des Parents au Foyer</a:t>
                      </a:r>
                      <a:r>
                        <a:rPr b="0" lang="fr-FR" sz="1400" strike="noStrike" u="none">
                          <a:solidFill>
                            <a:schemeClr val="dk1"/>
                          </a:solidFill>
                          <a:effectLst/>
                          <a:uFillTx/>
                          <a:latin typeface="Calibri"/>
                        </a:rPr>
                        <a:t> </a:t>
                      </a:r>
                      <a:endParaRPr b="0" lang="ru-RU" sz="1400" strike="noStrike" u="none">
                        <a:solidFill>
                          <a:srgbClr val="000000"/>
                        </a:solidFill>
                        <a:effectLst/>
                        <a:uFillTx/>
                        <a:latin typeface="Arial"/>
                      </a:endParaRPr>
                    </a:p>
                    <a:p>
                      <a:pPr defTabSz="914400">
                        <a:lnSpc>
                          <a:spcPct val="100000"/>
                        </a:lnSpc>
                      </a:pPr>
                      <a:r>
                        <a:rPr b="0" lang="fr-FR" sz="1400" strike="noStrike" u="none">
                          <a:solidFill>
                            <a:schemeClr val="dk1"/>
                          </a:solidFill>
                          <a:effectLst/>
                          <a:uFillTx/>
                          <a:latin typeface="Calibri"/>
                        </a:rPr>
                        <a:t>Conseils généraux :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11"/>
                        </a:rPr>
                        <a:t>Allocation personnalisée d'autonomie</a:t>
                      </a:r>
                      <a:r>
                        <a:rPr b="0" lang="fr-FR" sz="1400" strike="noStrike" u="none">
                          <a:solidFill>
                            <a:schemeClr val="dk1"/>
                          </a:solidFill>
                          <a:effectLst/>
                          <a:uFillTx/>
                          <a:latin typeface="Calibri"/>
                        </a:rPr>
                        <a:t> (APA) </a:t>
                      </a:r>
                      <a:endParaRPr b="0" lang="ru-RU" sz="1400" strike="noStrike" u="none">
                        <a:solidFill>
                          <a:srgbClr val="000000"/>
                        </a:solidFill>
                        <a:effectLst/>
                        <a:uFillTx/>
                        <a:latin typeface="Arial"/>
                      </a:endParaRPr>
                    </a:p>
                    <a:p>
                      <a:pPr defTabSz="914400">
                        <a:lnSpc>
                          <a:spcPct val="100000"/>
                        </a:lnSpc>
                      </a:pPr>
                      <a:r>
                        <a:rPr b="0" lang="fr-FR" sz="1400" strike="noStrike" u="sng">
                          <a:solidFill>
                            <a:schemeClr val="dk1"/>
                          </a:solidFill>
                          <a:effectLst/>
                          <a:uFillTx/>
                          <a:latin typeface="Calibri"/>
                          <a:hlinkClick r:id="rId12"/>
                        </a:rPr>
                        <a:t>Assurance chômage</a:t>
                      </a:r>
                      <a:r>
                        <a:rPr b="0" lang="fr-FR" sz="1400" strike="noStrike" u="none">
                          <a:solidFill>
                            <a:schemeClr val="dk1"/>
                          </a:solidFill>
                          <a:effectLst/>
                          <a:uFillTx/>
                          <a:latin typeface="Calibri"/>
                        </a:rPr>
                        <a:t> : </a:t>
                      </a:r>
                      <a:endParaRPr b="0" lang="ru-RU" sz="1400" strike="noStrike" u="none">
                        <a:solidFill>
                          <a:srgbClr val="000000"/>
                        </a:solidFill>
                        <a:effectLst/>
                        <a:uFillTx/>
                        <a:latin typeface="Arial"/>
                      </a:endParaRPr>
                    </a:p>
                    <a:p>
                      <a:pPr marL="457200" defTabSz="914400">
                        <a:lnSpc>
                          <a:spcPct val="100000"/>
                        </a:lnSpc>
                      </a:pPr>
                      <a:r>
                        <a:rPr b="0" lang="fr-FR" sz="1400" strike="noStrike" u="sng">
                          <a:solidFill>
                            <a:schemeClr val="dk1"/>
                          </a:solidFill>
                          <a:effectLst/>
                          <a:uFillTx/>
                          <a:latin typeface="Calibri"/>
                          <a:hlinkClick r:id="rId13"/>
                        </a:rPr>
                        <a:t>Allocation spécifique de solidarité</a:t>
                      </a:r>
                      <a:r>
                        <a:rPr b="0" lang="fr-FR" sz="1400" strike="noStrike" u="none">
                          <a:solidFill>
                            <a:schemeClr val="dk1"/>
                          </a:solidFill>
                          <a:effectLst/>
                          <a:uFillTx/>
                          <a:latin typeface="Calibri"/>
                        </a:rPr>
                        <a:t> (ASS) </a:t>
                      </a:r>
                      <a:endParaRPr b="0" lang="ru-RU" sz="1400" strike="noStrike" u="none">
                        <a:solidFill>
                          <a:srgbClr val="000000"/>
                        </a:solidFill>
                        <a:effectLst/>
                        <a:uFillTx/>
                        <a:latin typeface="Arial"/>
                      </a:endParaRPr>
                    </a:p>
                    <a:p>
                      <a:pPr marL="457200" defTabSz="914400">
                        <a:lnSpc>
                          <a:spcPct val="100000"/>
                        </a:lnSpc>
                      </a:pPr>
                      <a:r>
                        <a:rPr b="0" lang="fr-FR" sz="1400" strike="noStrike" u="none">
                          <a:solidFill>
                            <a:schemeClr val="dk1"/>
                          </a:solidFill>
                          <a:effectLst/>
                          <a:uFillTx/>
                          <a:latin typeface="Calibri"/>
                        </a:rPr>
                        <a:t>Allocation d'insertion (AI) </a:t>
                      </a:r>
                      <a:endParaRPr b="0" lang="ru-RU" sz="1400" strike="noStrike" u="none">
                        <a:solidFill>
                          <a:srgbClr val="000000"/>
                        </a:solidFill>
                        <a:effectLst/>
                        <a:uFillTx/>
                        <a:latin typeface="Arial"/>
                      </a:endParaRPr>
                    </a:p>
                    <a:p>
                      <a:pPr marL="457200" defTabSz="914400">
                        <a:lnSpc>
                          <a:spcPct val="100000"/>
                        </a:lnSpc>
                      </a:pPr>
                      <a:r>
                        <a:rPr b="0" lang="fr-FR" sz="1400" strike="noStrike" u="none">
                          <a:solidFill>
                            <a:schemeClr val="dk1"/>
                          </a:solidFill>
                          <a:effectLst/>
                          <a:uFillTx/>
                          <a:latin typeface="Calibri"/>
                        </a:rPr>
                        <a:t>Allocation équivalent retraite (AER)</a:t>
                      </a:r>
                      <a:endParaRPr b="0" lang="ru-RU" sz="14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a:txBody>
                  <a:tcPr anchor="t" marL="91440" marR="91440" marT="45720" marB="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La sécurité sociale</a:t>
            </a:r>
            <a:endParaRPr b="0" lang="ru-RU" sz="4400" strike="noStrike" u="none">
              <a:solidFill>
                <a:schemeClr val="dk1"/>
              </a:solidFill>
              <a:effectLst/>
              <a:uFillTx/>
              <a:latin typeface="Calibri"/>
            </a:endParaRPr>
          </a:p>
        </p:txBody>
      </p:sp>
      <p:sp>
        <p:nvSpPr>
          <p:cNvPr id="171"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475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1" lang="fr-FR" sz="3200" strike="noStrike" u="none">
                <a:solidFill>
                  <a:schemeClr val="dk1"/>
                </a:solidFill>
                <a:effectLst/>
                <a:uFillTx/>
                <a:latin typeface="Calibri"/>
              </a:rPr>
              <a:t>sécurité sociale</a:t>
            </a:r>
            <a:r>
              <a:rPr b="0" lang="fr-FR" sz="3200" strike="noStrike" u="none">
                <a:solidFill>
                  <a:schemeClr val="dk1"/>
                </a:solidFill>
                <a:effectLst/>
                <a:uFillTx/>
                <a:latin typeface="Calibri"/>
              </a:rPr>
              <a:t> désigne un ensemble de dispositifs et d'institutions qui ont pour fonction de protéger les individus des conséquences d'événements ou de situations divers, généralement qualifiés de « risques sociaux ». La notion de sécurité sociale revêt deux aspects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Au plan </a:t>
            </a:r>
            <a:r>
              <a:rPr b="0" i="1" lang="fr-FR" sz="3200" strike="noStrike" u="none">
                <a:solidFill>
                  <a:schemeClr val="dk1"/>
                </a:solidFill>
                <a:effectLst/>
                <a:uFillTx/>
                <a:latin typeface="Calibri"/>
              </a:rPr>
              <a:t>fonctionnel</a:t>
            </a:r>
            <a:r>
              <a:rPr b="0" lang="fr-FR" sz="3200" strike="noStrike" u="none">
                <a:solidFill>
                  <a:schemeClr val="dk1"/>
                </a:solidFill>
                <a:effectLst/>
                <a:uFillTx/>
                <a:latin typeface="Calibri"/>
              </a:rPr>
              <a:t>, la </a:t>
            </a:r>
            <a:r>
              <a:rPr b="1" lang="fr-FR" sz="3200" strike="noStrike" u="none">
                <a:solidFill>
                  <a:schemeClr val="dk1"/>
                </a:solidFill>
                <a:effectLst/>
                <a:uFillTx/>
                <a:latin typeface="Calibri"/>
              </a:rPr>
              <a:t>sécurité sociale</a:t>
            </a:r>
            <a:r>
              <a:rPr b="0" lang="fr-FR" sz="3200" strike="noStrike" u="none">
                <a:solidFill>
                  <a:schemeClr val="dk1"/>
                </a:solidFill>
                <a:effectLst/>
                <a:uFillTx/>
                <a:latin typeface="Calibri"/>
              </a:rPr>
              <a:t> assiste des personnes lorsque celles-ci sont confrontées tout au long de leur vie à différents évènements ou situations dont l'incidence financière peut se révéler coûteuse. Quatre branches sont définis par le </a:t>
            </a:r>
            <a:r>
              <a:rPr b="0" lang="fr-FR" sz="3200" strike="noStrike" u="sng">
                <a:solidFill>
                  <a:schemeClr val="dk1"/>
                </a:solidFill>
                <a:effectLst/>
                <a:uFillTx/>
                <a:latin typeface="Calibri"/>
                <a:hlinkClick r:id="rId1"/>
              </a:rPr>
              <a:t>Code de la sécurité sociale en France</a:t>
            </a:r>
            <a:r>
              <a:rPr b="0" lang="fr-FR" sz="3200" strike="noStrike" u="none">
                <a:solidFill>
                  <a:schemeClr val="dk1"/>
                </a:solidFill>
                <a:effectLst/>
                <a:uFillTx/>
                <a:latin typeface="Calibri"/>
              </a:rPr>
              <a:t> qui sont censées couvrir chacune un type de risques ainsi que les modes de couverture et prestations prévus pour les ayant droit concernés : </a:t>
            </a:r>
            <a:endParaRPr b="0" lang="ru-RU"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fr-FR" sz="2800" strike="noStrike" u="none">
                <a:solidFill>
                  <a:schemeClr val="dk1"/>
                </a:solidFill>
                <a:effectLst/>
                <a:uFillTx/>
                <a:latin typeface="Calibri"/>
              </a:rPr>
              <a:t>La </a:t>
            </a:r>
            <a:r>
              <a:rPr b="0" lang="fr-FR" sz="2800" strike="noStrike" u="sng">
                <a:solidFill>
                  <a:schemeClr val="dk1"/>
                </a:solidFill>
                <a:effectLst/>
                <a:uFillTx/>
                <a:latin typeface="Calibri"/>
                <a:hlinkClick r:id="rId2"/>
              </a:rPr>
              <a:t>branche maladie</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3"/>
              </a:rPr>
              <a:t>maladie</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4"/>
              </a:rPr>
              <a:t>maternité</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5"/>
              </a:rPr>
              <a:t>invalidité</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6"/>
              </a:rPr>
              <a:t>décès</a:t>
            </a:r>
            <a:r>
              <a:rPr b="0" lang="fr-FR" sz="2800" strike="noStrike" u="none">
                <a:solidFill>
                  <a:schemeClr val="dk1"/>
                </a:solidFill>
                <a:effectLst/>
                <a:uFillTx/>
                <a:latin typeface="Calibri"/>
              </a:rPr>
              <a:t>) ; </a:t>
            </a:r>
            <a:endParaRPr b="0" lang="ru-RU" sz="28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fr-FR" sz="2800" strike="noStrike" u="none">
                <a:solidFill>
                  <a:schemeClr val="dk1"/>
                </a:solidFill>
                <a:effectLst/>
                <a:uFillTx/>
                <a:latin typeface="Calibri"/>
              </a:rPr>
              <a:t>La branche </a:t>
            </a:r>
            <a:r>
              <a:rPr b="0" lang="fr-FR" sz="2800" strike="noStrike" u="sng">
                <a:solidFill>
                  <a:schemeClr val="dk1"/>
                </a:solidFill>
                <a:effectLst/>
                <a:uFillTx/>
                <a:latin typeface="Calibri"/>
                <a:hlinkClick r:id="rId7"/>
              </a:rPr>
              <a:t>accidents du travail</a:t>
            </a:r>
            <a:r>
              <a:rPr b="0" lang="fr-FR" sz="2800" strike="noStrike" u="none">
                <a:solidFill>
                  <a:schemeClr val="dk1"/>
                </a:solidFill>
                <a:effectLst/>
                <a:uFillTx/>
                <a:latin typeface="Calibri"/>
              </a:rPr>
              <a:t> et </a:t>
            </a:r>
            <a:r>
              <a:rPr b="0" lang="fr-FR" sz="2800" strike="noStrike" u="sng">
                <a:solidFill>
                  <a:schemeClr val="dk1"/>
                </a:solidFill>
                <a:effectLst/>
                <a:uFillTx/>
                <a:latin typeface="Calibri"/>
                <a:hlinkClick r:id="rId8"/>
              </a:rPr>
              <a:t>maladies professionnelles</a:t>
            </a:r>
            <a:r>
              <a:rPr b="0" lang="fr-FR" sz="2800" strike="noStrike" u="none">
                <a:solidFill>
                  <a:schemeClr val="dk1"/>
                </a:solidFill>
                <a:effectLst/>
                <a:uFillTx/>
                <a:latin typeface="Calibri"/>
              </a:rPr>
              <a:t> ; </a:t>
            </a:r>
            <a:endParaRPr b="0" lang="ru-RU" sz="28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fr-FR" sz="2800" strike="noStrike" u="none">
                <a:solidFill>
                  <a:schemeClr val="dk1"/>
                </a:solidFill>
                <a:effectLst/>
                <a:uFillTx/>
                <a:latin typeface="Calibri"/>
              </a:rPr>
              <a:t>La </a:t>
            </a:r>
            <a:r>
              <a:rPr b="0" lang="fr-FR" sz="2800" strike="noStrike" u="sng">
                <a:solidFill>
                  <a:schemeClr val="dk1"/>
                </a:solidFill>
                <a:effectLst/>
                <a:uFillTx/>
                <a:latin typeface="Calibri"/>
                <a:hlinkClick r:id="rId9"/>
              </a:rPr>
              <a:t>branche vieillesse</a:t>
            </a:r>
            <a:r>
              <a:rPr b="0" lang="fr-FR" sz="2800" strike="noStrike" u="none">
                <a:solidFill>
                  <a:schemeClr val="dk1"/>
                </a:solidFill>
                <a:effectLst/>
                <a:uFillTx/>
                <a:latin typeface="Calibri"/>
              </a:rPr>
              <a:t> et </a:t>
            </a:r>
            <a:r>
              <a:rPr b="0" lang="fr-FR" sz="2800" strike="noStrike" u="sng">
                <a:solidFill>
                  <a:schemeClr val="dk1"/>
                </a:solidFill>
                <a:effectLst/>
                <a:uFillTx/>
                <a:latin typeface="Calibri"/>
                <a:hlinkClick r:id="rId10"/>
              </a:rPr>
              <a:t>veuvage</a:t>
            </a:r>
            <a:r>
              <a:rPr b="0" lang="fr-FR" sz="2800" strike="noStrike" u="none">
                <a:solidFill>
                  <a:schemeClr val="dk1"/>
                </a:solidFill>
                <a:effectLst/>
                <a:uFillTx/>
                <a:latin typeface="Calibri"/>
              </a:rPr>
              <a:t> (</a:t>
            </a:r>
            <a:r>
              <a:rPr b="0" lang="fr-FR" sz="2800" strike="noStrike" u="sng">
                <a:solidFill>
                  <a:schemeClr val="dk1"/>
                </a:solidFill>
                <a:effectLst/>
                <a:uFillTx/>
                <a:latin typeface="Calibri"/>
                <a:hlinkClick r:id="rId11"/>
              </a:rPr>
              <a:t>retraite</a:t>
            </a:r>
            <a:r>
              <a:rPr b="0" lang="fr-FR" sz="2800" strike="noStrike" u="none">
                <a:solidFill>
                  <a:schemeClr val="dk1"/>
                </a:solidFill>
                <a:effectLst/>
                <a:uFillTx/>
                <a:latin typeface="Calibri"/>
              </a:rPr>
              <a:t>) ; </a:t>
            </a:r>
            <a:endParaRPr b="0" lang="ru-RU" sz="28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fr-FR" sz="2800" strike="noStrike" u="none">
                <a:solidFill>
                  <a:schemeClr val="dk1"/>
                </a:solidFill>
                <a:effectLst/>
                <a:uFillTx/>
                <a:latin typeface="Calibri"/>
              </a:rPr>
              <a:t>La </a:t>
            </a:r>
            <a:r>
              <a:rPr b="0" lang="fr-FR" sz="2800" strike="noStrike" u="sng">
                <a:solidFill>
                  <a:schemeClr val="dk1"/>
                </a:solidFill>
                <a:effectLst/>
                <a:uFillTx/>
                <a:latin typeface="Calibri"/>
                <a:hlinkClick r:id="rId12"/>
              </a:rPr>
              <a:t>branche famille</a:t>
            </a:r>
            <a:r>
              <a:rPr b="0" lang="fr-FR" sz="2800" strike="noStrike" u="none">
                <a:solidFill>
                  <a:schemeClr val="dk1"/>
                </a:solidFill>
                <a:effectLst/>
                <a:uFillTx/>
                <a:latin typeface="Calibri"/>
              </a:rPr>
              <a:t> (dont handicap, logement...). </a:t>
            </a:r>
            <a:endParaRPr b="0" lang="ru-RU" sz="28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Au plan </a:t>
            </a:r>
            <a:r>
              <a:rPr b="0" i="1" lang="fr-FR" sz="3200" strike="noStrike" u="none">
                <a:solidFill>
                  <a:schemeClr val="dk1"/>
                </a:solidFill>
                <a:effectLst/>
                <a:uFillTx/>
                <a:latin typeface="Calibri"/>
              </a:rPr>
              <a:t>institutionnel</a:t>
            </a:r>
            <a:r>
              <a:rPr b="0" lang="fr-FR" sz="3200" strike="noStrike" u="none">
                <a:solidFill>
                  <a:schemeClr val="dk1"/>
                </a:solidFill>
                <a:effectLst/>
                <a:uFillTx/>
                <a:latin typeface="Calibri"/>
              </a:rPr>
              <a:t>, les fonctions de la </a:t>
            </a:r>
            <a:r>
              <a:rPr b="1" lang="fr-FR" sz="3200" strike="noStrike" u="none">
                <a:solidFill>
                  <a:schemeClr val="dk1"/>
                </a:solidFill>
                <a:effectLst/>
                <a:uFillTx/>
                <a:latin typeface="Calibri"/>
              </a:rPr>
              <a:t>Sécurité sociale</a:t>
            </a:r>
            <a:r>
              <a:rPr b="0" lang="fr-FR" sz="3200" strike="noStrike" u="none">
                <a:solidFill>
                  <a:schemeClr val="dk1"/>
                </a:solidFill>
                <a:effectLst/>
                <a:uFillTx/>
                <a:latin typeface="Calibri"/>
              </a:rPr>
              <a:t> sont portées et assurées par divers organismes, pour la plupart de droit privé.</a:t>
            </a:r>
            <a:br>
              <a:rPr sz="3200"/>
            </a:br>
            <a:r>
              <a:rPr b="0" lang="fr-FR" sz="3200" strike="noStrike" u="none">
                <a:solidFill>
                  <a:schemeClr val="dk1"/>
                </a:solidFill>
                <a:effectLst/>
                <a:uFillTx/>
                <a:latin typeface="Calibri"/>
              </a:rPr>
              <a:t>Ces institutions forment pour le grand public ce que l'on appelle communément « </a:t>
            </a:r>
            <a:r>
              <a:rPr b="1" lang="fr-FR" sz="3200" strike="noStrike" u="none">
                <a:solidFill>
                  <a:schemeClr val="dk1"/>
                </a:solidFill>
                <a:effectLst/>
                <a:uFillTx/>
                <a:latin typeface="Calibri"/>
              </a:rPr>
              <a:t>la Sécu</a:t>
            </a:r>
            <a:r>
              <a:rPr b="0" lang="fr-FR" sz="3200" strike="noStrike" u="none">
                <a:solidFill>
                  <a:schemeClr val="dk1"/>
                </a:solidFill>
                <a:effectLst/>
                <a:uFillTx/>
                <a:latin typeface="Calibri"/>
              </a:rPr>
              <a:t> ».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Toute personne qui travaille et réside en France est obligatoirement affiliée au régime de Sécurité sociale dont elle relève : </a:t>
            </a:r>
            <a:r>
              <a:rPr b="1" lang="fr-FR" sz="3200" strike="noStrike" u="none">
                <a:solidFill>
                  <a:schemeClr val="dk1"/>
                </a:solidFill>
                <a:effectLst/>
                <a:uFillTx/>
                <a:latin typeface="Calibri"/>
              </a:rPr>
              <a:t>régime général des salariés, régimes de non-salariés ou régimes spéciaux (par exemple le régime de la SNCF).</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Прямоугольник 3"/>
          <p:cNvSpPr/>
          <p:nvPr/>
        </p:nvSpPr>
        <p:spPr>
          <a:xfrm>
            <a:off x="357120" y="214200"/>
            <a:ext cx="8572320" cy="5077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Chaque personne bénéficiant de la sécurité sociale se voit attribuer un numéro d'immatriculation, le </a:t>
            </a:r>
            <a:r>
              <a:rPr b="0" lang="fr-FR" sz="1800" strike="noStrike" u="sng">
                <a:solidFill>
                  <a:schemeClr val="dk1"/>
                </a:solidFill>
                <a:effectLst/>
                <a:uFillTx/>
                <a:latin typeface="Calibri"/>
                <a:hlinkClick r:id="rId1"/>
              </a:rPr>
              <a:t>numéro de sécurité sociale</a:t>
            </a:r>
            <a:r>
              <a:rPr b="0" lang="fr-FR" sz="1800" strike="noStrike" u="none">
                <a:solidFill>
                  <a:schemeClr val="dk1"/>
                </a:solidFill>
                <a:effectLst/>
                <a:uFillTx/>
                <a:latin typeface="Calibri"/>
              </a:rPr>
              <a:t>.</a:t>
            </a:r>
            <a:br>
              <a:rPr sz="1800"/>
            </a:br>
            <a:r>
              <a:rPr b="0" lang="fr-FR" sz="1800" strike="noStrike" u="none">
                <a:solidFill>
                  <a:schemeClr val="dk1"/>
                </a:solidFill>
                <a:effectLst/>
                <a:uFillTx/>
                <a:latin typeface="Calibri"/>
              </a:rPr>
              <a:t>Bien que ce numéro soit attribué individuellement, les caisses utilisent uniquement dans leur gestion courante le numéro de sécurité sociale des </a:t>
            </a:r>
            <a:r>
              <a:rPr b="1" lang="fr-FR" sz="1800" strike="noStrike" u="none">
                <a:solidFill>
                  <a:schemeClr val="dk1"/>
                </a:solidFill>
                <a:effectLst/>
                <a:uFillTx/>
                <a:latin typeface="Calibri"/>
              </a:rPr>
              <a:t>assurés cotisants</a:t>
            </a:r>
            <a:r>
              <a:rPr b="0" lang="fr-FR" sz="1800" strike="noStrike" u="none">
                <a:solidFill>
                  <a:schemeClr val="dk1"/>
                </a:solidFill>
                <a:effectLst/>
                <a:uFillTx/>
                <a:latin typeface="Calibri"/>
              </a:rPr>
              <a:t>. Conséquence : Les ayants droit éventuels (conjoint, enfants...) sont </a:t>
            </a:r>
            <a:r>
              <a:rPr b="1" lang="fr-FR" sz="1800" strike="noStrike" u="none">
                <a:solidFill>
                  <a:schemeClr val="dk1"/>
                </a:solidFill>
                <a:effectLst/>
                <a:uFillTx/>
                <a:latin typeface="Calibri"/>
              </a:rPr>
              <a:t>rattachés</a:t>
            </a:r>
            <a:r>
              <a:rPr b="0" lang="fr-FR" sz="1800" strike="noStrike" u="none">
                <a:solidFill>
                  <a:schemeClr val="dk1"/>
                </a:solidFill>
                <a:effectLst/>
                <a:uFillTx/>
                <a:latin typeface="Calibri"/>
              </a:rPr>
              <a:t> et repérés sous le même code de l'assuré cotisant. Le cas échéant, la date de naissance et le rang gémellaire sont utilisés pour différencier les différents bénéficiaires.</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Rappel de vocabulaire: On parle d‘</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a:t>
            </a:r>
            <a:r>
              <a:rPr b="1" i="1" lang="fr-FR" sz="1800" strike="noStrike" u="none">
                <a:solidFill>
                  <a:schemeClr val="dk1"/>
                </a:solidFill>
                <a:effectLst/>
                <a:uFillTx/>
                <a:latin typeface="Calibri"/>
              </a:rPr>
              <a:t>assuré social</a:t>
            </a:r>
            <a:r>
              <a:rPr b="1" lang="fr-FR" sz="1800" strike="noStrike" u="none">
                <a:solidFill>
                  <a:schemeClr val="dk1"/>
                </a:solidFill>
                <a:effectLst/>
                <a:uFillTx/>
                <a:latin typeface="Calibri"/>
              </a:rPr>
              <a:t>” </a:t>
            </a:r>
            <a:r>
              <a:rPr b="0" lang="fr-FR" sz="1800" strike="noStrike" u="none">
                <a:solidFill>
                  <a:schemeClr val="dk1"/>
                </a:solidFill>
                <a:effectLst/>
                <a:uFillTx/>
                <a:latin typeface="Calibri"/>
              </a:rPr>
              <a:t>dans la branche Maladie,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d'“</a:t>
            </a:r>
            <a:r>
              <a:rPr b="1" i="1" lang="fr-FR" sz="1800" strike="noStrike" u="none">
                <a:solidFill>
                  <a:schemeClr val="dk1"/>
                </a:solidFill>
                <a:effectLst/>
                <a:uFillTx/>
                <a:latin typeface="Calibri"/>
              </a:rPr>
              <a:t>allocataire</a:t>
            </a:r>
            <a:r>
              <a:rPr b="1" lang="fr-FR" sz="1800" strike="noStrike" u="none">
                <a:solidFill>
                  <a:schemeClr val="dk1"/>
                </a:solidFill>
                <a:effectLst/>
                <a:uFillTx/>
                <a:latin typeface="Calibri"/>
              </a:rPr>
              <a:t>” </a:t>
            </a:r>
            <a:r>
              <a:rPr b="0" lang="fr-FR" sz="1800" strike="noStrike" u="none">
                <a:solidFill>
                  <a:schemeClr val="dk1"/>
                </a:solidFill>
                <a:effectLst/>
                <a:uFillTx/>
                <a:latin typeface="Calibri"/>
              </a:rPr>
              <a:t>dans la branche Famille,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de “</a:t>
            </a:r>
            <a:r>
              <a:rPr b="1" i="1" lang="fr-FR" sz="1800" strike="noStrike" u="none">
                <a:solidFill>
                  <a:schemeClr val="dk1"/>
                </a:solidFill>
                <a:effectLst/>
                <a:uFillTx/>
                <a:latin typeface="Calibri"/>
              </a:rPr>
              <a:t>pensionné</a:t>
            </a:r>
            <a:r>
              <a:rPr b="1" lang="fr-FR" sz="1800" strike="noStrike" u="none">
                <a:solidFill>
                  <a:schemeClr val="dk1"/>
                </a:solidFill>
                <a:effectLst/>
                <a:uFillTx/>
                <a:latin typeface="Calibri"/>
              </a:rPr>
              <a:t>” </a:t>
            </a:r>
            <a:r>
              <a:rPr b="0" lang="fr-FR" sz="1800" strike="noStrike" u="none">
                <a:solidFill>
                  <a:schemeClr val="dk1"/>
                </a:solidFill>
                <a:effectLst/>
                <a:uFillTx/>
                <a:latin typeface="Calibri"/>
              </a:rPr>
              <a:t>dans la branche Vieillesse,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de “</a:t>
            </a:r>
            <a:r>
              <a:rPr b="1" i="1" lang="fr-FR" sz="1800" strike="noStrike" u="none">
                <a:solidFill>
                  <a:schemeClr val="dk1"/>
                </a:solidFill>
                <a:effectLst/>
                <a:uFillTx/>
                <a:latin typeface="Calibri"/>
              </a:rPr>
              <a:t>cotisant</a:t>
            </a:r>
            <a:r>
              <a:rPr b="1" lang="fr-FR" sz="1800" strike="noStrike" u="none">
                <a:solidFill>
                  <a:schemeClr val="dk1"/>
                </a:solidFill>
                <a:effectLst/>
                <a:uFillTx/>
                <a:latin typeface="Calibri"/>
              </a:rPr>
              <a:t>” </a:t>
            </a:r>
            <a:r>
              <a:rPr b="0" lang="fr-FR" sz="1800" strike="noStrike" u="none">
                <a:solidFill>
                  <a:schemeClr val="dk1"/>
                </a:solidFill>
                <a:effectLst/>
                <a:uFillTx/>
                <a:latin typeface="Calibri"/>
              </a:rPr>
              <a:t>dans la branche Recouvrement.</a:t>
            </a:r>
            <a:r>
              <a:rPr b="1"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1" lang="fr-FR" sz="1800" strike="noStrike" u="none">
                <a:solidFill>
                  <a:schemeClr val="dk1"/>
                </a:solidFill>
                <a:effectLst/>
                <a:uFillTx/>
                <a:latin typeface="Calibri"/>
              </a:rPr>
              <a:t>Les organismes principaux du régime général</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Branche / Structure nationale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Famille </a:t>
            </a:r>
            <a:r>
              <a:rPr b="0" lang="fr-FR" sz="1800" strike="noStrike" u="sng">
                <a:solidFill>
                  <a:schemeClr val="dk1"/>
                </a:solidFill>
                <a:effectLst/>
                <a:uFillTx/>
                <a:latin typeface="Calibri"/>
                <a:hlinkClick r:id="rId2"/>
              </a:rPr>
              <a:t>CNAF</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Maladie - </a:t>
            </a:r>
            <a:r>
              <a:rPr b="0" lang="fr-FR" sz="1800" strike="noStrike" u="sng">
                <a:solidFill>
                  <a:schemeClr val="dk1"/>
                </a:solidFill>
                <a:effectLst/>
                <a:uFillTx/>
                <a:latin typeface="Calibri"/>
                <a:hlinkClick r:id="rId3"/>
              </a:rPr>
              <a:t>CNAMTS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Vieillesse </a:t>
            </a:r>
            <a:r>
              <a:rPr b="0" lang="fr-FR" sz="1800" strike="noStrike" u="sng">
                <a:solidFill>
                  <a:schemeClr val="dk1"/>
                </a:solidFill>
                <a:effectLst/>
                <a:uFillTx/>
                <a:latin typeface="Calibri"/>
                <a:hlinkClick r:id="rId4"/>
              </a:rPr>
              <a:t>CNAVTS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Recouvrement </a:t>
            </a:r>
            <a:r>
              <a:rPr b="0" lang="fr-FR" sz="1800" strike="noStrike" u="sng">
                <a:solidFill>
                  <a:schemeClr val="dk1"/>
                </a:solidFill>
                <a:effectLst/>
                <a:uFillTx/>
                <a:latin typeface="Calibri"/>
                <a:hlinkClick r:id="rId5"/>
              </a:rPr>
              <a:t>ACOSS</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Travail et retraites</a:t>
            </a:r>
            <a:endParaRPr b="0" lang="ru-RU" sz="4400" strike="noStrike" u="none">
              <a:solidFill>
                <a:schemeClr val="dk1"/>
              </a:solidFill>
              <a:effectLst/>
              <a:uFillTx/>
              <a:latin typeface="Calibri"/>
            </a:endParaRPr>
          </a:p>
        </p:txBody>
      </p:sp>
      <p:sp>
        <p:nvSpPr>
          <p:cNvPr id="17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775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Fixée à </a:t>
            </a:r>
            <a:r>
              <a:rPr b="0" lang="fr-FR" sz="3200" strike="noStrike" u="none">
                <a:solidFill>
                  <a:schemeClr val="accent2"/>
                </a:solidFill>
                <a:effectLst/>
                <a:uFillTx/>
                <a:latin typeface="Calibri"/>
              </a:rPr>
              <a:t>35 heures </a:t>
            </a:r>
            <a:r>
              <a:rPr b="0" lang="fr-FR" sz="3200" strike="noStrike" u="none">
                <a:solidFill>
                  <a:schemeClr val="dk1"/>
                </a:solidFill>
                <a:effectLst/>
                <a:uFillTx/>
                <a:latin typeface="Calibri"/>
              </a:rPr>
              <a:t>hebdomadaires pour toutes les entreprises quel que soit leur effectif</a:t>
            </a:r>
            <a:r>
              <a:rPr b="0" lang="fr-FR" sz="3200" strike="noStrike" u="none">
                <a:solidFill>
                  <a:srgbClr val="00b050"/>
                </a:solidFill>
                <a:effectLst/>
                <a:uFillTx/>
                <a:latin typeface="Calibri"/>
              </a:rPr>
              <a:t>, la durée légale </a:t>
            </a:r>
            <a:r>
              <a:rPr b="0" lang="fr-FR" sz="3200" strike="noStrike" u="none">
                <a:solidFill>
                  <a:schemeClr val="dk1"/>
                </a:solidFill>
                <a:effectLst/>
                <a:uFillTx/>
                <a:latin typeface="Calibri"/>
              </a:rPr>
              <a:t>du travail effectif est une durée de référence, un seuil à partir duquel sont calculées les heures supplémentaires.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1" lang="fr-FR" sz="3200" strike="noStrike" u="none">
                <a:solidFill>
                  <a:schemeClr val="dk1"/>
                </a:solidFill>
                <a:effectLst/>
                <a:uFillTx/>
                <a:latin typeface="Calibri"/>
              </a:rPr>
              <a:t>population active</a:t>
            </a:r>
            <a:r>
              <a:rPr b="0" lang="fr-FR" sz="3200" strike="noStrike" u="none">
                <a:solidFill>
                  <a:schemeClr val="dk1"/>
                </a:solidFill>
                <a:effectLst/>
                <a:uFillTx/>
                <a:latin typeface="Calibri"/>
              </a:rPr>
              <a:t> se définit comme l'ensemble des personnes en âge de travailler qui sont disponibles sur le </a:t>
            </a:r>
            <a:r>
              <a:rPr b="0" lang="fr-FR" sz="3200" strike="noStrike" u="sng">
                <a:solidFill>
                  <a:schemeClr val="dk1"/>
                </a:solidFill>
                <a:effectLst/>
                <a:uFillTx/>
                <a:latin typeface="Calibri"/>
                <a:hlinkClick r:id="rId1"/>
              </a:rPr>
              <a:t>marché du travail</a:t>
            </a:r>
            <a:r>
              <a:rPr b="0" lang="fr-FR" sz="3200" strike="noStrike" u="none">
                <a:solidFill>
                  <a:schemeClr val="dk1"/>
                </a:solidFill>
                <a:effectLst/>
                <a:uFillTx/>
                <a:latin typeface="Calibri"/>
              </a:rPr>
              <a:t>, qu'elles aient un </a:t>
            </a:r>
            <a:r>
              <a:rPr b="0" lang="fr-FR" sz="3200" strike="noStrike" u="sng">
                <a:solidFill>
                  <a:schemeClr val="dk1"/>
                </a:solidFill>
                <a:effectLst/>
                <a:uFillTx/>
                <a:latin typeface="Calibri"/>
                <a:hlinkClick r:id="rId2"/>
              </a:rPr>
              <a:t>emploi</a:t>
            </a:r>
            <a:r>
              <a:rPr b="0" lang="fr-FR" sz="3200" strike="noStrike" u="none">
                <a:solidFill>
                  <a:schemeClr val="dk1"/>
                </a:solidFill>
                <a:effectLst/>
                <a:uFillTx/>
                <a:latin typeface="Calibri"/>
              </a:rPr>
              <a:t> (population active occupée) ou qu'elles soient au </a:t>
            </a:r>
            <a:r>
              <a:rPr b="0" lang="fr-FR" sz="3200" strike="noStrike" u="sng">
                <a:solidFill>
                  <a:schemeClr val="dk1"/>
                </a:solidFill>
                <a:effectLst/>
                <a:uFillTx/>
                <a:latin typeface="Calibri"/>
                <a:hlinkClick r:id="rId3"/>
              </a:rPr>
              <a:t>chômage</a:t>
            </a:r>
            <a:r>
              <a:rPr b="0" lang="fr-FR" sz="3200" strike="noStrike" u="none">
                <a:solidFill>
                  <a:schemeClr val="dk1"/>
                </a:solidFill>
                <a:effectLst/>
                <a:uFillTx/>
                <a:latin typeface="Calibri"/>
              </a:rPr>
              <a:t> (population active inoccupée) à l'exclusion de celles ne cherchant pas d'emploi.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1" lang="fr-FR" sz="3200" strike="noStrike" u="none">
                <a:solidFill>
                  <a:schemeClr val="dk1"/>
                </a:solidFill>
                <a:effectLst/>
                <a:uFillTx/>
                <a:latin typeface="Calibri"/>
              </a:rPr>
              <a:t>population inactive </a:t>
            </a:r>
            <a:r>
              <a:rPr b="0" lang="fr-FR" sz="3200" strike="noStrike" u="none">
                <a:solidFill>
                  <a:schemeClr val="dk1"/>
                </a:solidFill>
                <a:effectLst/>
                <a:uFillTx/>
                <a:latin typeface="Calibri"/>
              </a:rPr>
              <a:t>- ensemble des personnes des deux sexes qui n’exercent pas ou ne cherchent pas à exercer une activité rémunérée, comme les </a:t>
            </a:r>
            <a:r>
              <a:rPr b="0" lang="fr-FR" sz="3200" strike="noStrike" u="sng">
                <a:solidFill>
                  <a:schemeClr val="dk1"/>
                </a:solidFill>
                <a:effectLst/>
                <a:uFillTx/>
                <a:latin typeface="Calibri"/>
                <a:hlinkClick r:id="rId4"/>
              </a:rPr>
              <a:t>personnes au foyer</a:t>
            </a:r>
            <a:r>
              <a:rPr b="0" lang="fr-FR" sz="3200" strike="noStrike" u="none">
                <a:solidFill>
                  <a:schemeClr val="dk1"/>
                </a:solidFill>
                <a:effectLst/>
                <a:uFillTx/>
                <a:latin typeface="Calibri"/>
              </a:rPr>
              <a:t>, étudiants, personnes en incapacité de travailler, </a:t>
            </a:r>
            <a:r>
              <a:rPr b="0" lang="fr-FR" sz="3200" strike="noStrike" u="sng">
                <a:solidFill>
                  <a:schemeClr val="dk1"/>
                </a:solidFill>
                <a:effectLst/>
                <a:uFillTx/>
                <a:latin typeface="Calibri"/>
                <a:hlinkClick r:id="rId5"/>
              </a:rPr>
              <a:t>rentiers</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2" descr="http://upload.wikimedia.org/wikipedia/commons/c/cb/OrgPopAct.jpg"/>
          <p:cNvPicPr/>
          <p:nvPr/>
        </p:nvPicPr>
        <p:blipFill>
          <a:blip r:embed="rId1"/>
          <a:stretch/>
        </p:blipFill>
        <p:spPr>
          <a:xfrm>
            <a:off x="357120" y="1214280"/>
            <a:ext cx="8601840" cy="5000400"/>
          </a:xfrm>
          <a:prstGeom prst="rect">
            <a:avLst/>
          </a:prstGeom>
          <a:noFill/>
          <a:ln w="0">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Rectangle 1"/>
          <p:cNvSpPr/>
          <p:nvPr/>
        </p:nvSpPr>
        <p:spPr>
          <a:xfrm>
            <a:off x="357120" y="428760"/>
            <a:ext cx="8357760" cy="6370560"/>
          </a:xfrm>
          <a:prstGeom prst="rect">
            <a:avLst/>
          </a:prstGeom>
          <a:noFill/>
          <a:ln w="9525">
            <a:noFill/>
          </a:ln>
        </p:spPr>
        <p:style>
          <a:lnRef idx="0"/>
          <a:fillRef idx="0"/>
          <a:effectRef idx="0"/>
          <a:fontRef idx="minor"/>
        </p:style>
        <p:txBody>
          <a:bodyPr numCol="1" spcCol="0" lIns="0" rIns="0" tIns="0" bIns="0" anchor="ctr">
            <a:spAutoFit/>
          </a:bodyPr>
          <a:p>
            <a:pPr algn="just" defTabSz="914400">
              <a:lnSpc>
                <a:spcPct val="100000"/>
              </a:lnSpc>
              <a:tabLst>
                <a:tab algn="l" pos="0"/>
              </a:tabLst>
            </a:pPr>
            <a:r>
              <a:rPr b="0" lang="ru-RU" sz="1800" strike="noStrike" u="none">
                <a:solidFill>
                  <a:schemeClr val="dk1"/>
                </a:solidFill>
                <a:effectLst/>
                <a:uFillTx/>
                <a:latin typeface="Arial"/>
              </a:rPr>
              <a:t>En France, en 2013, la population active peut être caractérisée ainsi :</a:t>
            </a:r>
            <a:endParaRPr b="0" lang="ru-RU" sz="1800" strike="noStrike" u="none">
              <a:solidFill>
                <a:srgbClr val="000000"/>
              </a:solidFill>
              <a:effectLst/>
              <a:uFillTx/>
              <a:latin typeface="Arial"/>
            </a:endParaRPr>
          </a:p>
          <a:p>
            <a:pPr algn="just" defTabSz="914400">
              <a:lnSpc>
                <a:spcPct val="100000"/>
              </a:lnSpc>
              <a:tabLst>
                <a:tab algn="l" pos="0"/>
              </a:tabLst>
            </a:pPr>
            <a:r>
              <a:rPr b="0" lang="ru-RU" sz="1800" strike="noStrike" u="none">
                <a:solidFill>
                  <a:schemeClr val="dk1"/>
                </a:solidFill>
                <a:effectLst/>
                <a:uFillTx/>
                <a:latin typeface="Arial"/>
              </a:rPr>
              <a:t>Sur 66 Millions d'habitants en France, 66% sont en âge de travailler (15-64 ans) soit 43 Millions.</a:t>
            </a:r>
            <a:r>
              <a:rPr b="0" lang="fr-FR" sz="1800" strike="noStrike" u="none">
                <a:solidFill>
                  <a:schemeClr val="dk1"/>
                </a:solidFill>
                <a:effectLst/>
                <a:uFillTx/>
                <a:latin typeface="Arial"/>
              </a:rPr>
              <a:t> L</a:t>
            </a:r>
            <a:r>
              <a:rPr b="0" lang="ru-RU" sz="1800" strike="noStrike" u="none">
                <a:solidFill>
                  <a:schemeClr val="dk1"/>
                </a:solidFill>
                <a:effectLst/>
                <a:uFillTx/>
                <a:latin typeface="Arial"/>
              </a:rPr>
              <a:t>a population active occupée représente environ 30 millions de travailleurs</a:t>
            </a:r>
            <a:r>
              <a:rPr b="0" lang="fr-FR" sz="1800" strike="noStrike" u="none">
                <a:solidFill>
                  <a:schemeClr val="dk1"/>
                </a:solidFill>
                <a:effectLst/>
                <a:uFillTx/>
                <a:latin typeface="Arial"/>
              </a:rPr>
              <a:t>. La </a:t>
            </a:r>
            <a:r>
              <a:rPr b="0" lang="ru-RU" sz="1800" strike="noStrike" u="none">
                <a:solidFill>
                  <a:schemeClr val="dk1"/>
                </a:solidFill>
                <a:effectLst/>
                <a:uFillTx/>
                <a:latin typeface="Arial"/>
              </a:rPr>
              <a:t> population inactive : 13 Millions </a:t>
            </a:r>
            <a:endParaRPr b="0" lang="ru-RU" sz="1800" strike="noStrike" u="none">
              <a:solidFill>
                <a:srgbClr val="000000"/>
              </a:solidFill>
              <a:effectLst/>
              <a:uFillTx/>
              <a:latin typeface="Arial"/>
            </a:endParaRPr>
          </a:p>
          <a:p>
            <a:pPr algn="just" defTabSz="914400">
              <a:lnSpc>
                <a:spcPct val="100000"/>
              </a:lnSpc>
              <a:tabLst>
                <a:tab algn="l" pos="0"/>
              </a:tabLst>
            </a:pPr>
            <a:r>
              <a:rPr b="1" lang="fr-FR" sz="1800" strike="noStrike" u="none">
                <a:solidFill>
                  <a:schemeClr val="dk1"/>
                </a:solidFill>
                <a:effectLst/>
                <a:uFillTx/>
                <a:latin typeface="Arial"/>
              </a:rPr>
              <a:t>Les congés</a:t>
            </a:r>
            <a:endParaRPr b="0" lang="ru-RU" sz="1800" strike="noStrike" u="none">
              <a:solidFill>
                <a:srgbClr val="000000"/>
              </a:solidFill>
              <a:effectLst/>
              <a:uFillTx/>
              <a:latin typeface="Arial"/>
            </a:endParaRPr>
          </a:p>
          <a:p>
            <a:pPr algn="just" defTabSz="914400">
              <a:lnSpc>
                <a:spcPct val="100000"/>
              </a:lnSpc>
              <a:tabLst>
                <a:tab algn="l" pos="0"/>
              </a:tabLst>
            </a:pPr>
            <a:r>
              <a:rPr b="0" lang="fr-FR" sz="1800" strike="noStrike" u="none">
                <a:solidFill>
                  <a:schemeClr val="dk1"/>
                </a:solidFill>
                <a:effectLst/>
                <a:uFillTx/>
                <a:latin typeface="Arial"/>
              </a:rPr>
              <a:t>Les salariés bénéficient de 5 semaines de congés payés et de dix jours fériés ouvrables. Quand un jour férié tombe un mardi ou un jeudi, les employés ont parfois la possibilité de faire </a:t>
            </a:r>
            <a:r>
              <a:rPr b="0" lang="fr-FR" sz="1800" strike="noStrike" u="none">
                <a:solidFill>
                  <a:schemeClr val="accent2"/>
                </a:solidFill>
                <a:effectLst/>
                <a:uFillTx/>
                <a:latin typeface="Arial"/>
              </a:rPr>
              <a:t>« le pont », </a:t>
            </a:r>
            <a:r>
              <a:rPr b="0" lang="fr-FR" sz="1800" strike="noStrike" u="none">
                <a:solidFill>
                  <a:schemeClr val="dk1"/>
                </a:solidFill>
                <a:effectLst/>
                <a:uFillTx/>
                <a:latin typeface="Arial"/>
              </a:rPr>
              <a:t>c.t.d. qu’il ne travaille pas le lundi ou le vendredi. </a:t>
            </a:r>
            <a:endParaRPr b="0" lang="ru-RU" sz="1800" strike="noStrike" u="none">
              <a:solidFill>
                <a:srgbClr val="000000"/>
              </a:solidFill>
              <a:effectLst/>
              <a:uFillTx/>
              <a:latin typeface="Arial"/>
            </a:endParaRPr>
          </a:p>
          <a:p>
            <a:pPr algn="just" defTabSz="914400">
              <a:lnSpc>
                <a:spcPct val="100000"/>
              </a:lnSpc>
              <a:tabLst>
                <a:tab algn="l" pos="0"/>
              </a:tabLst>
            </a:pPr>
            <a:r>
              <a:rPr b="1" lang="fr-FR" sz="1800" strike="noStrike" u="none">
                <a:solidFill>
                  <a:schemeClr val="dk1"/>
                </a:solidFill>
                <a:effectLst/>
                <a:uFillTx/>
                <a:latin typeface="Arial"/>
              </a:rPr>
              <a:t>Les contrats de travail</a:t>
            </a:r>
            <a:endParaRPr b="0" lang="ru-RU" sz="1800" strike="noStrike" u="none">
              <a:solidFill>
                <a:srgbClr val="000000"/>
              </a:solidFill>
              <a:effectLst/>
              <a:uFillTx/>
              <a:latin typeface="Arial"/>
            </a:endParaRPr>
          </a:p>
          <a:p>
            <a:pPr algn="just" defTabSz="914400">
              <a:lnSpc>
                <a:spcPct val="100000"/>
              </a:lnSpc>
              <a:tabLst>
                <a:tab algn="l" pos="0"/>
              </a:tabLst>
            </a:pPr>
            <a:r>
              <a:rPr b="0" lang="fr-FR" sz="1800" strike="noStrike" u="none">
                <a:solidFill>
                  <a:schemeClr val="dk1"/>
                </a:solidFill>
                <a:effectLst/>
                <a:uFillTx/>
                <a:latin typeface="Arial"/>
              </a:rPr>
              <a:t>Tout salarié doit avoir un contrat de travail qui précise ses conditions de travail et son salaire. Les entreprise ont la possibilité d’embaucher pour une duréé limité de travail </a:t>
            </a:r>
            <a:r>
              <a:rPr b="0" lang="fr-FR" sz="1800" strike="noStrike" u="none">
                <a:solidFill>
                  <a:schemeClr val="accent2"/>
                </a:solidFill>
                <a:effectLst/>
                <a:uFillTx/>
                <a:latin typeface="Arial"/>
              </a:rPr>
              <a:t>(CDD) </a:t>
            </a:r>
            <a:r>
              <a:rPr b="0" lang="fr-FR" sz="1800" strike="noStrike" u="none">
                <a:solidFill>
                  <a:schemeClr val="dk1"/>
                </a:solidFill>
                <a:effectLst/>
                <a:uFillTx/>
                <a:latin typeface="Arial"/>
              </a:rPr>
              <a:t>ou à duréé illimité </a:t>
            </a:r>
            <a:r>
              <a:rPr b="0" lang="fr-FR" sz="1800" strike="noStrike" u="none">
                <a:solidFill>
                  <a:schemeClr val="accent2"/>
                </a:solidFill>
                <a:effectLst/>
                <a:uFillTx/>
                <a:latin typeface="Arial"/>
              </a:rPr>
              <a:t>(CDI). </a:t>
            </a:r>
            <a:r>
              <a:rPr b="0" lang="fr-FR" sz="1800" strike="noStrike" u="none">
                <a:solidFill>
                  <a:schemeClr val="dk1"/>
                </a:solidFill>
                <a:effectLst/>
                <a:uFillTx/>
                <a:latin typeface="Arial"/>
              </a:rPr>
              <a:t>Elle ne pourra alors </a:t>
            </a:r>
            <a:r>
              <a:rPr b="0" lang="fr-FR" sz="1800" strike="noStrike" u="none">
                <a:solidFill>
                  <a:schemeClr val="accent2"/>
                </a:solidFill>
                <a:effectLst/>
                <a:uFillTx/>
                <a:latin typeface="Arial"/>
              </a:rPr>
              <a:t>licencier</a:t>
            </a:r>
            <a:r>
              <a:rPr b="0" lang="fr-FR" sz="1800" strike="noStrike" u="none">
                <a:solidFill>
                  <a:schemeClr val="dk1"/>
                </a:solidFill>
                <a:effectLst/>
                <a:uFillTx/>
                <a:latin typeface="Arial"/>
              </a:rPr>
              <a:t> l’employé qu’en lui versant </a:t>
            </a:r>
            <a:r>
              <a:rPr b="0" lang="fr-FR" sz="1800" strike="noStrike" u="none">
                <a:solidFill>
                  <a:schemeClr val="accent2"/>
                </a:solidFill>
                <a:effectLst/>
                <a:uFillTx/>
                <a:latin typeface="Arial"/>
              </a:rPr>
              <a:t>des indemnités de licenciement.</a:t>
            </a:r>
            <a:endParaRPr b="0" lang="ru-RU" sz="1800" strike="noStrike" u="none">
              <a:solidFill>
                <a:srgbClr val="000000"/>
              </a:solidFill>
              <a:effectLst/>
              <a:uFillTx/>
              <a:latin typeface="Arial"/>
            </a:endParaRPr>
          </a:p>
          <a:p>
            <a:pPr algn="just" defTabSz="914400">
              <a:lnSpc>
                <a:spcPct val="100000"/>
              </a:lnSpc>
              <a:tabLst>
                <a:tab algn="l" pos="0"/>
              </a:tabLst>
            </a:pPr>
            <a:r>
              <a:rPr b="1" lang="fr-FR" sz="1800" strike="noStrike" u="none">
                <a:solidFill>
                  <a:schemeClr val="dk1"/>
                </a:solidFill>
                <a:effectLst/>
                <a:uFillTx/>
                <a:latin typeface="Arial"/>
              </a:rPr>
              <a:t>Salaires</a:t>
            </a:r>
            <a:endParaRPr b="0" lang="ru-RU" sz="1800" strike="noStrike" u="none">
              <a:solidFill>
                <a:srgbClr val="000000"/>
              </a:solidFill>
              <a:effectLst/>
              <a:uFillTx/>
              <a:latin typeface="Arial"/>
            </a:endParaRPr>
          </a:p>
          <a:p>
            <a:pPr defTabSz="914400">
              <a:lnSpc>
                <a:spcPct val="100000"/>
              </a:lnSpc>
              <a:tabLst>
                <a:tab algn="l" pos="0"/>
              </a:tabLst>
            </a:pPr>
            <a:r>
              <a:rPr b="0" lang="fr-FR" sz="1800" strike="noStrike" u="none">
                <a:solidFill>
                  <a:schemeClr val="dk1"/>
                </a:solidFill>
                <a:effectLst/>
                <a:uFillTx/>
                <a:latin typeface="Arial"/>
              </a:rPr>
              <a:t>En 1950 un salaire minimum a été institué. C</a:t>
            </a:r>
            <a:r>
              <a:rPr b="0" lang="fr-FR" sz="1800" strike="noStrike" u="sng">
                <a:solidFill>
                  <a:schemeClr val="dk1"/>
                </a:solidFill>
                <a:effectLst/>
                <a:uFillTx/>
                <a:latin typeface="Arial"/>
                <a:hlinkClick r:id="rId1"/>
              </a:rPr>
              <a:t>’est un </a:t>
            </a:r>
            <a:r>
              <a:rPr b="0" lang="fr-FR" sz="1800" strike="noStrike" u="sng">
                <a:solidFill>
                  <a:schemeClr val="dk1"/>
                </a:solidFill>
                <a:effectLst/>
                <a:uFillTx/>
                <a:latin typeface="Calibri"/>
                <a:hlinkClick r:id="rId2"/>
              </a:rPr>
              <a:t>salaire minimum interprofessionnel de croissance</a:t>
            </a:r>
            <a:r>
              <a:rPr b="0" lang="fr-FR" sz="1800" strike="noStrike" u="none">
                <a:solidFill>
                  <a:schemeClr val="dk1"/>
                </a:solidFill>
                <a:effectLst/>
                <a:uFillTx/>
                <a:latin typeface="Calibri"/>
              </a:rPr>
              <a:t> (SMIC)</a:t>
            </a:r>
            <a:r>
              <a:rPr b="1" lang="fr-FR" sz="1800" strike="noStrike" u="sng">
                <a:solidFill>
                  <a:schemeClr val="dk1"/>
                </a:solidFill>
                <a:effectLst/>
                <a:uFillTx/>
                <a:latin typeface="Calibri"/>
                <a:hlinkClick r:id="rId3"/>
              </a:rPr>
              <a:t> Le décret n° 2012-1429 du 19 décembre 2012</a:t>
            </a:r>
            <a:r>
              <a:rPr b="1" lang="fr-FR" sz="1800" strike="noStrike" u="none">
                <a:solidFill>
                  <a:schemeClr val="dk1"/>
                </a:solidFill>
                <a:effectLst/>
                <a:uFillTx/>
                <a:latin typeface="Calibri"/>
              </a:rPr>
              <a:t> porte donc le</a:t>
            </a:r>
            <a:r>
              <a:rPr b="1" lang="fr-FR" sz="1800" strike="noStrike" u="sng">
                <a:solidFill>
                  <a:schemeClr val="dk1"/>
                </a:solidFill>
                <a:effectLst/>
                <a:uFillTx/>
                <a:latin typeface="Calibri"/>
                <a:hlinkClick r:id="rId4"/>
              </a:rPr>
              <a:t> SMIC horaire</a:t>
            </a:r>
            <a:r>
              <a:rPr b="1" lang="fr-FR" sz="1800" strike="noStrike" u="none">
                <a:solidFill>
                  <a:schemeClr val="dk1"/>
                </a:solidFill>
                <a:effectLst/>
                <a:uFillTx/>
                <a:latin typeface="Calibri"/>
              </a:rPr>
              <a:t> à 9,43 euro brut de l’heure donc à 1430,22 euro mensuel</a:t>
            </a:r>
            <a:r>
              <a:rPr b="0" lang="fr-FR" sz="1800" strike="noStrike" u="none">
                <a:solidFill>
                  <a:schemeClr val="dk1"/>
                </a:solidFill>
                <a:effectLst/>
                <a:uFillTx/>
                <a:latin typeface="Calibri"/>
              </a:rPr>
              <a:t> à partir du 1er janvier 2013. Pour les salariés à temps complet cette hausse est</a:t>
            </a:r>
            <a:r>
              <a:rPr b="1" lang="fr-FR" sz="1800" strike="noStrike" u="none">
                <a:solidFill>
                  <a:schemeClr val="dk1"/>
                </a:solidFill>
                <a:effectLst/>
                <a:uFillTx/>
                <a:latin typeface="Calibri"/>
              </a:rPr>
              <a:t> inférieur à 5 euro par mois et concerne prés de 2,6 millions de salariés.</a:t>
            </a:r>
            <a:endParaRPr b="0" lang="ru-RU" sz="1800" strike="noStrike" u="none">
              <a:solidFill>
                <a:srgbClr val="000000"/>
              </a:solidFill>
              <a:effectLst/>
              <a:uFillTx/>
              <a:latin typeface="Arial"/>
            </a:endParaRPr>
          </a:p>
          <a:p>
            <a:pPr marL="457200" defTabSz="914400">
              <a:lnSpc>
                <a:spcPct val="100000"/>
              </a:lnSpc>
              <a:tabLst>
                <a:tab algn="l" pos="0"/>
              </a:tabLst>
            </a:pPr>
            <a:endParaRPr b="0" lang="ru-RU" sz="1800" strike="noStrike" u="none">
              <a:solidFill>
                <a:srgbClr val="000000"/>
              </a:solidFill>
              <a:effectLst/>
              <a:uFillTx/>
              <a:latin typeface="Arial"/>
            </a:endParaRPr>
          </a:p>
          <a:p>
            <a:pPr marL="457200" defTabSz="914400">
              <a:lnSpc>
                <a:spcPct val="100000"/>
              </a:lnSpc>
              <a:tabLst>
                <a:tab algn="l" pos="0"/>
              </a:tabLst>
            </a:pPr>
            <a:endParaRPr b="0" lang="ru-RU" sz="1800" strike="noStrike" u="none">
              <a:solidFill>
                <a:srgbClr val="000000"/>
              </a:solidFill>
              <a:effectLst/>
              <a:uFillTx/>
              <a:latin typeface="Arial"/>
            </a:endParaRPr>
          </a:p>
          <a:p>
            <a:pPr defTabSz="914400">
              <a:lnSpc>
                <a:spcPct val="100000"/>
              </a:lnSpc>
              <a:tabLst>
                <a:tab algn="l" pos="0"/>
              </a:tabLst>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Прямоугольник 1"/>
          <p:cNvSpPr/>
          <p:nvPr/>
        </p:nvSpPr>
        <p:spPr>
          <a:xfrm>
            <a:off x="285840" y="214200"/>
            <a:ext cx="8643600" cy="2031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
              </a:rPr>
              <a:t>Pays </a:t>
            </a:r>
            <a:r>
              <a:rPr b="0" lang="fr-FR" sz="1800" strike="noStrike" u="sng">
                <a:solidFill>
                  <a:schemeClr val="dk1"/>
                </a:solidFill>
                <a:effectLst/>
                <a:uFillTx/>
                <a:latin typeface="Calibri"/>
                <a:hlinkClick r:id="rId2"/>
              </a:rPr>
              <a:t>de la Loire</a:t>
            </a:r>
            <a:r>
              <a:rPr b="0" lang="fr-FR" sz="1800" strike="noStrike" u="none">
                <a:solidFill>
                  <a:schemeClr val="dk1"/>
                </a:solidFill>
                <a:effectLst/>
                <a:uFillTx/>
                <a:latin typeface="Calibri"/>
              </a:rPr>
              <a:t>  : la région n'a pas de gentilé officiel mais le néologisme </a:t>
            </a:r>
            <a:r>
              <a:rPr b="0" i="1" lang="fr-FR" sz="1800" strike="noStrike" u="none">
                <a:solidFill>
                  <a:schemeClr val="dk1"/>
                </a:solidFill>
                <a:effectLst/>
                <a:uFillTx/>
                <a:latin typeface="Calibri"/>
              </a:rPr>
              <a:t>Ligérien, Ligériens, Ligérienne, Ligériennes</a:t>
            </a:r>
            <a:r>
              <a:rPr b="0" lang="fr-FR" sz="1800" strike="noStrike" u="sng">
                <a:solidFill>
                  <a:schemeClr val="dk1"/>
                </a:solidFill>
                <a:effectLst/>
                <a:uFillTx/>
                <a:latin typeface="Calibri"/>
              </a:rPr>
              <a:t>[1]</a:t>
            </a:r>
            <a:r>
              <a:rPr b="0" lang="fr-FR" sz="1800" strike="noStrike" u="none">
                <a:solidFill>
                  <a:schemeClr val="dk1"/>
                </a:solidFill>
                <a:effectLst/>
                <a:uFillTx/>
                <a:latin typeface="Calibri"/>
              </a:rPr>
              <a:t> est parfois utilisé bien qu'il soit controversé.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3"/>
              </a:rPr>
              <a:t>Picardie</a:t>
            </a:r>
            <a:r>
              <a:rPr b="0" lang="fr-FR" sz="1800" strike="noStrike" u="none">
                <a:solidFill>
                  <a:schemeClr val="dk1"/>
                </a:solidFill>
                <a:effectLst/>
                <a:uFillTx/>
                <a:latin typeface="Calibri"/>
              </a:rPr>
              <a:t> (la) : </a:t>
            </a:r>
            <a:r>
              <a:rPr b="0" i="1" lang="fr-FR" sz="1800" strike="noStrike" u="sng">
                <a:solidFill>
                  <a:schemeClr val="dk1"/>
                </a:solidFill>
                <a:effectLst/>
                <a:uFillTx/>
                <a:latin typeface="Calibri"/>
                <a:hlinkClick r:id="rId4"/>
              </a:rPr>
              <a:t>Picards,</a:t>
            </a:r>
            <a:r>
              <a:rPr b="0" lang="fr-FR" sz="1800" strike="noStrike" u="none">
                <a:solidFill>
                  <a:schemeClr val="dk1"/>
                </a:solidFill>
                <a:effectLst/>
                <a:uFillTx/>
                <a:latin typeface="Calibri"/>
              </a:rPr>
              <a:t> </a:t>
            </a:r>
            <a:r>
              <a:rPr b="0" i="1" lang="fr-FR" sz="1800" strike="noStrike" u="none">
                <a:solidFill>
                  <a:schemeClr val="dk1"/>
                </a:solidFill>
                <a:effectLst/>
                <a:uFillTx/>
                <a:latin typeface="Calibri"/>
              </a:rPr>
              <a:t>Picardes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5"/>
              </a:rPr>
              <a:t>Poitou-Charentes</a:t>
            </a:r>
            <a:r>
              <a:rPr b="0" lang="fr-FR" sz="1800" strike="noStrike" u="none">
                <a:solidFill>
                  <a:schemeClr val="dk1"/>
                </a:solidFill>
                <a:effectLst/>
                <a:uFillTx/>
                <a:latin typeface="Calibri"/>
              </a:rPr>
              <a:t> : </a:t>
            </a:r>
            <a:r>
              <a:rPr b="0" i="1" lang="fr-FR" sz="1800" strike="noStrike" u="sng">
                <a:solidFill>
                  <a:schemeClr val="dk1"/>
                </a:solidFill>
                <a:effectLst/>
                <a:uFillTx/>
                <a:latin typeface="Calibri"/>
                <a:hlinkClick r:id="rId6"/>
              </a:rPr>
              <a:t>Picto-Charentais,</a:t>
            </a:r>
            <a:r>
              <a:rPr b="0" lang="fr-FR" sz="1800" strike="noStrike" u="none">
                <a:solidFill>
                  <a:schemeClr val="dk1"/>
                </a:solidFill>
                <a:effectLst/>
                <a:uFillTx/>
                <a:latin typeface="Calibri"/>
              </a:rPr>
              <a:t> </a:t>
            </a:r>
            <a:r>
              <a:rPr b="0" i="1" lang="fr-FR" sz="1800" strike="noStrike" u="none">
                <a:solidFill>
                  <a:schemeClr val="dk1"/>
                </a:solidFill>
                <a:effectLst/>
                <a:uFillTx/>
                <a:latin typeface="Calibri"/>
              </a:rPr>
              <a:t>Picto-Charentaises</a:t>
            </a:r>
            <a:r>
              <a:rPr b="0" lang="fr-FR" sz="1800" strike="noStrike" u="none">
                <a:solidFill>
                  <a:schemeClr val="dk1"/>
                </a:solidFill>
                <a:effectLst/>
                <a:uFillTx/>
                <a:latin typeface="Calibri"/>
              </a:rPr>
              <a:t> ; </a:t>
            </a:r>
            <a:r>
              <a:rPr b="0" i="1" lang="fr-FR" sz="1800" strike="noStrike" u="none">
                <a:solidFill>
                  <a:schemeClr val="dk1"/>
                </a:solidFill>
                <a:effectLst/>
                <a:uFillTx/>
                <a:latin typeface="Calibri"/>
              </a:rPr>
              <a:t>Pictocharentais</a:t>
            </a:r>
            <a:r>
              <a:rPr b="0" lang="fr-FR" sz="1800" strike="noStrike" u="none">
                <a:solidFill>
                  <a:schemeClr val="dk1"/>
                </a:solidFill>
                <a:effectLst/>
                <a:uFillTx/>
                <a:latin typeface="Calibri"/>
              </a:rPr>
              <a:t>, </a:t>
            </a:r>
            <a:r>
              <a:rPr b="0" i="1" lang="fr-FR" sz="1800" strike="noStrike" u="none">
                <a:solidFill>
                  <a:schemeClr val="dk1"/>
                </a:solidFill>
                <a:effectLst/>
                <a:uFillTx/>
                <a:latin typeface="Calibri"/>
              </a:rPr>
              <a:t>Pictocharentaises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7"/>
              </a:rPr>
              <a:t>Provence-Alpes-Côte d'Azur</a:t>
            </a:r>
            <a:r>
              <a:rPr b="0" lang="fr-FR" sz="1800" strike="noStrike" u="none">
                <a:solidFill>
                  <a:schemeClr val="dk1"/>
                </a:solidFill>
                <a:effectLst/>
                <a:uFillTx/>
                <a:latin typeface="Calibri"/>
              </a:rPr>
              <a:t> ou </a:t>
            </a:r>
            <a:r>
              <a:rPr b="0" lang="fr-FR" sz="1800" strike="noStrike" u="sng">
                <a:solidFill>
                  <a:schemeClr val="dk1"/>
                </a:solidFill>
                <a:effectLst/>
                <a:uFillTx/>
                <a:latin typeface="Calibri"/>
                <a:hlinkClick r:id="rId8"/>
              </a:rPr>
              <a:t>PACA</a:t>
            </a:r>
            <a:r>
              <a:rPr b="0" lang="fr-FR" sz="1800" strike="noStrike" u="none">
                <a:solidFill>
                  <a:schemeClr val="dk1"/>
                </a:solidFill>
                <a:effectLst/>
                <a:uFillTx/>
                <a:latin typeface="Calibri"/>
              </a:rPr>
              <a:t> : </a:t>
            </a:r>
            <a:r>
              <a:rPr b="0" i="1" lang="fr-FR" sz="1800" strike="noStrike" u="sng">
                <a:solidFill>
                  <a:schemeClr val="dk1"/>
                </a:solidFill>
                <a:effectLst/>
                <a:uFillTx/>
                <a:latin typeface="Calibri"/>
                <a:hlinkClick r:id="rId9"/>
              </a:rPr>
              <a:t>Pacaïens</a:t>
            </a:r>
            <a:r>
              <a:rPr b="0" lang="fr-FR" sz="1800" strike="noStrike" u="none">
                <a:solidFill>
                  <a:schemeClr val="dk1"/>
                </a:solidFill>
                <a:effectLst/>
                <a:uFillTx/>
                <a:latin typeface="Calibri"/>
              </a:rPr>
              <a:t>, </a:t>
            </a:r>
            <a:r>
              <a:rPr b="0" i="1" lang="fr-FR" sz="1800" strike="noStrike" u="none">
                <a:solidFill>
                  <a:schemeClr val="dk1"/>
                </a:solidFill>
                <a:effectLst/>
                <a:uFillTx/>
                <a:latin typeface="Calibri"/>
              </a:rPr>
              <a:t>Pacaïennes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sng">
                <a:solidFill>
                  <a:schemeClr val="dk1"/>
                </a:solidFill>
                <a:effectLst/>
                <a:uFillTx/>
                <a:latin typeface="Calibri"/>
                <a:hlinkClick r:id="rId10"/>
              </a:rPr>
              <a:t>Rhône-Alpes</a:t>
            </a:r>
            <a:r>
              <a:rPr b="0" lang="fr-FR" sz="1800" strike="noStrike" u="none">
                <a:solidFill>
                  <a:schemeClr val="dk1"/>
                </a:solidFill>
                <a:effectLst/>
                <a:uFillTx/>
                <a:latin typeface="Calibri"/>
              </a:rPr>
              <a:t> : </a:t>
            </a:r>
            <a:r>
              <a:rPr b="0" i="1" lang="fr-FR" sz="1800" strike="noStrike" u="sng">
                <a:solidFill>
                  <a:schemeClr val="dk1"/>
                </a:solidFill>
                <a:effectLst/>
                <a:uFillTx/>
                <a:latin typeface="Calibri"/>
                <a:hlinkClick r:id="rId11"/>
              </a:rPr>
              <a:t>Rhônalpins</a:t>
            </a:r>
            <a:r>
              <a:rPr b="0" lang="fr-FR" sz="1800" strike="noStrike" u="none">
                <a:solidFill>
                  <a:schemeClr val="dk1"/>
                </a:solidFill>
                <a:effectLst/>
                <a:uFillTx/>
                <a:latin typeface="Calibri"/>
              </a:rPr>
              <a:t>, </a:t>
            </a:r>
            <a:r>
              <a:rPr b="0" i="1" lang="fr-FR" sz="1800" strike="noStrike" u="none">
                <a:solidFill>
                  <a:schemeClr val="dk1"/>
                </a:solidFill>
                <a:effectLst/>
                <a:uFillTx/>
                <a:latin typeface="Calibri"/>
              </a:rPr>
              <a:t>Rhônalpines</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p:txBody>
      </p:sp>
      <p:sp>
        <p:nvSpPr>
          <p:cNvPr id="75" name="Прямоугольник 2"/>
          <p:cNvSpPr/>
          <p:nvPr/>
        </p:nvSpPr>
        <p:spPr>
          <a:xfrm>
            <a:off x="285840" y="2214720"/>
            <a:ext cx="8572320" cy="1477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sng">
                <a:solidFill>
                  <a:schemeClr val="dk1"/>
                </a:solidFill>
                <a:effectLst/>
                <a:uFillTx/>
                <a:latin typeface="Calibri"/>
                <a:hlinkClick r:id="rId12"/>
              </a:rPr>
              <a:t>Nord-Pas-de-Calais</a:t>
            </a:r>
            <a:r>
              <a:rPr b="0" lang="fr-FR" sz="1800" strike="noStrike" u="none">
                <a:solidFill>
                  <a:schemeClr val="dk1"/>
                </a:solidFill>
                <a:effectLst/>
                <a:uFillTx/>
                <a:latin typeface="Calibri"/>
              </a:rPr>
              <a:t> : </a:t>
            </a:r>
            <a:r>
              <a:rPr b="0" i="1" lang="fr-FR" sz="1800" strike="noStrike" u="none">
                <a:solidFill>
                  <a:schemeClr val="dk1"/>
                </a:solidFill>
                <a:effectLst/>
                <a:uFillTx/>
                <a:latin typeface="Calibri"/>
              </a:rPr>
              <a:t>Nord-Pas-de-Calaisiens, Nord-Pas-de-Calaisiennes</a:t>
            </a:r>
            <a:r>
              <a:rPr b="0" lang="fr-FR" sz="1800" strike="noStrike" u="none">
                <a:solidFill>
                  <a:schemeClr val="dk1"/>
                </a:solidFill>
                <a:effectLst/>
                <a:uFillTx/>
                <a:latin typeface="Calibri"/>
              </a:rPr>
              <a:t>, ou </a:t>
            </a:r>
            <a:r>
              <a:rPr b="0" i="1" lang="fr-FR" sz="1800" strike="noStrike" u="none">
                <a:solidFill>
                  <a:schemeClr val="dk1"/>
                </a:solidFill>
                <a:effectLst/>
                <a:uFillTx/>
                <a:latin typeface="Calibri"/>
              </a:rPr>
              <a:t>Chtis</a:t>
            </a:r>
            <a:r>
              <a:rPr b="0" lang="fr-FR" sz="1800" strike="noStrike" u="none">
                <a:solidFill>
                  <a:schemeClr val="dk1"/>
                </a:solidFill>
                <a:effectLst/>
                <a:uFillTx/>
                <a:latin typeface="Calibri"/>
              </a:rPr>
              <a:t> dans les anciennes zones minières et Lille (ou </a:t>
            </a:r>
            <a:r>
              <a:rPr b="0" i="1" lang="fr-FR" sz="1800" strike="noStrike" u="none">
                <a:solidFill>
                  <a:schemeClr val="dk1"/>
                </a:solidFill>
                <a:effectLst/>
                <a:uFillTx/>
                <a:latin typeface="Calibri"/>
              </a:rPr>
              <a:t>Ch'tis</a:t>
            </a:r>
            <a:r>
              <a:rPr b="0" lang="fr-FR" sz="1800" strike="noStrike" u="none">
                <a:solidFill>
                  <a:schemeClr val="dk1"/>
                </a:solidFill>
                <a:effectLst/>
                <a:uFillTx/>
                <a:latin typeface="Calibri"/>
              </a:rPr>
              <a:t>; prend le </a:t>
            </a:r>
            <a:r>
              <a:rPr b="0" i="1" lang="fr-FR" sz="1800" strike="noStrike" u="none">
                <a:solidFill>
                  <a:schemeClr val="dk1"/>
                </a:solidFill>
                <a:effectLst/>
                <a:uFillTx/>
                <a:latin typeface="Calibri"/>
              </a:rPr>
              <a:t>-s</a:t>
            </a:r>
            <a:r>
              <a:rPr b="0" lang="fr-FR" sz="1800" strike="noStrike" u="none">
                <a:solidFill>
                  <a:schemeClr val="dk1"/>
                </a:solidFill>
                <a:effectLst/>
                <a:uFillTx/>
                <a:latin typeface="Calibri"/>
              </a:rPr>
              <a:t> du pluriel mais rarement le </a:t>
            </a:r>
            <a:r>
              <a:rPr b="0" i="1" lang="fr-FR" sz="1800" strike="noStrike" u="none">
                <a:solidFill>
                  <a:schemeClr val="dk1"/>
                </a:solidFill>
                <a:effectLst/>
                <a:uFillTx/>
                <a:latin typeface="Calibri"/>
              </a:rPr>
              <a:t>-e</a:t>
            </a:r>
            <a:r>
              <a:rPr b="0" lang="fr-FR" sz="1800" strike="noStrike" u="none">
                <a:solidFill>
                  <a:schemeClr val="dk1"/>
                </a:solidFill>
                <a:effectLst/>
                <a:uFillTx/>
                <a:latin typeface="Calibri"/>
              </a:rPr>
              <a:t> du féminin), ou </a:t>
            </a:r>
            <a:r>
              <a:rPr b="0" i="1" lang="fr-FR" sz="1800" strike="noStrike" u="none">
                <a:solidFill>
                  <a:schemeClr val="dk1"/>
                </a:solidFill>
                <a:effectLst/>
                <a:uFillTx/>
                <a:latin typeface="Calibri"/>
              </a:rPr>
              <a:t>Flamands, Flamandes</a:t>
            </a:r>
            <a:r>
              <a:rPr b="0" lang="fr-FR" sz="1800" strike="noStrike" u="none">
                <a:solidFill>
                  <a:schemeClr val="dk1"/>
                </a:solidFill>
                <a:effectLst/>
                <a:uFillTx/>
                <a:latin typeface="Calibri"/>
              </a:rPr>
              <a:t> (au nord du Nord, dans les aires d'influence de Douai, Lille et Dunkerque), ou </a:t>
            </a:r>
            <a:r>
              <a:rPr b="0" i="1" lang="fr-FR" sz="1800" strike="noStrike" u="none">
                <a:solidFill>
                  <a:schemeClr val="dk1"/>
                </a:solidFill>
                <a:effectLst/>
                <a:uFillTx/>
                <a:latin typeface="Calibri"/>
              </a:rPr>
              <a:t>Artésiens, Artésiennes</a:t>
            </a:r>
            <a:r>
              <a:rPr b="0" lang="fr-FR" sz="1800" strike="noStrike" u="none">
                <a:solidFill>
                  <a:schemeClr val="dk1"/>
                </a:solidFill>
                <a:effectLst/>
                <a:uFillTx/>
                <a:latin typeface="Calibri"/>
              </a:rPr>
              <a:t> (dans le Pas-de-Calais, dans les aires d'influence d'Arras, Béthune et Lens). </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Прямоугольник 1"/>
          <p:cNvSpPr/>
          <p:nvPr/>
        </p:nvSpPr>
        <p:spPr>
          <a:xfrm>
            <a:off x="428760" y="285840"/>
            <a:ext cx="8429400" cy="48009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fr-FR" sz="1800" strike="noStrike" u="none">
                <a:solidFill>
                  <a:schemeClr val="dk1"/>
                </a:solidFill>
                <a:effectLst/>
                <a:uFillTx/>
                <a:latin typeface="Calibri"/>
              </a:rPr>
              <a:t>Les différentes catégories socio-professionnelles</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Les </a:t>
            </a:r>
            <a:r>
              <a:rPr b="1" lang="fr-FR" sz="1800" strike="noStrike" u="none">
                <a:solidFill>
                  <a:schemeClr val="dk1"/>
                </a:solidFill>
                <a:effectLst/>
                <a:uFillTx/>
                <a:latin typeface="Calibri"/>
              </a:rPr>
              <a:t>professions et catégories socioprofessionnelles</a:t>
            </a:r>
            <a:r>
              <a:rPr b="0" lang="fr-FR" sz="1800" strike="noStrike" u="none">
                <a:solidFill>
                  <a:schemeClr val="dk1"/>
                </a:solidFill>
                <a:effectLst/>
                <a:uFillTx/>
                <a:latin typeface="Calibri"/>
              </a:rPr>
              <a:t> (ou plus simplement, les </a:t>
            </a:r>
            <a:r>
              <a:rPr b="1" lang="fr-FR" sz="1800" strike="noStrike" u="none">
                <a:solidFill>
                  <a:schemeClr val="dk1"/>
                </a:solidFill>
                <a:effectLst/>
                <a:uFillTx/>
                <a:latin typeface="Calibri"/>
              </a:rPr>
              <a:t>PCS</a:t>
            </a:r>
            <a:r>
              <a:rPr b="0" lang="fr-FR" sz="1800" strike="noStrike" u="none">
                <a:solidFill>
                  <a:schemeClr val="dk1"/>
                </a:solidFill>
                <a:effectLst/>
                <a:uFillTx/>
                <a:latin typeface="Calibri"/>
              </a:rPr>
              <a:t>) sont une nomenclature statistique permettant de classer des métiers. Cette classification a été créée par l’</a:t>
            </a:r>
            <a:r>
              <a:rPr b="0" lang="fr-FR" sz="1800" strike="noStrike" u="sng">
                <a:solidFill>
                  <a:schemeClr val="dk1"/>
                </a:solidFill>
                <a:effectLst/>
                <a:uFillTx/>
                <a:latin typeface="Calibri"/>
                <a:hlinkClick r:id="rId1"/>
              </a:rPr>
              <a:t>Institut national de la statistique et des études économiques</a:t>
            </a:r>
            <a:r>
              <a:rPr b="0" lang="fr-FR" sz="1800" strike="noStrike" u="none">
                <a:solidFill>
                  <a:schemeClr val="dk1"/>
                </a:solidFill>
                <a:effectLst/>
                <a:uFillTx/>
                <a:latin typeface="Calibri"/>
              </a:rPr>
              <a:t> (Insee) en 1982.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Au niveau détaillé, elle comporte 486 professions (PCS). On définit une profession comme le métier exercé par une personne, c’est-à-dire ce qu’elle fait à son poste de travail et la situation sociale liée à l’emploi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son statut : </a:t>
            </a:r>
            <a:r>
              <a:rPr b="0" lang="fr-FR" sz="1800" strike="noStrike" u="none">
                <a:solidFill>
                  <a:schemeClr val="accent2"/>
                </a:solidFill>
                <a:effectLst/>
                <a:uFillTx/>
                <a:latin typeface="Calibri"/>
              </a:rPr>
              <a:t>indépendant ou salarié</a:t>
            </a:r>
            <a:r>
              <a:rPr b="0" lang="fr-FR" sz="1800" strike="noStrike" u="none">
                <a:solidFill>
                  <a:schemeClr val="dk1"/>
                </a:solidFill>
                <a:effectLst/>
                <a:uFillTx/>
                <a:latin typeface="Calibri"/>
              </a:rPr>
              <a:t> ;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sa position hiérarchique, son grade ;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la nature de son employeur : </a:t>
            </a:r>
            <a:r>
              <a:rPr b="0" lang="fr-FR" sz="1800" strike="noStrike" u="none">
                <a:solidFill>
                  <a:schemeClr val="accent2"/>
                </a:solidFill>
                <a:effectLst/>
                <a:uFillTx/>
                <a:latin typeface="Calibri"/>
              </a:rPr>
              <a:t>privé ou public</a:t>
            </a:r>
            <a:endParaRPr b="0" lang="ru-RU" sz="1800" strike="noStrike" u="none">
              <a:solidFill>
                <a:srgbClr val="000000"/>
              </a:solidFill>
              <a:effectLst/>
              <a:uFillTx/>
              <a:latin typeface="Arial"/>
            </a:endParaRPr>
          </a:p>
          <a:p>
            <a:pPr algn="just" defTabSz="914400">
              <a:lnSpc>
                <a:spcPct val="100000"/>
              </a:lnSpc>
            </a:pPr>
            <a:r>
              <a:rPr b="0" lang="fr-FR" sz="1800" strike="noStrike" u="none">
                <a:solidFill>
                  <a:schemeClr val="dk1"/>
                </a:solidFill>
                <a:effectLst/>
                <a:uFillTx/>
                <a:latin typeface="Calibri"/>
              </a:rPr>
              <a:t>En plus de ces catégories </a:t>
            </a:r>
            <a:r>
              <a:rPr b="0" lang="fr-FR" sz="1800" strike="noStrike" u="none">
                <a:solidFill>
                  <a:schemeClr val="accent3"/>
                </a:solidFill>
                <a:effectLst/>
                <a:uFillTx/>
                <a:latin typeface="Calibri"/>
              </a:rPr>
              <a:t>d’actifs</a:t>
            </a:r>
            <a:r>
              <a:rPr b="0" lang="fr-FR" sz="1800" strike="noStrike" u="none">
                <a:solidFill>
                  <a:schemeClr val="dk1"/>
                </a:solidFill>
                <a:effectLst/>
                <a:uFillTx/>
                <a:latin typeface="Calibri"/>
              </a:rPr>
              <a:t>, la nomenclature comporte un groupe pour classer </a:t>
            </a:r>
            <a:r>
              <a:rPr b="0" lang="fr-FR" sz="1800" strike="noStrike" u="none">
                <a:solidFill>
                  <a:schemeClr val="accent3"/>
                </a:solidFill>
                <a:effectLst/>
                <a:uFillTx/>
                <a:latin typeface="Calibri"/>
              </a:rPr>
              <a:t>les retraités </a:t>
            </a:r>
            <a:r>
              <a:rPr b="0" lang="fr-FR" sz="1800" strike="noStrike" u="none">
                <a:solidFill>
                  <a:schemeClr val="dk1"/>
                </a:solidFill>
                <a:effectLst/>
                <a:uFillTx/>
                <a:latin typeface="Calibri"/>
              </a:rPr>
              <a:t>et un groupe pour classer </a:t>
            </a:r>
            <a:r>
              <a:rPr b="0" lang="fr-FR" sz="1800" strike="noStrike" u="none">
                <a:solidFill>
                  <a:schemeClr val="accent3"/>
                </a:solidFill>
                <a:effectLst/>
                <a:uFillTx/>
                <a:latin typeface="Calibri"/>
              </a:rPr>
              <a:t>les autres inactifs et les chômeurs </a:t>
            </a:r>
            <a:r>
              <a:rPr b="0" lang="fr-FR" sz="1800" strike="noStrike" u="none">
                <a:solidFill>
                  <a:schemeClr val="dk1"/>
                </a:solidFill>
                <a:effectLst/>
                <a:uFillTx/>
                <a:latin typeface="Calibri"/>
              </a:rPr>
              <a:t>n’ayant jamais travaillé. Les chômeurs ayant déjà occupé un emploi sont classés parmi les catégories d’actifs, en fonction de leur dernière profession</a:t>
            </a:r>
            <a:r>
              <a:rPr b="0" lang="fr-FR" sz="1800" strike="noStrike" u="none" baseline="30000">
                <a:solidFill>
                  <a:schemeClr val="dk1"/>
                </a:solidFill>
                <a:effectLst/>
                <a:uFillTx/>
                <a:latin typeface="Calibri"/>
              </a:rPr>
              <a:t>.</a:t>
            </a:r>
            <a:endParaRPr b="0" lang="ru-RU" sz="1800" strike="noStrike" u="none">
              <a:solidFill>
                <a:srgbClr val="000000"/>
              </a:solidFill>
              <a:effectLst/>
              <a:uFillTx/>
              <a:latin typeface="Arial"/>
            </a:endParaRPr>
          </a:p>
          <a:p>
            <a:pPr algn="just" defTabSz="914400">
              <a:lnSpc>
                <a:spcPct val="100000"/>
              </a:lnSpc>
            </a:pPr>
            <a:r>
              <a:rPr b="0" lang="fr-FR" sz="1800" strike="noStrike" u="none">
                <a:solidFill>
                  <a:schemeClr val="dk1"/>
                </a:solidFill>
                <a:effectLst/>
                <a:uFillTx/>
                <a:latin typeface="Calibri"/>
              </a:rPr>
              <a:t>En France, en 2011, la population salariée travaillant dans la </a:t>
            </a:r>
            <a:r>
              <a:rPr b="0" lang="fr-FR" sz="1800" strike="noStrike" u="sng">
                <a:solidFill>
                  <a:schemeClr val="dk1"/>
                </a:solidFill>
                <a:effectLst/>
                <a:uFillTx/>
                <a:latin typeface="Calibri"/>
                <a:hlinkClick r:id="rId2"/>
              </a:rPr>
              <a:t>fonction publique</a:t>
            </a:r>
            <a:r>
              <a:rPr b="0" lang="fr-FR" sz="1800" strike="noStrike" u="none">
                <a:solidFill>
                  <a:schemeClr val="dk1"/>
                </a:solidFill>
                <a:effectLst/>
                <a:uFillTx/>
                <a:latin typeface="Calibri"/>
              </a:rPr>
              <a:t> est d'environ 5,5 Millions de personnes. </a:t>
            </a: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85000" lnSpcReduction="19999"/>
          </a:bodyPr>
          <a:p>
            <a:pPr indent="0" algn="ctr" defTabSz="914400">
              <a:lnSpc>
                <a:spcPct val="100000"/>
              </a:lnSpc>
              <a:buNone/>
            </a:pPr>
            <a:r>
              <a:rPr b="1" lang="fr-FR" sz="4400" strike="noStrike" u="none">
                <a:solidFill>
                  <a:schemeClr val="dk1"/>
                </a:solidFill>
                <a:effectLst/>
                <a:uFillTx/>
                <a:latin typeface="Calibri"/>
              </a:rPr>
              <a:t>Revenus de la population</a:t>
            </a:r>
            <a:br>
              <a:rPr sz="4400"/>
            </a:br>
            <a:endParaRPr b="0" lang="ru-RU" sz="4400" strike="noStrike" u="none">
              <a:solidFill>
                <a:schemeClr val="dk1"/>
              </a:solidFill>
              <a:effectLst/>
              <a:uFillTx/>
              <a:latin typeface="Calibri"/>
            </a:endParaRPr>
          </a:p>
        </p:txBody>
      </p:sp>
      <p:sp>
        <p:nvSpPr>
          <p:cNvPr id="179" name="PlaceHolder 2"/>
          <p:cNvSpPr>
            <a:spLocks noGrp="1"/>
          </p:cNvSpPr>
          <p:nvPr>
            <p:ph/>
          </p:nvPr>
        </p:nvSpPr>
        <p:spPr>
          <a:xfrm>
            <a:off x="457200" y="1600200"/>
            <a:ext cx="8472240" cy="4971600"/>
          </a:xfrm>
          <a:prstGeom prst="rect">
            <a:avLst/>
          </a:prstGeom>
          <a:noFill/>
          <a:ln w="0">
            <a:noFill/>
          </a:ln>
        </p:spPr>
        <p:txBody>
          <a:bodyPr lIns="91440" rIns="91440" tIns="45720" bIns="45720" anchor="t">
            <a:noAutofit/>
          </a:bodyPr>
          <a:p>
            <a:pPr marL="343080" indent="-343080" defTabSz="914400">
              <a:lnSpc>
                <a:spcPct val="100000"/>
              </a:lnSpc>
              <a:spcBef>
                <a:spcPts val="400"/>
              </a:spcBef>
              <a:buClr>
                <a:srgbClr val="000000"/>
              </a:buClr>
              <a:buFont typeface="Arial"/>
              <a:buChar char="•"/>
            </a:pPr>
            <a:r>
              <a:rPr b="0" lang="fr-FR" sz="2000" strike="noStrike" u="none">
                <a:solidFill>
                  <a:schemeClr val="dk1"/>
                </a:solidFill>
                <a:effectLst/>
                <a:uFillTx/>
                <a:latin typeface="Calibri"/>
              </a:rPr>
              <a:t>Les revenus des Français et leur </a:t>
            </a:r>
            <a:r>
              <a:rPr b="0" lang="fr-FR" sz="2000" strike="noStrike" u="sng">
                <a:solidFill>
                  <a:schemeClr val="dk1"/>
                </a:solidFill>
                <a:effectLst/>
                <a:uFillTx/>
                <a:latin typeface="Calibri"/>
                <a:hlinkClick r:id="rId1"/>
              </a:rPr>
              <a:t>pouvoir d’achat</a:t>
            </a:r>
            <a:r>
              <a:rPr b="0" lang="fr-FR" sz="2000" strike="noStrike" u="none">
                <a:solidFill>
                  <a:schemeClr val="dk1"/>
                </a:solidFill>
                <a:effectLst/>
                <a:uFillTx/>
                <a:latin typeface="Calibri"/>
              </a:rPr>
              <a:t> ont augmenté durant l'ensemble du XX</a:t>
            </a:r>
            <a:r>
              <a:rPr b="0" lang="fr-FR" sz="2000" strike="noStrike" u="none" baseline="30000">
                <a:solidFill>
                  <a:schemeClr val="dk1"/>
                </a:solidFill>
                <a:effectLst/>
                <a:uFillTx/>
                <a:latin typeface="Calibri"/>
              </a:rPr>
              <a:t>e</a:t>
            </a:r>
            <a:r>
              <a:rPr b="0" lang="fr-FR" sz="2000" strike="noStrike" u="none">
                <a:solidFill>
                  <a:schemeClr val="dk1"/>
                </a:solidFill>
                <a:effectLst/>
                <a:uFillTx/>
                <a:latin typeface="Calibri"/>
              </a:rPr>
              <a:t> siècle et des années 2000, mais de façon inégale, ce qui accroît les inégalités économiques entre </a:t>
            </a:r>
            <a:r>
              <a:rPr b="0" lang="fr-FR" sz="2000" strike="noStrike" u="sng">
                <a:solidFill>
                  <a:schemeClr val="dk1"/>
                </a:solidFill>
                <a:effectLst/>
                <a:uFillTx/>
                <a:latin typeface="Calibri"/>
                <a:hlinkClick r:id="rId2"/>
              </a:rPr>
              <a:t>ménages</a:t>
            </a:r>
            <a:r>
              <a:rPr b="0" lang="fr-FR" sz="2000" strike="noStrike" u="none">
                <a:solidFill>
                  <a:schemeClr val="dk1"/>
                </a:solidFill>
                <a:effectLst/>
                <a:uFillTx/>
                <a:latin typeface="Calibri"/>
              </a:rPr>
              <a:t>. En moyenne, les </a:t>
            </a:r>
            <a:r>
              <a:rPr b="1" lang="fr-FR" sz="2000" strike="noStrike" u="none">
                <a:solidFill>
                  <a:schemeClr val="dk1"/>
                </a:solidFill>
                <a:effectLst/>
                <a:uFillTx/>
                <a:latin typeface="Calibri"/>
              </a:rPr>
              <a:t>salariés à temps plein </a:t>
            </a:r>
            <a:r>
              <a:rPr b="0" lang="fr-FR" sz="2000" strike="noStrike" u="none">
                <a:solidFill>
                  <a:schemeClr val="dk1"/>
                </a:solidFill>
                <a:effectLst/>
                <a:uFillTx/>
                <a:latin typeface="Calibri"/>
              </a:rPr>
              <a:t>du </a:t>
            </a:r>
            <a:r>
              <a:rPr b="1" lang="fr-FR" sz="2000" strike="noStrike" u="none">
                <a:solidFill>
                  <a:schemeClr val="dk1"/>
                </a:solidFill>
                <a:effectLst/>
                <a:uFillTx/>
                <a:latin typeface="Calibri"/>
              </a:rPr>
              <a:t>secteur privé </a:t>
            </a:r>
            <a:r>
              <a:rPr b="0" lang="fr-FR" sz="2000" strike="noStrike" u="none">
                <a:solidFill>
                  <a:schemeClr val="dk1"/>
                </a:solidFill>
                <a:effectLst/>
                <a:uFillTx/>
                <a:latin typeface="Calibri"/>
              </a:rPr>
              <a:t>ont touché, en 2007, 1 997 euros </a:t>
            </a:r>
            <a:r>
              <a:rPr b="1" lang="fr-FR" sz="2000" strike="noStrike" u="none">
                <a:solidFill>
                  <a:schemeClr val="dk1"/>
                </a:solidFill>
                <a:effectLst/>
                <a:uFillTx/>
                <a:latin typeface="Calibri"/>
              </a:rPr>
              <a:t>nets</a:t>
            </a:r>
            <a:r>
              <a:rPr b="0" lang="fr-FR" sz="2000" strike="noStrike" u="none">
                <a:solidFill>
                  <a:schemeClr val="dk1"/>
                </a:solidFill>
                <a:effectLst/>
                <a:uFillTx/>
                <a:latin typeface="Calibri"/>
              </a:rPr>
              <a:t> par mois, contre 2 182 euros nets par mois pour les agents de la </a:t>
            </a:r>
            <a:r>
              <a:rPr b="0" lang="fr-FR" sz="2000" strike="noStrike" u="sng">
                <a:solidFill>
                  <a:schemeClr val="dk1"/>
                </a:solidFill>
                <a:effectLst/>
                <a:uFillTx/>
                <a:latin typeface="Calibri"/>
                <a:hlinkClick r:id="rId3"/>
              </a:rPr>
              <a:t>fonction publique</a:t>
            </a:r>
            <a:r>
              <a:rPr b="0" lang="fr-FR" sz="2000" strike="noStrike" u="none">
                <a:solidFill>
                  <a:schemeClr val="dk1"/>
                </a:solidFill>
                <a:effectLst/>
                <a:uFillTx/>
                <a:latin typeface="Calibri"/>
              </a:rPr>
              <a:t>.</a:t>
            </a:r>
            <a:endParaRPr b="0" lang="ru-RU" sz="2000" strike="noStrike" u="none">
              <a:solidFill>
                <a:schemeClr val="dk1"/>
              </a:solidFill>
              <a:effectLst/>
              <a:uFillTx/>
              <a:latin typeface="Calibri"/>
            </a:endParaRPr>
          </a:p>
          <a:p>
            <a:pPr marL="343080" indent="-343080" defTabSz="914400">
              <a:lnSpc>
                <a:spcPct val="100000"/>
              </a:lnSpc>
              <a:spcBef>
                <a:spcPts val="400"/>
              </a:spcBef>
              <a:buClr>
                <a:srgbClr val="000000"/>
              </a:buClr>
              <a:buFont typeface="Arial"/>
              <a:buChar char="•"/>
            </a:pPr>
            <a:r>
              <a:rPr b="0" lang="fr-FR" sz="2000" strike="noStrike" u="none">
                <a:solidFill>
                  <a:schemeClr val="dk1"/>
                </a:solidFill>
                <a:effectLst/>
                <a:uFillTx/>
                <a:latin typeface="Calibri"/>
              </a:rPr>
              <a:t>En 2007, 7,2 % des Français disposaient d'un revenu inférieur à 50 % du revenu </a:t>
            </a:r>
            <a:r>
              <a:rPr b="0" lang="fr-FR" sz="2000" strike="noStrike" u="sng">
                <a:solidFill>
                  <a:schemeClr val="dk1"/>
                </a:solidFill>
                <a:effectLst/>
                <a:uFillTx/>
                <a:latin typeface="Calibri"/>
                <a:hlinkClick r:id="rId4"/>
              </a:rPr>
              <a:t>médian</a:t>
            </a:r>
            <a:r>
              <a:rPr b="0" lang="fr-FR" sz="2000" strike="noStrike" u="none">
                <a:solidFill>
                  <a:schemeClr val="dk1"/>
                </a:solidFill>
                <a:effectLst/>
                <a:uFillTx/>
                <a:latin typeface="Calibri"/>
              </a:rPr>
              <a:t> (</a:t>
            </a:r>
            <a:r>
              <a:rPr b="0" lang="fr-FR" sz="2000" strike="noStrike" u="sng">
                <a:solidFill>
                  <a:schemeClr val="dk1"/>
                </a:solidFill>
                <a:effectLst/>
                <a:uFillTx/>
                <a:latin typeface="Calibri"/>
                <a:hlinkClick r:id="rId5"/>
              </a:rPr>
              <a:t>seuil de pauvreté</a:t>
            </a:r>
            <a:r>
              <a:rPr b="0" lang="fr-FR" sz="2000" strike="noStrike" u="none">
                <a:solidFill>
                  <a:schemeClr val="dk1"/>
                </a:solidFill>
                <a:effectLst/>
                <a:uFillTx/>
                <a:latin typeface="Calibri"/>
              </a:rPr>
              <a:t> défini par la France), bien que la moitié d’entre eux aient alors un emploi, souvent à </a:t>
            </a:r>
            <a:r>
              <a:rPr b="1" lang="fr-FR" sz="2000" strike="noStrike" u="none">
                <a:solidFill>
                  <a:schemeClr val="dk1"/>
                </a:solidFill>
                <a:effectLst/>
                <a:uFillTx/>
                <a:latin typeface="Calibri"/>
              </a:rPr>
              <a:t>temps partiel </a:t>
            </a:r>
            <a:r>
              <a:rPr b="0" lang="fr-FR" sz="2000" strike="noStrike" u="none">
                <a:solidFill>
                  <a:schemeClr val="dk1"/>
                </a:solidFill>
                <a:effectLst/>
                <a:uFillTx/>
                <a:latin typeface="Calibri"/>
              </a:rPr>
              <a:t>et sur la base du </a:t>
            </a:r>
            <a:r>
              <a:rPr b="0" lang="fr-FR" sz="2000" strike="noStrike" u="sng">
                <a:solidFill>
                  <a:schemeClr val="dk1"/>
                </a:solidFill>
                <a:effectLst/>
                <a:uFillTx/>
                <a:latin typeface="Calibri"/>
                <a:hlinkClick r:id="rId6"/>
              </a:rPr>
              <a:t>salaire minimum interprofessionnel de croissance</a:t>
            </a:r>
            <a:r>
              <a:rPr b="0" lang="fr-FR" sz="2000" strike="noStrike" u="none">
                <a:solidFill>
                  <a:schemeClr val="dk1"/>
                </a:solidFill>
                <a:effectLst/>
                <a:uFillTx/>
                <a:latin typeface="Calibri"/>
              </a:rPr>
              <a:t> (SMIC). Le SMIC concerne 3,4 millions de personnes en juillet 2008 et équivaut à 9,40 euros bruts par heure en 2012. De 200 à 300 000 personnes sont </a:t>
            </a:r>
            <a:r>
              <a:rPr b="0" lang="fr-FR" sz="2000" strike="noStrike" u="sng">
                <a:solidFill>
                  <a:schemeClr val="dk1"/>
                </a:solidFill>
                <a:effectLst/>
                <a:uFillTx/>
                <a:latin typeface="Calibri"/>
                <a:hlinkClick r:id="rId7"/>
              </a:rPr>
              <a:t>sans domicile fixe</a:t>
            </a:r>
            <a:r>
              <a:rPr b="0" lang="fr-FR" sz="2000" strike="noStrike" u="none">
                <a:solidFill>
                  <a:schemeClr val="dk1"/>
                </a:solidFill>
                <a:effectLst/>
                <a:uFillTx/>
                <a:latin typeface="Calibri"/>
              </a:rPr>
              <a:t> en 2009, principalement à Paris et dans les grandes villes.</a:t>
            </a:r>
            <a:endParaRPr b="0" lang="ru-RU"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Système de retraites</a:t>
            </a:r>
            <a:endParaRPr b="0" lang="ru-RU" sz="4400" strike="noStrike" u="none">
              <a:solidFill>
                <a:schemeClr val="dk1"/>
              </a:solidFill>
              <a:effectLst/>
              <a:uFillTx/>
              <a:latin typeface="Calibri"/>
            </a:endParaRPr>
          </a:p>
        </p:txBody>
      </p:sp>
      <p:sp>
        <p:nvSpPr>
          <p:cNvPr id="181"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En </a:t>
            </a:r>
            <a:r>
              <a:rPr b="1" lang="fr-FR" sz="3200" strike="noStrike" u="sng">
                <a:solidFill>
                  <a:schemeClr val="dk1"/>
                </a:solidFill>
                <a:effectLst/>
                <a:uFillTx/>
                <a:latin typeface="Calibri"/>
                <a:hlinkClick r:id="rId1"/>
              </a:rPr>
              <a:t>France</a:t>
            </a:r>
            <a:r>
              <a:rPr b="0" lang="fr-FR" sz="3200" strike="noStrike" u="none">
                <a:solidFill>
                  <a:schemeClr val="dk1"/>
                </a:solidFill>
                <a:effectLst/>
                <a:uFillTx/>
                <a:latin typeface="Calibri"/>
              </a:rPr>
              <a:t>, le </a:t>
            </a:r>
            <a:r>
              <a:rPr b="0" lang="fr-FR" sz="3200" strike="noStrike" u="sng">
                <a:solidFill>
                  <a:schemeClr val="dk1"/>
                </a:solidFill>
                <a:effectLst/>
                <a:uFillTx/>
                <a:latin typeface="Calibri"/>
                <a:hlinkClick r:id="rId2"/>
              </a:rPr>
              <a:t>système de retraites</a:t>
            </a:r>
            <a:r>
              <a:rPr b="0" lang="fr-FR" sz="3200" strike="noStrike" u="none">
                <a:solidFill>
                  <a:schemeClr val="dk1"/>
                </a:solidFill>
                <a:effectLst/>
                <a:uFillTx/>
                <a:latin typeface="Calibri"/>
              </a:rPr>
              <a:t> est basé pour l'essentiel sur le principe de la </a:t>
            </a:r>
            <a:r>
              <a:rPr b="0" lang="fr-FR" sz="3200" strike="noStrike" u="sng">
                <a:solidFill>
                  <a:schemeClr val="dk1"/>
                </a:solidFill>
                <a:effectLst/>
                <a:uFillTx/>
                <a:latin typeface="Calibri"/>
                <a:hlinkClick r:id="rId3"/>
              </a:rPr>
              <a:t>répartition</a:t>
            </a:r>
            <a:r>
              <a:rPr b="0" lang="fr-FR" sz="3200" strike="noStrike" u="none">
                <a:solidFill>
                  <a:schemeClr val="dk1"/>
                </a:solidFill>
                <a:effectLst/>
                <a:uFillTx/>
                <a:latin typeface="Calibri"/>
              </a:rPr>
              <a:t>, les </a:t>
            </a:r>
            <a:r>
              <a:rPr b="0" lang="fr-FR" sz="3200" strike="noStrike" u="sng">
                <a:solidFill>
                  <a:schemeClr val="dk1"/>
                </a:solidFill>
                <a:effectLst/>
                <a:uFillTx/>
                <a:latin typeface="Calibri"/>
                <a:hlinkClick r:id="rId4"/>
              </a:rPr>
              <a:t>cotisations</a:t>
            </a:r>
            <a:r>
              <a:rPr b="0" lang="fr-FR" sz="3200" strike="noStrike" u="none">
                <a:solidFill>
                  <a:schemeClr val="dk1"/>
                </a:solidFill>
                <a:effectLst/>
                <a:uFillTx/>
                <a:latin typeface="Calibri"/>
              </a:rPr>
              <a:t> des actifs servant à payer les pensions versées aux retraités. Ce système comporte de nombreux </a:t>
            </a:r>
            <a:r>
              <a:rPr b="0" lang="fr-FR" sz="3200" strike="noStrike" u="sng">
                <a:solidFill>
                  <a:schemeClr val="dk1"/>
                </a:solidFill>
                <a:effectLst/>
                <a:uFillTx/>
                <a:latin typeface="Calibri"/>
                <a:hlinkClick r:id="rId5"/>
              </a:rPr>
              <a:t>régimes spéciaux</a:t>
            </a:r>
            <a:r>
              <a:rPr b="0" lang="fr-FR" sz="3200" strike="noStrike" u="none">
                <a:solidFill>
                  <a:schemeClr val="dk1"/>
                </a:solidFill>
                <a:effectLst/>
                <a:uFillTx/>
                <a:latin typeface="Calibri"/>
              </a:rPr>
              <a:t>. Il fait l'objet depuis les </a:t>
            </a:r>
            <a:r>
              <a:rPr b="0" lang="fr-FR" sz="3200" strike="noStrike" u="sng">
                <a:solidFill>
                  <a:schemeClr val="dk1"/>
                </a:solidFill>
                <a:effectLst/>
                <a:uFillTx/>
                <a:latin typeface="Calibri"/>
                <a:hlinkClick r:id="rId6"/>
              </a:rPr>
              <a:t>années 1990</a:t>
            </a:r>
            <a:r>
              <a:rPr b="0" lang="fr-FR" sz="3200" strike="noStrike" u="none">
                <a:solidFill>
                  <a:schemeClr val="dk1"/>
                </a:solidFill>
                <a:effectLst/>
                <a:uFillTx/>
                <a:latin typeface="Calibri"/>
              </a:rPr>
              <a:t> de </a:t>
            </a:r>
            <a:r>
              <a:rPr b="0" lang="fr-FR" sz="3200" strike="noStrike" u="sng">
                <a:solidFill>
                  <a:schemeClr val="dk1"/>
                </a:solidFill>
                <a:effectLst/>
                <a:uFillTx/>
                <a:latin typeface="Calibri"/>
                <a:hlinkClick r:id="rId7"/>
              </a:rPr>
              <a:t>réformes</a:t>
            </a:r>
            <a:r>
              <a:rPr b="0" lang="fr-FR" sz="3200" strike="noStrike" u="none">
                <a:solidFill>
                  <a:schemeClr val="dk1"/>
                </a:solidFill>
                <a:effectLst/>
                <a:uFillTx/>
                <a:latin typeface="Calibri"/>
              </a:rPr>
              <a:t> successives </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Прямоугольник 3"/>
          <p:cNvSpPr/>
          <p:nvPr/>
        </p:nvSpPr>
        <p:spPr>
          <a:xfrm>
            <a:off x="428760" y="214200"/>
            <a:ext cx="8429400" cy="6185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1800" strike="noStrike" u="none">
                <a:solidFill>
                  <a:schemeClr val="dk1"/>
                </a:solidFill>
                <a:effectLst/>
                <a:uFillTx/>
                <a:latin typeface="Calibri"/>
              </a:rPr>
              <a:t>Il « existe en France plus de 600 régimes de retraite de base, [et] plus de 6 000 régimes de retraites complémentaires ». On peut distinguer trois grands pôles:</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 secteur privé</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Les régimes autonomes des artisans, commerçants, professions libérales,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 secteur public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Les </a:t>
            </a:r>
            <a:r>
              <a:rPr b="0" lang="fr-FR" sz="1800" strike="noStrike" u="sng">
                <a:solidFill>
                  <a:schemeClr val="dk1"/>
                </a:solidFill>
                <a:effectLst/>
                <a:uFillTx/>
                <a:latin typeface="Calibri"/>
                <a:hlinkClick r:id="rId1"/>
              </a:rPr>
              <a:t>régimes spéciaux de retraite</a:t>
            </a:r>
            <a:r>
              <a:rPr b="0" lang="fr-FR" sz="1800" strike="noStrike" u="none">
                <a:solidFill>
                  <a:schemeClr val="dk1"/>
                </a:solidFill>
                <a:effectLst/>
                <a:uFillTx/>
                <a:latin typeface="Calibri"/>
              </a:rPr>
              <a:t> notamment à la </a:t>
            </a:r>
            <a:r>
              <a:rPr b="0" lang="fr-FR" sz="1800" strike="noStrike" u="sng">
                <a:solidFill>
                  <a:schemeClr val="dk1"/>
                </a:solidFill>
                <a:effectLst/>
                <a:uFillTx/>
                <a:latin typeface="Calibri"/>
                <a:hlinkClick r:id="rId2"/>
              </a:rPr>
              <a:t>SNCF</a:t>
            </a:r>
            <a:r>
              <a:rPr b="0" lang="fr-FR" sz="1800" strike="noStrike" u="none">
                <a:solidFill>
                  <a:schemeClr val="dk1"/>
                </a:solidFill>
                <a:effectLst/>
                <a:uFillTx/>
                <a:latin typeface="Calibri"/>
              </a:rPr>
              <a:t>, à la </a:t>
            </a:r>
            <a:r>
              <a:rPr b="0" lang="fr-FR" sz="1800" strike="noStrike" u="sng">
                <a:solidFill>
                  <a:schemeClr val="dk1"/>
                </a:solidFill>
                <a:effectLst/>
                <a:uFillTx/>
                <a:latin typeface="Calibri"/>
                <a:hlinkClick r:id="rId3"/>
              </a:rPr>
              <a:t>RATP</a:t>
            </a:r>
            <a:r>
              <a:rPr b="0" lang="fr-FR" sz="1800" strike="noStrike" u="none">
                <a:solidFill>
                  <a:schemeClr val="dk1"/>
                </a:solidFill>
                <a:effectLst/>
                <a:uFillTx/>
                <a:latin typeface="Calibri"/>
              </a:rPr>
              <a:t> et à </a:t>
            </a:r>
            <a:r>
              <a:rPr b="0" lang="fr-FR" sz="1800" strike="noStrike" u="sng">
                <a:solidFill>
                  <a:schemeClr val="dk1"/>
                </a:solidFill>
                <a:effectLst/>
                <a:uFillTx/>
                <a:latin typeface="Calibri"/>
                <a:hlinkClick r:id="rId4"/>
              </a:rPr>
              <a:t>EDF</a:t>
            </a:r>
            <a:r>
              <a:rPr b="0" lang="fr-FR" sz="1800" strike="noStrike" u="none">
                <a:solidFill>
                  <a:schemeClr val="dk1"/>
                </a:solidFill>
                <a:effectLst/>
                <a:uFillTx/>
                <a:latin typeface="Calibri"/>
              </a:rPr>
              <a:t>-</a:t>
            </a:r>
            <a:r>
              <a:rPr b="0" lang="fr-FR" sz="1800" strike="noStrike" u="sng">
                <a:solidFill>
                  <a:schemeClr val="dk1"/>
                </a:solidFill>
                <a:effectLst/>
                <a:uFillTx/>
                <a:latin typeface="Calibri"/>
                <a:hlinkClick r:id="rId5"/>
              </a:rPr>
              <a:t>GDF</a:t>
            </a:r>
            <a:r>
              <a:rPr b="0" lang="fr-FR" sz="1800" strike="noStrike" u="sng" baseline="30000">
                <a:solidFill>
                  <a:schemeClr val="dk1"/>
                </a:solidFill>
                <a:effectLst/>
                <a:uFillTx/>
                <a:latin typeface="Calibri"/>
              </a:rPr>
              <a:t>[7]</a:t>
            </a:r>
            <a:r>
              <a:rPr b="0" lang="fr-FR" sz="1800" strike="noStrike" u="none">
                <a:solidFill>
                  <a:schemeClr val="dk1"/>
                </a:solidFill>
                <a:effectLst/>
                <a:uFillTx/>
                <a:latin typeface="Calibri"/>
              </a:rPr>
              <a:t>, réformés en </a:t>
            </a:r>
            <a:r>
              <a:rPr b="0" lang="fr-FR" sz="1800" strike="noStrike" u="sng">
                <a:solidFill>
                  <a:schemeClr val="dk1"/>
                </a:solidFill>
                <a:effectLst/>
                <a:uFillTx/>
                <a:latin typeface="Calibri"/>
                <a:hlinkClick r:id="rId6"/>
              </a:rPr>
              <a:t>2007</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Ces différentes composantes n'ont que peu de points communs, fixés par une loi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l'âge légal d'ouverture des droits est fixé à </a:t>
            </a:r>
            <a:r>
              <a:rPr b="0" lang="fr-FR" sz="1800" strike="noStrike" u="none">
                <a:solidFill>
                  <a:schemeClr val="accent2"/>
                </a:solidFill>
                <a:effectLst/>
                <a:uFillTx/>
                <a:latin typeface="Calibri"/>
              </a:rPr>
              <a:t>62 ans </a:t>
            </a:r>
            <a:r>
              <a:rPr b="0" lang="fr-FR" sz="1800" strike="noStrike" u="none">
                <a:solidFill>
                  <a:schemeClr val="dk1"/>
                </a:solidFill>
                <a:effectLst/>
                <a:uFillTx/>
                <a:latin typeface="Calibri"/>
              </a:rPr>
              <a:t>depuis la </a:t>
            </a:r>
            <a:r>
              <a:rPr b="0" lang="fr-FR" sz="1800" strike="noStrike" u="sng">
                <a:solidFill>
                  <a:schemeClr val="dk1"/>
                </a:solidFill>
                <a:effectLst/>
                <a:uFillTx/>
                <a:latin typeface="Calibri"/>
                <a:hlinkClick r:id="rId7"/>
              </a:rPr>
              <a:t>réforme des retraites en France en 2010</a:t>
            </a:r>
            <a:r>
              <a:rPr b="0" lang="fr-FR" sz="1800" strike="noStrike" u="none">
                <a:solidFill>
                  <a:schemeClr val="dk1"/>
                </a:solidFill>
                <a:effectLst/>
                <a:uFillTx/>
                <a:latin typeface="Calibri"/>
              </a:rPr>
              <a:t> (entré en vigueur en 2014)</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l'âge de la </a:t>
            </a:r>
            <a:r>
              <a:rPr b="0" lang="fr-FR" sz="1800" strike="noStrike" u="sng">
                <a:solidFill>
                  <a:schemeClr val="dk1"/>
                </a:solidFill>
                <a:effectLst/>
                <a:uFillTx/>
                <a:latin typeface="Calibri"/>
                <a:hlinkClick r:id="rId8"/>
              </a:rPr>
              <a:t>retraite à taux plein</a:t>
            </a:r>
            <a:r>
              <a:rPr b="0" lang="fr-FR" sz="1800" strike="noStrike" u="none">
                <a:solidFill>
                  <a:schemeClr val="dk1"/>
                </a:solidFill>
                <a:effectLst/>
                <a:uFillTx/>
                <a:latin typeface="Calibri"/>
              </a:rPr>
              <a:t>, même en cas de carrière partielle, sera progressivement repoussé à </a:t>
            </a:r>
            <a:r>
              <a:rPr b="0" lang="fr-FR" sz="1800" strike="noStrike" u="none">
                <a:solidFill>
                  <a:schemeClr val="accent2"/>
                </a:solidFill>
                <a:effectLst/>
                <a:uFillTx/>
                <a:latin typeface="Calibri"/>
              </a:rPr>
              <a:t>67 ans</a:t>
            </a:r>
            <a:r>
              <a:rPr b="0" lang="fr-FR" sz="1800" strike="noStrike" u="none">
                <a:solidFill>
                  <a:schemeClr val="dk1"/>
                </a:solidFill>
                <a:effectLst/>
                <a:uFillTx/>
                <a:latin typeface="Calibri"/>
              </a:rPr>
              <a:t>, à raison de quatre mois de plus par an à partir de 2011.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une durée de cotisation de référence (160 à 166 trimestres selon l'année de naissance en 2011), base pour des calculs de </a:t>
            </a:r>
            <a:r>
              <a:rPr b="0" lang="fr-FR" sz="1800" strike="noStrike" u="none">
                <a:solidFill>
                  <a:srgbClr val="00b050"/>
                </a:solidFill>
                <a:effectLst/>
                <a:uFillTx/>
                <a:latin typeface="Calibri"/>
              </a:rPr>
              <a:t>décotes</a:t>
            </a:r>
            <a:r>
              <a:rPr b="0" lang="fr-FR" sz="1800" strike="noStrike" u="none">
                <a:solidFill>
                  <a:schemeClr val="dk1"/>
                </a:solidFill>
                <a:effectLst/>
                <a:uFillTx/>
                <a:latin typeface="Calibri"/>
              </a:rPr>
              <a:t> en cas de départ avant l'âge légal et avant d'avoir cotisé suffisamment, ou de </a:t>
            </a:r>
            <a:r>
              <a:rPr b="0" lang="fr-FR" sz="1800" strike="noStrike" u="none">
                <a:solidFill>
                  <a:srgbClr val="00b050"/>
                </a:solidFill>
                <a:effectLst/>
                <a:uFillTx/>
                <a:latin typeface="Calibri"/>
              </a:rPr>
              <a:t>surcote</a:t>
            </a:r>
            <a:r>
              <a:rPr b="0" lang="fr-FR" sz="1800" strike="noStrike" u="none">
                <a:solidFill>
                  <a:schemeClr val="dk1"/>
                </a:solidFill>
                <a:effectLst/>
                <a:uFillTx/>
                <a:latin typeface="Calibri"/>
              </a:rPr>
              <a:t> en cas de cotisation plus longue (voir </a:t>
            </a:r>
            <a:r>
              <a:rPr b="0" i="1" lang="fr-FR" sz="1800" strike="noStrike" u="none">
                <a:solidFill>
                  <a:schemeClr val="dk1"/>
                </a:solidFill>
                <a:effectLst/>
                <a:uFillTx/>
                <a:latin typeface="Calibri"/>
              </a:rPr>
              <a:t>infra</a:t>
            </a:r>
            <a:r>
              <a:rPr b="0" lang="fr-FR" sz="1800" strike="noStrike" u="none">
                <a:solidFill>
                  <a:schemeClr val="dk1"/>
                </a:solidFill>
                <a:effectLst/>
                <a:uFillTx/>
                <a:latin typeface="Calibri"/>
              </a:rPr>
              <a:t>). La </a:t>
            </a:r>
            <a:r>
              <a:rPr b="0" lang="fr-FR" sz="1800" strike="noStrike" u="sng">
                <a:solidFill>
                  <a:schemeClr val="dk1"/>
                </a:solidFill>
                <a:effectLst/>
                <a:uFillTx/>
                <a:latin typeface="Calibri"/>
                <a:hlinkClick r:id="rId9"/>
              </a:rPr>
              <a:t>réforme des retraites en France en 2010</a:t>
            </a:r>
            <a:r>
              <a:rPr b="0" lang="fr-FR" sz="1800" strike="noStrike" u="none">
                <a:solidFill>
                  <a:schemeClr val="dk1"/>
                </a:solidFill>
                <a:effectLst/>
                <a:uFillTx/>
                <a:latin typeface="Calibri"/>
              </a:rPr>
              <a:t> rations suivantes seront fixées par d'autres décrprévoyait un premier décret avant le 31 décembre 2010, qui fixera la durée de cotisation des générations 1953 et 1954. Les durées de cotisation des </a:t>
            </a:r>
            <a:r>
              <a:rPr b="0" lang="fr-FR" sz="1800" strike="noStrike" u="none">
                <a:solidFill>
                  <a:srgbClr val="00b050"/>
                </a:solidFill>
                <a:effectLst/>
                <a:uFillTx/>
                <a:latin typeface="Calibri"/>
              </a:rPr>
              <a:t>généets</a:t>
            </a:r>
            <a:r>
              <a:rPr b="0" lang="fr-FR" sz="1800" strike="noStrike" u="none">
                <a:solidFill>
                  <a:schemeClr val="dk1"/>
                </a:solidFill>
                <a:effectLst/>
                <a:uFillTx/>
                <a:latin typeface="Calibri"/>
              </a:rPr>
              <a:t>, chaque année. L'augmentation envisagée en 2010 devait porter la durée de cotisation à </a:t>
            </a:r>
            <a:r>
              <a:rPr b="0" lang="fr-FR" sz="1800" strike="noStrike" u="none">
                <a:solidFill>
                  <a:srgbClr val="00b050"/>
                </a:solidFill>
                <a:effectLst/>
                <a:uFillTx/>
                <a:latin typeface="Calibri"/>
              </a:rPr>
              <a:t>165 </a:t>
            </a:r>
            <a:r>
              <a:rPr b="0" lang="fr-FR" sz="1800" strike="noStrike" u="none">
                <a:solidFill>
                  <a:schemeClr val="dk1"/>
                </a:solidFill>
                <a:effectLst/>
                <a:uFillTx/>
                <a:latin typeface="Calibri"/>
              </a:rPr>
              <a:t>trimestres pour les générations 1953 et 1954 puis marquer un palier avant d'atteindre 166 trimestres pour les générations 1960 et suivantes</a:t>
            </a:r>
            <a:r>
              <a:rPr b="0" lang="fr-FR" sz="1800" strike="noStrike" u="none" baseline="30000">
                <a:solidFill>
                  <a:schemeClr val="dk1"/>
                </a:solidFill>
                <a:effectLst/>
                <a:uFillTx/>
                <a:latin typeface="Calibri"/>
              </a:rPr>
              <a:t>.</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Chômage</a:t>
            </a:r>
            <a:endParaRPr b="0" lang="ru-RU" sz="4400" strike="noStrike" u="none">
              <a:solidFill>
                <a:schemeClr val="dk1"/>
              </a:solidFill>
              <a:effectLst/>
              <a:uFillTx/>
              <a:latin typeface="Calibri"/>
            </a:endParaRPr>
          </a:p>
        </p:txBody>
      </p:sp>
      <p:sp>
        <p:nvSpPr>
          <p:cNvPr id="18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700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a:t>
            </a:r>
            <a:r>
              <a:rPr b="1" lang="fr-FR" sz="3200" strike="noStrike" u="none">
                <a:solidFill>
                  <a:schemeClr val="dk1"/>
                </a:solidFill>
                <a:effectLst/>
                <a:uFillTx/>
                <a:latin typeface="Calibri"/>
              </a:rPr>
              <a:t>chômage</a:t>
            </a:r>
            <a:r>
              <a:rPr b="0" lang="fr-FR" sz="3200" strike="noStrike" u="none">
                <a:solidFill>
                  <a:schemeClr val="dk1"/>
                </a:solidFill>
                <a:effectLst/>
                <a:uFillTx/>
                <a:latin typeface="Calibri"/>
              </a:rPr>
              <a:t> peut être défini comme l'état d’inactivité d’une personne souhaitant </a:t>
            </a:r>
            <a:r>
              <a:rPr b="0" lang="fr-FR" sz="3200" strike="noStrike" u="sng">
                <a:solidFill>
                  <a:schemeClr val="dk1"/>
                </a:solidFill>
                <a:effectLst/>
                <a:uFillTx/>
                <a:latin typeface="Calibri"/>
                <a:hlinkClick r:id="rId1"/>
              </a:rPr>
              <a:t>travailler</a:t>
            </a:r>
            <a:r>
              <a:rPr b="0" lang="fr-FR" sz="3200" strike="noStrike" u="none">
                <a:solidFill>
                  <a:schemeClr val="dk1"/>
                </a:solidFill>
                <a:effectLst/>
                <a:uFillTx/>
                <a:latin typeface="Calibri"/>
              </a:rPr>
              <a:t>.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nombre de </a:t>
            </a:r>
            <a:r>
              <a:rPr b="0" lang="fr-FR" sz="3200" strike="noStrike" u="sng">
                <a:solidFill>
                  <a:schemeClr val="dk1"/>
                </a:solidFill>
                <a:effectLst/>
                <a:uFillTx/>
                <a:latin typeface="Calibri"/>
                <a:hlinkClick r:id="rId2"/>
              </a:rPr>
              <a:t>demandeurs d'emploi</a:t>
            </a:r>
            <a:r>
              <a:rPr b="0" lang="fr-FR" sz="3200" strike="noStrike" u="none">
                <a:solidFill>
                  <a:schemeClr val="dk1"/>
                </a:solidFill>
                <a:effectLst/>
                <a:uFillTx/>
                <a:latin typeface="Calibri"/>
              </a:rPr>
              <a:t> recensés en mai 2013 était de 5,32 Millions (10,6 %), dont 3,1 Millions de personnes </a:t>
            </a:r>
            <a:r>
              <a:rPr b="1" lang="fr-FR" sz="3200" strike="noStrike" u="none">
                <a:solidFill>
                  <a:schemeClr val="dk1"/>
                </a:solidFill>
                <a:effectLst/>
                <a:uFillTx/>
                <a:latin typeface="Calibri"/>
              </a:rPr>
              <a:t>sans emploi </a:t>
            </a:r>
            <a:r>
              <a:rPr b="0" lang="fr-FR" sz="3200" strike="noStrike" u="none">
                <a:solidFill>
                  <a:schemeClr val="dk1"/>
                </a:solidFill>
                <a:effectLst/>
                <a:uFillTx/>
                <a:latin typeface="Calibri"/>
              </a:rPr>
              <a:t>en France métropolitaine et </a:t>
            </a:r>
            <a:r>
              <a:rPr b="0" lang="fr-FR" sz="3200" strike="noStrike" u="sng">
                <a:solidFill>
                  <a:schemeClr val="dk1"/>
                </a:solidFill>
                <a:effectLst/>
                <a:uFillTx/>
                <a:latin typeface="Calibri"/>
                <a:hlinkClick r:id="rId3"/>
              </a:rPr>
              <a:t>départements d'outre-mer</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L’ANPE l’Agence nationale pour emploi est charhé d’aider les chômeur à trouver un emploi ou un stage de formation.</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Pôle emploi (anciennement ASSEDIC) est une association créée pour percevoir les cotisations et verser les allocations aux </a:t>
            </a:r>
            <a:r>
              <a:rPr b="0" lang="fr-FR" sz="3200" strike="noStrike" u="sng">
                <a:solidFill>
                  <a:schemeClr val="dk1"/>
                </a:solidFill>
                <a:effectLst/>
                <a:uFillTx/>
                <a:latin typeface="Calibri"/>
                <a:hlinkClick r:id="rId4"/>
              </a:rPr>
              <a:t>salariés</a:t>
            </a:r>
            <a:r>
              <a:rPr b="0" lang="fr-FR" sz="3200" strike="noStrike" u="none">
                <a:solidFill>
                  <a:schemeClr val="dk1"/>
                </a:solidFill>
                <a:effectLst/>
                <a:uFillTx/>
                <a:latin typeface="Calibri"/>
              </a:rPr>
              <a:t> ayant perdu leur emploi. Ces </a:t>
            </a:r>
            <a:r>
              <a:rPr b="1" lang="fr-FR" sz="3200" strike="noStrike" u="none">
                <a:solidFill>
                  <a:schemeClr val="dk1"/>
                </a:solidFill>
                <a:effectLst/>
                <a:uFillTx/>
                <a:latin typeface="Calibri"/>
              </a:rPr>
              <a:t>allocations Pôle emploi (ASSEDIC) </a:t>
            </a:r>
            <a:r>
              <a:rPr b="0" lang="fr-FR" sz="3200" strike="noStrike" u="none">
                <a:solidFill>
                  <a:schemeClr val="dk1"/>
                </a:solidFill>
                <a:effectLst/>
                <a:uFillTx/>
                <a:latin typeface="Calibri"/>
              </a:rPr>
              <a:t>ne sont toutefois pas accordées automatiquement à tous les salariés au chômage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1,5 de personnes travaillant « au noir », c.t.d. sans être déclaré et sans payer de taxes et d’impôts, dans les travaux publics, le commerce, l’hôtellerie et la restauratio.</a:t>
            </a: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Прямоугольник 3"/>
          <p:cNvSpPr/>
          <p:nvPr/>
        </p:nvSpPr>
        <p:spPr>
          <a:xfrm>
            <a:off x="500040" y="214200"/>
            <a:ext cx="8286480" cy="6185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fr-FR" sz="1800" strike="noStrike" u="none">
                <a:solidFill>
                  <a:schemeClr val="dk1"/>
                </a:solidFill>
                <a:effectLst/>
                <a:uFillTx/>
                <a:latin typeface="Calibri"/>
              </a:rPr>
              <a:t>Indemnisation chômage : sous quelles conditions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Le demandeur d'emploi est indemnisé s’il réunit les conditions suivantes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avoir perdu involontairement son emploi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avoir travaillé au moins quatre mois. Ces cent vingt-deux jours doivent avoir été travaillés au cours des vingt-huit derniers mois (trente-six mois pour les personnes âgées de 50 ans et plus). La période retenue (vingt-huit ou trente-six mois) a pour terme la fin du contrat, c’est-à-dire le dernier jour du préavis, qu’il soit effectué ou non.</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être </a:t>
            </a:r>
            <a:r>
              <a:rPr b="1" lang="fr-FR" sz="1800" strike="noStrike" u="sng">
                <a:solidFill>
                  <a:schemeClr val="dk1"/>
                </a:solidFill>
                <a:effectLst/>
                <a:uFillTx/>
                <a:latin typeface="Calibri"/>
                <a:hlinkClick r:id="rId1"/>
              </a:rPr>
              <a:t>inscrit comme demandeur d’emploi auprès de Pôle emploi</a:t>
            </a:r>
            <a:r>
              <a:rPr b="1" lang="fr-FR" sz="1800" strike="noStrike" u="none">
                <a:solidFill>
                  <a:schemeClr val="dk1"/>
                </a:solidFill>
                <a:effectLst/>
                <a:uFillTx/>
                <a:latin typeface="Calibri"/>
              </a:rPr>
              <a:t> </a:t>
            </a:r>
            <a:r>
              <a:rPr b="0" lang="fr-FR" sz="1800" strike="noStrike" u="none">
                <a:solidFill>
                  <a:schemeClr val="dk1"/>
                </a:solidFill>
                <a:effectLst/>
                <a:uFillTx/>
                <a:latin typeface="Calibri"/>
              </a:rPr>
              <a:t>;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être apte à l’emploi : le chômeur est inscrit sur la liste des demandeurs d’emploi s’il est physiquement apte à travailler ;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résider sur le territoire français ;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être à la recherche effective et permanente d’un emploi : sont dispensées de recherche d’emploi les chômeurs percevant l’ARE âgés d’au moins 60 ans, s’ils le demandent. Depuis le 1er janvier 2012, aucune dispense n'est accordée ;</a:t>
            </a:r>
            <a:endParaRPr b="0" lang="ru-RU" sz="1800" strike="noStrike" u="none">
              <a:solidFill>
                <a:srgbClr val="000000"/>
              </a:solidFill>
              <a:effectLst/>
              <a:uFillTx/>
              <a:latin typeface="Arial"/>
            </a:endParaRPr>
          </a:p>
          <a:p>
            <a:pPr defTabSz="914400">
              <a:lnSpc>
                <a:spcPct val="100000"/>
              </a:lnSpc>
            </a:pPr>
            <a:r>
              <a:rPr b="0" lang="fr-FR" sz="1800" strike="noStrike" u="none">
                <a:solidFill>
                  <a:schemeClr val="dk1"/>
                </a:solidFill>
                <a:effectLst/>
                <a:uFillTx/>
                <a:latin typeface="Calibri"/>
              </a:rPr>
              <a:t>ne pas pouvoir prendre sa </a:t>
            </a:r>
            <a:r>
              <a:rPr b="1" lang="fr-FR" sz="1800" strike="noStrike" u="sng">
                <a:solidFill>
                  <a:schemeClr val="dk1"/>
                </a:solidFill>
                <a:effectLst/>
                <a:uFillTx/>
                <a:latin typeface="Calibri"/>
                <a:hlinkClick r:id="rId2"/>
              </a:rPr>
              <a:t>retraite à taux plein</a:t>
            </a:r>
            <a:r>
              <a:rPr b="0" lang="fr-FR" sz="1800" strike="noStrike" u="none">
                <a:solidFill>
                  <a:schemeClr val="dk1"/>
                </a:solidFill>
                <a:effectLst/>
                <a:uFillTx/>
                <a:latin typeface="Calibri"/>
              </a:rPr>
              <a:t>. Les personnes pouvant faire valoir leur droit à la retraite à taux plein ne peuvent pas choisir entre indemnités chômage ou retraite. Pour être indemnisé, il faut avoir perdu son emploi à la suite d’un </a:t>
            </a:r>
            <a:r>
              <a:rPr b="1" lang="fr-FR" sz="1800" strike="noStrike" u="sng">
                <a:solidFill>
                  <a:schemeClr val="dk1"/>
                </a:solidFill>
                <a:effectLst/>
                <a:uFillTx/>
                <a:latin typeface="Calibri"/>
                <a:hlinkClick r:id="rId3"/>
              </a:rPr>
              <a:t>licenciement</a:t>
            </a:r>
            <a:r>
              <a:rPr b="0" lang="fr-FR" sz="1800" strike="noStrike" u="none">
                <a:solidFill>
                  <a:schemeClr val="dk1"/>
                </a:solidFill>
                <a:effectLst/>
                <a:uFillTx/>
                <a:latin typeface="Calibri"/>
              </a:rPr>
              <a:t>, d’une </a:t>
            </a:r>
            <a:r>
              <a:rPr b="0" lang="fr-FR" sz="1800" strike="noStrike" u="sng">
                <a:solidFill>
                  <a:schemeClr val="dk1"/>
                </a:solidFill>
                <a:effectLst/>
                <a:uFillTx/>
                <a:latin typeface="Calibri"/>
                <a:hlinkClick r:id="rId4"/>
              </a:rPr>
              <a:t>r</a:t>
            </a:r>
            <a:r>
              <a:rPr b="1" lang="fr-FR" sz="1800" strike="noStrike" u="sng">
                <a:solidFill>
                  <a:schemeClr val="dk1"/>
                </a:solidFill>
                <a:effectLst/>
                <a:uFillTx/>
                <a:latin typeface="Calibri"/>
                <a:hlinkClick r:id="rId5"/>
              </a:rPr>
              <a:t>upture conventionnell</a:t>
            </a:r>
            <a:r>
              <a:rPr b="0" lang="fr-FR" sz="1800" strike="noStrike" u="sng">
                <a:solidFill>
                  <a:schemeClr val="dk1"/>
                </a:solidFill>
                <a:effectLst/>
                <a:uFillTx/>
                <a:latin typeface="Calibri"/>
                <a:hlinkClick r:id="rId6"/>
              </a:rPr>
              <a:t>e</a:t>
            </a:r>
            <a:r>
              <a:rPr b="0" lang="fr-FR" sz="1800" strike="noStrike" u="none">
                <a:solidFill>
                  <a:schemeClr val="dk1"/>
                </a:solidFill>
                <a:effectLst/>
                <a:uFillTx/>
                <a:latin typeface="Calibri"/>
              </a:rPr>
              <a:t>, d’une fin de </a:t>
            </a:r>
            <a:r>
              <a:rPr b="1" lang="fr-FR" sz="1800" strike="noStrike" u="sng">
                <a:solidFill>
                  <a:schemeClr val="dk1"/>
                </a:solidFill>
                <a:effectLst/>
                <a:uFillTx/>
                <a:latin typeface="Calibri"/>
                <a:hlinkClick r:id="rId7"/>
              </a:rPr>
              <a:t>contrat à durée déterminée (CDD)</a:t>
            </a:r>
            <a:r>
              <a:rPr b="0" lang="fr-FR" sz="1800" strike="noStrike" u="none">
                <a:solidFill>
                  <a:schemeClr val="dk1"/>
                </a:solidFill>
                <a:effectLst/>
                <a:uFillTx/>
                <a:latin typeface="Calibri"/>
              </a:rPr>
              <a:t>. Démissionner de son emploi ne permet en principe pas d’avoir droit au chômage, sauf dans </a:t>
            </a:r>
            <a:r>
              <a:rPr b="1" lang="fr-FR" sz="1800" strike="noStrike" u="sng">
                <a:solidFill>
                  <a:schemeClr val="dk1"/>
                </a:solidFill>
                <a:effectLst/>
                <a:uFillTx/>
                <a:latin typeface="Calibri"/>
                <a:hlinkClick r:id="rId8"/>
              </a:rPr>
              <a:t>les cas de démission légitime</a:t>
            </a:r>
            <a:r>
              <a:rPr b="0" lang="fr-FR" sz="1800" strike="noStrike" u="none">
                <a:solidFill>
                  <a:schemeClr val="dk1"/>
                </a:solidFill>
                <a:effectLst/>
                <a:uFillTx/>
                <a:latin typeface="Calibri"/>
              </a:rPr>
              <a:t>. En dehors de ces situations, Pôle emploi refuse la prise en charge du chômeur.</a:t>
            </a:r>
            <a:endParaRPr b="0" lang="ru-RU" sz="1800" strike="noStrike" u="none">
              <a:solidFill>
                <a:srgbClr val="000000"/>
              </a:solidFill>
              <a:effectLst/>
              <a:uFillTx/>
              <a:latin typeface="Arial"/>
            </a:endParaRPr>
          </a:p>
          <a:p>
            <a:pPr defTabSz="914400">
              <a:lnSpc>
                <a:spcPct val="100000"/>
              </a:lnSpc>
            </a:pPr>
            <a:endParaRPr b="0" lang="ru-R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55000" lnSpcReduction="19999"/>
          </a:bodyPr>
          <a:p>
            <a:pPr indent="0" algn="ctr" defTabSz="914400">
              <a:lnSpc>
                <a:spcPct val="100000"/>
              </a:lnSpc>
              <a:buNone/>
            </a:pPr>
            <a:br>
              <a:rPr sz="4400"/>
            </a:br>
            <a:r>
              <a:rPr b="0" lang="fr-FR" sz="4400" strike="noStrike" u="none">
                <a:solidFill>
                  <a:schemeClr val="dk1"/>
                </a:solidFill>
                <a:effectLst/>
                <a:uFillTx/>
                <a:latin typeface="Calibri"/>
              </a:rPr>
              <a:t>Réforme des collectivités territoriales françaises (2008-2012)</a:t>
            </a:r>
            <a:br>
              <a:rPr sz="4400"/>
            </a:br>
            <a:endParaRPr b="0" lang="ru-RU" sz="4400" strike="noStrike" u="none">
              <a:solidFill>
                <a:schemeClr val="dk1"/>
              </a:solidFill>
              <a:effectLst/>
              <a:uFillTx/>
              <a:latin typeface="Calibri"/>
            </a:endParaRPr>
          </a:p>
        </p:txBody>
      </p:sp>
      <p:sp>
        <p:nvSpPr>
          <p:cNvPr id="77"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62500" lnSpcReduction="1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a:t>
            </a:r>
            <a:r>
              <a:rPr b="1" lang="fr-FR" sz="3200" strike="noStrike" u="none">
                <a:solidFill>
                  <a:schemeClr val="dk1"/>
                </a:solidFill>
                <a:effectLst/>
                <a:uFillTx/>
                <a:latin typeface="Calibri"/>
              </a:rPr>
              <a:t>réforme des collectivités territoriales</a:t>
            </a:r>
            <a:r>
              <a:rPr b="0" lang="fr-FR" sz="3200" strike="noStrike" u="none">
                <a:solidFill>
                  <a:schemeClr val="dk1"/>
                </a:solidFill>
                <a:effectLst/>
                <a:uFillTx/>
                <a:latin typeface="Calibri"/>
              </a:rPr>
              <a:t> est une </a:t>
            </a:r>
            <a:r>
              <a:rPr b="0" lang="fr-FR" sz="3200" strike="noStrike" u="sng">
                <a:solidFill>
                  <a:schemeClr val="dk1"/>
                </a:solidFill>
                <a:effectLst/>
                <a:uFillTx/>
                <a:latin typeface="Calibri"/>
                <a:hlinkClick r:id="rId1"/>
              </a:rPr>
              <a:t>réforme structurelle</a:t>
            </a:r>
            <a:r>
              <a:rPr b="0" lang="fr-FR" sz="3200" strike="noStrike" u="none">
                <a:solidFill>
                  <a:schemeClr val="dk1"/>
                </a:solidFill>
                <a:effectLst/>
                <a:uFillTx/>
                <a:latin typeface="Calibri"/>
              </a:rPr>
              <a:t> de l’organisation territoriale française engagée par le </a:t>
            </a:r>
            <a:r>
              <a:rPr b="0" lang="fr-FR" sz="3200" strike="noStrike" u="sng">
                <a:solidFill>
                  <a:schemeClr val="dk1"/>
                </a:solidFill>
                <a:effectLst/>
                <a:uFillTx/>
                <a:latin typeface="Calibri"/>
                <a:hlinkClick r:id="rId2"/>
              </a:rPr>
              <a:t>président de la République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3"/>
              </a:rPr>
              <a:t>Nicolas Sarkozy</a:t>
            </a:r>
            <a:r>
              <a:rPr b="0" lang="fr-FR" sz="3200" strike="noStrike" u="none">
                <a:solidFill>
                  <a:schemeClr val="dk1"/>
                </a:solidFill>
                <a:effectLst/>
                <a:uFillTx/>
                <a:latin typeface="Calibri"/>
              </a:rPr>
              <a:t> en 2008. Elle s'est traduite par un ensemble de lois dont la loi principale est la loi n° 2010-1563 du 16 décembre 2010, dite précisément « de réforme des collectivités territoriales »</a:t>
            </a:r>
            <a:r>
              <a:rPr b="0" lang="fr-FR" sz="3200" strike="noStrike" u="none" baseline="30000">
                <a:solidFill>
                  <a:schemeClr val="dk1"/>
                </a:solidFill>
                <a:effectLst/>
                <a:uFillTx/>
                <a:latin typeface="Calibri"/>
              </a:rPr>
              <a:t>.</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Lors du </a:t>
            </a:r>
            <a:r>
              <a:rPr b="0" lang="fr-FR" sz="3200" strike="noStrike" u="sng">
                <a:solidFill>
                  <a:schemeClr val="dk1"/>
                </a:solidFill>
                <a:effectLst/>
                <a:uFillTx/>
                <a:latin typeface="Calibri"/>
                <a:hlinkClick r:id="rId4"/>
              </a:rPr>
              <a:t>conseil des ministres</a:t>
            </a:r>
            <a:r>
              <a:rPr b="0" lang="fr-FR" sz="3200" strike="noStrike" u="none">
                <a:solidFill>
                  <a:schemeClr val="dk1"/>
                </a:solidFill>
                <a:effectLst/>
                <a:uFillTx/>
                <a:latin typeface="Calibri"/>
              </a:rPr>
              <a:t> du </a:t>
            </a:r>
            <a:r>
              <a:rPr b="0" lang="fr-FR" sz="3200" strike="noStrike" u="sng">
                <a:solidFill>
                  <a:schemeClr val="dk1"/>
                </a:solidFill>
                <a:effectLst/>
                <a:uFillTx/>
                <a:latin typeface="Calibri"/>
                <a:hlinkClick r:id="rId5"/>
              </a:rPr>
              <a:t>21</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
              </a:rPr>
              <a:t>octobre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
              </a:rPr>
              <a:t>2009</a:t>
            </a:r>
            <a:r>
              <a:rPr b="0" lang="fr-FR" sz="3200" strike="noStrike" u="none">
                <a:solidFill>
                  <a:schemeClr val="dk1"/>
                </a:solidFill>
                <a:effectLst/>
                <a:uFillTx/>
                <a:latin typeface="Calibri"/>
              </a:rPr>
              <a:t>, quatre projets de loi ont été adoptés  :</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Un projet de loi organisant la concomitance des renouvellements des conseils généraux et des conseils régionaux.</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Un projet de loi organique relatif à l’élection des membres des conseils des collectivités territoriales et des établissements publics de coopération intercommunale.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Un projet de loi relatif à l’élection des conseillers territoriaux et au renforcement de la démocratie locale.</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Un projet de loi de réforme des collectivités territoriales.</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fr-FR" sz="4400" strike="noStrike" u="none">
                <a:solidFill>
                  <a:schemeClr val="dk1"/>
                </a:solidFill>
                <a:effectLst/>
                <a:uFillTx/>
                <a:latin typeface="Calibri"/>
              </a:rPr>
              <a:t>Départements français</a:t>
            </a:r>
            <a:endParaRPr b="0" lang="ru-RU" sz="4400" strike="noStrike" u="none">
              <a:solidFill>
                <a:schemeClr val="dk1"/>
              </a:solidFill>
              <a:effectLst/>
              <a:uFillTx/>
              <a:latin typeface="Calibri"/>
            </a:endParaRPr>
          </a:p>
        </p:txBody>
      </p:sp>
      <p:sp>
        <p:nvSpPr>
          <p:cNvPr id="79"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2500" lnSpcReduction="9999"/>
          </a:bodyPr>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Le </a:t>
            </a:r>
            <a:r>
              <a:rPr b="1" lang="fr-FR" sz="3200" strike="noStrike" u="none">
                <a:solidFill>
                  <a:schemeClr val="dk1"/>
                </a:solidFill>
                <a:effectLst/>
                <a:uFillTx/>
                <a:latin typeface="Calibri"/>
              </a:rPr>
              <a:t>département</a:t>
            </a:r>
            <a:r>
              <a:rPr b="0" lang="fr-FR" sz="3200" strike="noStrike" u="none">
                <a:solidFill>
                  <a:schemeClr val="dk1"/>
                </a:solidFill>
                <a:effectLst/>
                <a:uFillTx/>
                <a:latin typeface="Calibri"/>
              </a:rPr>
              <a:t> est une </a:t>
            </a:r>
            <a:r>
              <a:rPr b="0" lang="fr-FR" sz="3200" strike="noStrike" u="sng">
                <a:solidFill>
                  <a:schemeClr val="dk1"/>
                </a:solidFill>
                <a:effectLst/>
                <a:uFillTx/>
                <a:latin typeface="Calibri"/>
                <a:hlinkClick r:id="rId1"/>
              </a:rPr>
              <a:t>division administrative</a:t>
            </a:r>
            <a:r>
              <a:rPr b="0" lang="fr-FR" sz="3200" strike="noStrike" u="none">
                <a:solidFill>
                  <a:schemeClr val="dk1"/>
                </a:solidFill>
                <a:effectLst/>
                <a:uFillTx/>
                <a:latin typeface="Calibri"/>
              </a:rPr>
              <a:t> de la </a:t>
            </a:r>
            <a:r>
              <a:rPr b="0" lang="fr-FR" sz="3200" strike="noStrike" u="sng">
                <a:solidFill>
                  <a:schemeClr val="dk1"/>
                </a:solidFill>
                <a:effectLst/>
                <a:uFillTx/>
                <a:latin typeface="Calibri"/>
                <a:hlinkClick r:id="rId2"/>
              </a:rPr>
              <a:t>France</a:t>
            </a:r>
            <a:r>
              <a:rPr b="0" lang="fr-FR" sz="3200" strike="noStrike" u="none">
                <a:solidFill>
                  <a:schemeClr val="dk1"/>
                </a:solidFill>
                <a:effectLst/>
                <a:uFillTx/>
                <a:latin typeface="Calibri"/>
              </a:rPr>
              <a:t>, créée le </a:t>
            </a:r>
            <a:r>
              <a:rPr b="0" lang="fr-FR" sz="3200" strike="noStrike" u="sng">
                <a:solidFill>
                  <a:schemeClr val="dk1"/>
                </a:solidFill>
                <a:effectLst/>
                <a:uFillTx/>
                <a:latin typeface="Calibri"/>
                <a:hlinkClick r:id="rId3"/>
              </a:rPr>
              <a:t>22 décembre 1789</a:t>
            </a:r>
            <a:r>
              <a:rPr b="0" lang="fr-FR" sz="3200" strike="noStrike" u="none">
                <a:solidFill>
                  <a:schemeClr val="dk1"/>
                </a:solidFill>
                <a:effectLst/>
                <a:uFillTx/>
                <a:latin typeface="Calibri"/>
              </a:rPr>
              <a:t>, à la fois </a:t>
            </a:r>
            <a:r>
              <a:rPr b="0" lang="fr-FR" sz="3200" strike="noStrike" u="sng">
                <a:solidFill>
                  <a:schemeClr val="dk1"/>
                </a:solidFill>
                <a:effectLst/>
                <a:uFillTx/>
                <a:latin typeface="Calibri"/>
                <a:hlinkClick r:id="rId4"/>
              </a:rPr>
              <a:t>collectivité locale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5"/>
              </a:rPr>
              <a:t>décentralisée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6"/>
              </a:rPr>
              <a:t>circonscription administrative</a:t>
            </a:r>
            <a:r>
              <a:rPr b="0" lang="fr-FR" sz="3200" strike="noStrike" u="none">
                <a:solidFill>
                  <a:schemeClr val="dk1"/>
                </a:solidFill>
                <a:effectLst/>
                <a:uFillTx/>
                <a:latin typeface="Calibri"/>
              </a:rPr>
              <a:t> </a:t>
            </a:r>
            <a:r>
              <a:rPr b="0" lang="fr-FR" sz="3200" strike="noStrike" u="sng">
                <a:solidFill>
                  <a:schemeClr val="dk1"/>
                </a:solidFill>
                <a:effectLst/>
                <a:uFillTx/>
                <a:latin typeface="Calibri"/>
                <a:hlinkClick r:id="rId7"/>
              </a:rPr>
              <a:t>déconcentrée</a:t>
            </a:r>
            <a:r>
              <a:rPr b="0" lang="fr-FR" sz="3200" strike="noStrike" u="none">
                <a:solidFill>
                  <a:schemeClr val="dk1"/>
                </a:solidFill>
                <a:effectLst/>
                <a:uFillTx/>
                <a:latin typeface="Calibri"/>
              </a:rPr>
              <a:t> et </a:t>
            </a:r>
            <a:r>
              <a:rPr b="0" lang="fr-FR" sz="3200" strike="noStrike" u="sng">
                <a:solidFill>
                  <a:schemeClr val="dk1"/>
                </a:solidFill>
                <a:effectLst/>
                <a:uFillTx/>
                <a:latin typeface="Calibri"/>
                <a:hlinkClick r:id="rId8"/>
              </a:rPr>
              <a:t>circonscription </a:t>
            </a:r>
            <a:r>
              <a:rPr b="0" lang="fr-FR" sz="3200" strike="noStrike" u="sng">
                <a:solidFill>
                  <a:schemeClr val="dk1"/>
                </a:solidFill>
                <a:effectLst/>
                <a:uFillTx/>
                <a:latin typeface="Calibri"/>
                <a:hlinkClick r:id="rId9"/>
              </a:rPr>
              <a:t>électorale</a:t>
            </a:r>
            <a:r>
              <a:rPr b="0" lang="fr-FR" sz="3200" strike="noStrike" u="none">
                <a:solidFill>
                  <a:schemeClr val="dk1"/>
                </a:solidFill>
                <a:effectLst/>
                <a:uFillTx/>
                <a:latin typeface="Calibri"/>
              </a:rPr>
              <a:t>. Les départements forment le second niveau de division territoriale de la </a:t>
            </a:r>
            <a:r>
              <a:rPr b="0" lang="fr-FR" sz="3200" strike="noStrike" u="sng">
                <a:solidFill>
                  <a:schemeClr val="dk1"/>
                </a:solidFill>
                <a:effectLst/>
                <a:uFillTx/>
                <a:latin typeface="Calibri"/>
                <a:hlinkClick r:id="rId10"/>
              </a:rPr>
              <a:t>République française</a:t>
            </a:r>
            <a:r>
              <a:rPr b="0" lang="fr-FR" sz="3200" strike="noStrike" u="none">
                <a:solidFill>
                  <a:schemeClr val="dk1"/>
                </a:solidFill>
                <a:effectLst/>
                <a:uFillTx/>
                <a:latin typeface="Calibri"/>
              </a:rPr>
              <a:t> après les </a:t>
            </a:r>
            <a:r>
              <a:rPr b="0" lang="fr-FR" sz="3200" strike="noStrike" u="sng">
                <a:solidFill>
                  <a:schemeClr val="dk1"/>
                </a:solidFill>
                <a:effectLst/>
                <a:uFillTx/>
                <a:latin typeface="Calibri"/>
                <a:hlinkClick r:id="rId11"/>
              </a:rPr>
              <a:t>régions administratives</a:t>
            </a:r>
            <a:r>
              <a:rPr b="0" lang="fr-FR" sz="3200" strike="noStrike" u="none">
                <a:solidFill>
                  <a:schemeClr val="dk1"/>
                </a:solidFill>
                <a:effectLst/>
                <a:uFillTx/>
                <a:latin typeface="Calibri"/>
              </a:rPr>
              <a:t> qui sont des regroupements de départements.</a:t>
            </a:r>
            <a:endParaRPr b="0" lang="ru-RU" sz="3200" strike="noStrike" u="none">
              <a:solidFill>
                <a:schemeClr val="dk1"/>
              </a:solidFill>
              <a:effectLst/>
              <a:uFillTx/>
              <a:latin typeface="Calibri"/>
            </a:endParaRPr>
          </a:p>
          <a:p>
            <a:pPr marL="343080" indent="-343080" defTabSz="914400">
              <a:lnSpc>
                <a:spcPct val="100000"/>
              </a:lnSpc>
              <a:spcBef>
                <a:spcPts val="641"/>
              </a:spcBef>
              <a:buClr>
                <a:srgbClr val="000000"/>
              </a:buClr>
              <a:buFont typeface="Arial"/>
              <a:buChar char="•"/>
            </a:pPr>
            <a:r>
              <a:rPr b="0" lang="fr-FR" sz="3200" strike="noStrike" u="none">
                <a:solidFill>
                  <a:schemeClr val="dk1"/>
                </a:solidFill>
                <a:effectLst/>
                <a:uFillTx/>
                <a:latin typeface="Calibri"/>
              </a:rPr>
              <a:t>La France est divisée en </a:t>
            </a:r>
            <a:r>
              <a:rPr b="0" lang="fr-FR" sz="3200" strike="noStrike" u="none">
                <a:solidFill>
                  <a:srgbClr val="ff0000"/>
                </a:solidFill>
                <a:effectLst/>
                <a:uFillTx/>
                <a:latin typeface="Calibri"/>
              </a:rPr>
              <a:t>101</a:t>
            </a:r>
            <a:r>
              <a:rPr b="0" lang="fr-FR" sz="3200" strike="noStrike" u="none">
                <a:solidFill>
                  <a:schemeClr val="dk1"/>
                </a:solidFill>
                <a:effectLst/>
                <a:uFillTx/>
                <a:latin typeface="Calibri"/>
              </a:rPr>
              <a:t> départements, dont </a:t>
            </a:r>
            <a:r>
              <a:rPr b="0" lang="fr-FR" sz="3200" strike="noStrike" u="none">
                <a:solidFill>
                  <a:srgbClr val="ff0000"/>
                </a:solidFill>
                <a:effectLst/>
                <a:uFillTx/>
                <a:latin typeface="Calibri"/>
              </a:rPr>
              <a:t>cinq</a:t>
            </a:r>
            <a:r>
              <a:rPr b="0" lang="fr-FR" sz="3200" strike="noStrike" u="none">
                <a:solidFill>
                  <a:schemeClr val="dk1"/>
                </a:solidFill>
                <a:effectLst/>
                <a:uFillTx/>
                <a:latin typeface="Calibri"/>
              </a:rPr>
              <a:t> sont situés en </a:t>
            </a:r>
            <a:r>
              <a:rPr b="0" lang="fr-FR" sz="3200" strike="noStrike" u="sng">
                <a:solidFill>
                  <a:schemeClr val="dk1"/>
                </a:solidFill>
                <a:effectLst/>
                <a:uFillTx/>
                <a:latin typeface="Calibri"/>
                <a:hlinkClick r:id="rId12"/>
              </a:rPr>
              <a:t>outre-mer</a:t>
            </a:r>
            <a:r>
              <a:rPr b="0" lang="fr-FR" sz="3200" strike="noStrike" u="none">
                <a:solidFill>
                  <a:schemeClr val="dk1"/>
                </a:solidFill>
                <a:effectLst/>
                <a:uFillTx/>
                <a:latin typeface="Calibri"/>
              </a:rPr>
              <a:t>.</a:t>
            </a:r>
            <a:endParaRPr b="0" lang="ru-RU" sz="3200" strike="noStrike" u="none">
              <a:solidFill>
                <a:schemeClr val="dk1"/>
              </a:solidFill>
              <a:effectLst/>
              <a:uFillTx/>
              <a:latin typeface="Calibri"/>
            </a:endParaRPr>
          </a:p>
          <a:p>
            <a:pPr indent="0" defTabSz="914400">
              <a:lnSpc>
                <a:spcPct val="100000"/>
              </a:lnSpc>
              <a:spcBef>
                <a:spcPts val="641"/>
              </a:spcBef>
              <a:buNone/>
            </a:pPr>
            <a:endParaRPr b="0" lang="ru-RU"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650</TotalTime>
  <Application>LibreOffice/25.8.0.4$Windows_X86_64 LibreOffice_project/48f00303701489684e67c38c28aff00cd5929e67</Application>
  <AppVersion>15.0000</AppVersion>
  <Words>2863</Words>
  <Paragraphs>812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2013-07-23T08:28:20Z</dcterms:created>
  <dc:creator>Лео</dc:creator>
  <dc:description/>
  <dc:language>ru-RU</dc:language>
  <cp:lastModifiedBy/>
  <dcterms:modified xsi:type="dcterms:W3CDTF">2025-09-01T21:28:19Z</dcterms:modified>
  <cp:revision>98</cp:revision>
  <dc:subject/>
  <dc:title>Civilisation française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Экран (4:3)</vt:lpwstr>
  </property>
  <property fmtid="{D5CDD505-2E9C-101B-9397-08002B2CF9AE}" pid="3" name="Slides">
    <vt:i4>75</vt:i4>
  </property>
</Properties>
</file>