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4" r:id="rId10"/>
    <p:sldId id="268" r:id="rId11"/>
    <p:sldId id="280" r:id="rId12"/>
    <p:sldId id="281" r:id="rId13"/>
    <p:sldId id="282" r:id="rId14"/>
    <p:sldId id="266" r:id="rId15"/>
    <p:sldId id="267" r:id="rId16"/>
    <p:sldId id="265" r:id="rId17"/>
    <p:sldId id="269" r:id="rId18"/>
    <p:sldId id="270" r:id="rId19"/>
    <p:sldId id="272" r:id="rId20"/>
    <p:sldId id="273" r:id="rId21"/>
    <p:sldId id="274" r:id="rId22"/>
    <p:sldId id="275" r:id="rId23"/>
    <p:sldId id="276" r:id="rId24"/>
    <p:sldId id="277" r:id="rId25"/>
    <p:sldId id="278" r:id="rId26"/>
    <p:sldId id="283" r:id="rId27"/>
    <p:sldId id="284" r:id="rId28"/>
    <p:sldId id="285" r:id="rId29"/>
    <p:sldId id="286" r:id="rId30"/>
    <p:sldId id="287" r:id="rId31"/>
    <p:sldId id="288" r:id="rId32"/>
    <p:sldId id="289" r:id="rId33"/>
    <p:sldId id="293" r:id="rId34"/>
    <p:sldId id="294" r:id="rId35"/>
    <p:sldId id="295" r:id="rId36"/>
    <p:sldId id="290" r:id="rId37"/>
    <p:sldId id="296" r:id="rId38"/>
    <p:sldId id="297" r:id="rId39"/>
    <p:sldId id="298" r:id="rId40"/>
    <p:sldId id="291" r:id="rId41"/>
    <p:sldId id="292" r:id="rId4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0170" autoAdjust="0"/>
  </p:normalViewPr>
  <p:slideViewPr>
    <p:cSldViewPr>
      <p:cViewPr>
        <p:scale>
          <a:sx n="40" d="100"/>
          <a:sy n="40" d="100"/>
        </p:scale>
        <p:origin x="-82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E9CC98F-097D-485A-B0AA-7A65F4A19D79}" type="datetimeFigureOut">
              <a:rPr lang="ru-RU" smtClean="0"/>
              <a:pPr/>
              <a:t>30.12.2013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9F34795-2894-4D20-B93C-3C55AECA455A}"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E9CC98F-097D-485A-B0AA-7A65F4A19D79}" type="datetimeFigureOut">
              <a:rPr lang="ru-RU" smtClean="0"/>
              <a:pPr/>
              <a:t>30.12.2013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9F34795-2894-4D20-B93C-3C55AECA455A}"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E9CC98F-097D-485A-B0AA-7A65F4A19D79}" type="datetimeFigureOut">
              <a:rPr lang="ru-RU" smtClean="0"/>
              <a:pPr/>
              <a:t>30.12.2013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9F34795-2894-4D20-B93C-3C55AECA455A}"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E9CC98F-097D-485A-B0AA-7A65F4A19D79}" type="datetimeFigureOut">
              <a:rPr lang="ru-RU" smtClean="0"/>
              <a:pPr/>
              <a:t>30.12.2013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9F34795-2894-4D20-B93C-3C55AECA455A}"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E9CC98F-097D-485A-B0AA-7A65F4A19D79}" type="datetimeFigureOut">
              <a:rPr lang="ru-RU" smtClean="0"/>
              <a:pPr/>
              <a:t>30.12.2013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9F34795-2894-4D20-B93C-3C55AECA455A}"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E9CC98F-097D-485A-B0AA-7A65F4A19D79}" type="datetimeFigureOut">
              <a:rPr lang="ru-RU" smtClean="0"/>
              <a:pPr/>
              <a:t>30.12.2013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9F34795-2894-4D20-B93C-3C55AECA455A}"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E9CC98F-097D-485A-B0AA-7A65F4A19D79}" type="datetimeFigureOut">
              <a:rPr lang="ru-RU" smtClean="0"/>
              <a:pPr/>
              <a:t>30.12.2013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9F34795-2894-4D20-B93C-3C55AECA455A}"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E9CC98F-097D-485A-B0AA-7A65F4A19D79}" type="datetimeFigureOut">
              <a:rPr lang="ru-RU" smtClean="0"/>
              <a:pPr/>
              <a:t>30.12.2013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9F34795-2894-4D20-B93C-3C55AECA455A}"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E9CC98F-097D-485A-B0AA-7A65F4A19D79}" type="datetimeFigureOut">
              <a:rPr lang="ru-RU" smtClean="0"/>
              <a:pPr/>
              <a:t>30.12.2013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9F34795-2894-4D20-B93C-3C55AECA455A}"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E9CC98F-097D-485A-B0AA-7A65F4A19D79}" type="datetimeFigureOut">
              <a:rPr lang="ru-RU" smtClean="0"/>
              <a:pPr/>
              <a:t>30.12.2013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9F34795-2894-4D20-B93C-3C55AECA455A}"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E9CC98F-097D-485A-B0AA-7A65F4A19D79}" type="datetimeFigureOut">
              <a:rPr lang="ru-RU" smtClean="0"/>
              <a:pPr/>
              <a:t>30.12.2013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9F34795-2894-4D20-B93C-3C55AECA455A}"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CC98F-097D-485A-B0AA-7A65F4A19D79}" type="datetimeFigureOut">
              <a:rPr lang="ru-RU" smtClean="0"/>
              <a:pPr/>
              <a:t>30.12.2013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34795-2894-4D20-B93C-3C55AECA455A}"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fr.wikipedia.org/wiki/Allosexuel" TargetMode="External"/><Relationship Id="rId3" Type="http://schemas.openxmlformats.org/officeDocument/2006/relationships/hyperlink" Target="http://fr.wikipedia.org/wiki/Interruption_volontaire_de_grossesse" TargetMode="External"/><Relationship Id="rId7" Type="http://schemas.openxmlformats.org/officeDocument/2006/relationships/hyperlink" Target="http://fr.wikipedia.org/wiki/Divorce" TargetMode="External"/><Relationship Id="rId2" Type="http://schemas.openxmlformats.org/officeDocument/2006/relationships/hyperlink" Target="http://fr.wikipedia.org/wiki/Taux_de_f%C3%A9condit%C3%A9" TargetMode="External"/><Relationship Id="rId1" Type="http://schemas.openxmlformats.org/officeDocument/2006/relationships/slideLayout" Target="../slideLayouts/slideLayout7.xml"/><Relationship Id="rId6" Type="http://schemas.openxmlformats.org/officeDocument/2006/relationships/hyperlink" Target="http://fr.wikipedia.org/wiki/Pacte_civil_de_solidarit%C3%A9" TargetMode="External"/><Relationship Id="rId5" Type="http://schemas.openxmlformats.org/officeDocument/2006/relationships/hyperlink" Target="http://fr.wikipedia.org/wiki/Concubinage_en_France" TargetMode="External"/><Relationship Id="rId4" Type="http://schemas.openxmlformats.org/officeDocument/2006/relationships/hyperlink" Target="http://fr.wikipedia.org/wiki/Mariage"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fr.wikipedia.org/wiki/Conseil_g%C3%A9n%C3%A9ral_(France)" TargetMode="External"/><Relationship Id="rId3" Type="http://schemas.openxmlformats.org/officeDocument/2006/relationships/hyperlink" Target="http://fr.wikipedia.org/wiki/M%C3%A9nage" TargetMode="External"/><Relationship Id="rId7" Type="http://schemas.openxmlformats.org/officeDocument/2006/relationships/hyperlink" Target="http://fr.wikipedia.org/wiki/Administration_territoriale_de_la_France" TargetMode="External"/><Relationship Id="rId2" Type="http://schemas.openxmlformats.org/officeDocument/2006/relationships/hyperlink" Target="http://fr.wikipedia.org/wiki/Protection_sociale" TargetMode="External"/><Relationship Id="rId1" Type="http://schemas.openxmlformats.org/officeDocument/2006/relationships/slideLayout" Target="../slideLayouts/slideLayout2.xml"/><Relationship Id="rId6" Type="http://schemas.openxmlformats.org/officeDocument/2006/relationships/hyperlink" Target="http://fr.wikipedia.org/wiki/Caisse_d'allocations_familiales_(France)" TargetMode="External"/><Relationship Id="rId5" Type="http://schemas.openxmlformats.org/officeDocument/2006/relationships/hyperlink" Target="http://fr.wikipedia.org/wiki/%C3%89tat_en_France" TargetMode="External"/><Relationship Id="rId4" Type="http://schemas.openxmlformats.org/officeDocument/2006/relationships/hyperlink" Target="http://fr.wikipedia.org/wiki/S%C3%A9curit%C3%A9_sociale_en_France"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fr.wikipedia.org/wiki/Allocation_de_soutien_familial" TargetMode="External"/><Relationship Id="rId13" Type="http://schemas.openxmlformats.org/officeDocument/2006/relationships/hyperlink" Target="http://fr.wikipedia.org/wiki/Assurance_ch%C3%B4mage_en_France" TargetMode="External"/><Relationship Id="rId3" Type="http://schemas.openxmlformats.org/officeDocument/2006/relationships/hyperlink" Target="http://fr.wikipedia.org/wiki/Revenu_de_solidarit%C3%A9_active" TargetMode="External"/><Relationship Id="rId7" Type="http://schemas.openxmlformats.org/officeDocument/2006/relationships/hyperlink" Target="http://fr.wikipedia.org/wiki/Allocations_logement" TargetMode="External"/><Relationship Id="rId12" Type="http://schemas.openxmlformats.org/officeDocument/2006/relationships/hyperlink" Target="http://fr.wikipedia.org/wiki/Allocation_personnalis%C3%A9e_d'autonomie" TargetMode="External"/><Relationship Id="rId2" Type="http://schemas.openxmlformats.org/officeDocument/2006/relationships/hyperlink" Target="http://fr.wikipedia.org/wiki/Caisse_d'allocations_familiales_(France)" TargetMode="External"/><Relationship Id="rId1" Type="http://schemas.openxmlformats.org/officeDocument/2006/relationships/slideLayout" Target="../slideLayouts/slideLayout7.xml"/><Relationship Id="rId6" Type="http://schemas.openxmlformats.org/officeDocument/2006/relationships/hyperlink" Target="http://fr.wikipedia.org/wiki/Prestation_d'accueil_du_jeune_enfant" TargetMode="External"/><Relationship Id="rId11" Type="http://schemas.openxmlformats.org/officeDocument/2006/relationships/hyperlink" Target="http://fr.wikipedia.org/wiki/Assurance_Vieillesse_des_Parents_au_Foyer" TargetMode="External"/><Relationship Id="rId5" Type="http://schemas.openxmlformats.org/officeDocument/2006/relationships/hyperlink" Target="http://fr.wikipedia.org/wiki/Allocation_de_rentr%C3%A9e_scolaire_(France)" TargetMode="External"/><Relationship Id="rId10" Type="http://schemas.openxmlformats.org/officeDocument/2006/relationships/hyperlink" Target="http://fr.wikipedia.org/wiki/Allocation_de_Solidarit%C3%A9_aux_Personnes_%C3%82g%C3%A9es" TargetMode="External"/><Relationship Id="rId4" Type="http://schemas.openxmlformats.org/officeDocument/2006/relationships/hyperlink" Target="http://fr.wikipedia.org/wiki/Allocation_aux_adultes_handicap%C3%A9s" TargetMode="External"/><Relationship Id="rId9" Type="http://schemas.openxmlformats.org/officeDocument/2006/relationships/hyperlink" Target="http://fr.wikipedia.org/wiki/Caisse_nationale_d'assurance_vieillesse" TargetMode="External"/><Relationship Id="rId14" Type="http://schemas.openxmlformats.org/officeDocument/2006/relationships/hyperlink" Target="http://fr.wikipedia.org/wiki/Allocation_sp%C3%A9cifique_de_solidarit%C3%A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hyperlink" Target="http://fr.wikipedia.org/wiki/Pr%C3%A9l%C3%A8vements_obligatoires" TargetMode="External"/><Relationship Id="rId13" Type="http://schemas.openxmlformats.org/officeDocument/2006/relationships/hyperlink" Target="http://fr.wikipedia.org/wiki/Protection_sociale" TargetMode="External"/><Relationship Id="rId3" Type="http://schemas.openxmlformats.org/officeDocument/2006/relationships/hyperlink" Target="http://fr.wikipedia.org/wiki/Imp%C3%B4t" TargetMode="External"/><Relationship Id="rId7" Type="http://schemas.openxmlformats.org/officeDocument/2006/relationships/hyperlink" Target="http://fr.wikipedia.org/wiki/Administrations_publiques_fran%C3%A7aises" TargetMode="External"/><Relationship Id="rId12" Type="http://schemas.openxmlformats.org/officeDocument/2006/relationships/hyperlink" Target="http://fr.wikipedia.org/wiki/Administrations_territoriales" TargetMode="External"/><Relationship Id="rId2" Type="http://schemas.openxmlformats.org/officeDocument/2006/relationships/hyperlink" Target="http://fr.wikipedia.org/wiki/Imposition_(fiscalit%C3%A9)" TargetMode="External"/><Relationship Id="rId1" Type="http://schemas.openxmlformats.org/officeDocument/2006/relationships/slideLayout" Target="../slideLayouts/slideLayout7.xml"/><Relationship Id="rId6" Type="http://schemas.openxmlformats.org/officeDocument/2006/relationships/hyperlink" Target="http://fr.wikipedia.org/wiki/Cotisations_sociales" TargetMode="External"/><Relationship Id="rId11" Type="http://schemas.openxmlformats.org/officeDocument/2006/relationships/hyperlink" Target="http://fr.wikipedia.org/wiki/S%C3%A9curit%C3%A9_sociale" TargetMode="External"/><Relationship Id="rId5" Type="http://schemas.openxmlformats.org/officeDocument/2006/relationships/hyperlink" Target="http://fr.wikipedia.org/wiki/Redevance" TargetMode="External"/><Relationship Id="rId15" Type="http://schemas.openxmlformats.org/officeDocument/2006/relationships/hyperlink" Target="http://fr.wikipedia.org/wiki/La_Fran%C3%A7aise_des_jeux" TargetMode="External"/><Relationship Id="rId10" Type="http://schemas.openxmlformats.org/officeDocument/2006/relationships/hyperlink" Target="http://fr.wikipedia.org/wiki/Imposition_en_France" TargetMode="External"/><Relationship Id="rId4" Type="http://schemas.openxmlformats.org/officeDocument/2006/relationships/hyperlink" Target="http://fr.wikipedia.org/wiki/Taxe" TargetMode="External"/><Relationship Id="rId9" Type="http://schemas.openxmlformats.org/officeDocument/2006/relationships/hyperlink" Target="http://fr.wikipedia.org/wiki/Fiscal" TargetMode="External"/><Relationship Id="rId14" Type="http://schemas.openxmlformats.org/officeDocument/2006/relationships/hyperlink" Target="http://fr.wikipedia.org/wiki/Contribution_sociale_g%C3%A9n%C3%A9ralis%C3%A9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fr.wikipedia.org/wiki/Emploi" TargetMode="External"/><Relationship Id="rId2" Type="http://schemas.openxmlformats.org/officeDocument/2006/relationships/hyperlink" Target="http://fr.wikipedia.org/wiki/March%C3%A9_du_travail" TargetMode="External"/><Relationship Id="rId1" Type="http://schemas.openxmlformats.org/officeDocument/2006/relationships/slideLayout" Target="../slideLayouts/slideLayout2.xml"/><Relationship Id="rId6" Type="http://schemas.openxmlformats.org/officeDocument/2006/relationships/hyperlink" Target="http://fr.wikipedia.org/wiki/Rentier" TargetMode="External"/><Relationship Id="rId5" Type="http://schemas.openxmlformats.org/officeDocument/2006/relationships/hyperlink" Target="http://fr.wikipedia.org/wiki/Personne_au_foyer" TargetMode="External"/><Relationship Id="rId4" Type="http://schemas.openxmlformats.org/officeDocument/2006/relationships/hyperlink" Target="http://fr.wikipedia.org/wiki/Ch%C3%B4mag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fr.wikipedia.org/wiki/Pays_francophone" TargetMode="External"/><Relationship Id="rId2" Type="http://schemas.openxmlformats.org/officeDocument/2006/relationships/hyperlink" Target="http://fr.wikipedia.org/wiki/Langue_maternelle" TargetMode="External"/><Relationship Id="rId1" Type="http://schemas.openxmlformats.org/officeDocument/2006/relationships/slideLayout" Target="../slideLayouts/slideLayout2.xml"/><Relationship Id="rId4" Type="http://schemas.openxmlformats.org/officeDocument/2006/relationships/hyperlink" Target="http://fr.wikipedia.org/wiki/Organisation_internationale_de_la_francophoni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www.legifrance.gouv.fr/affichTexte.do?cidTexte=JORFTEXT000026805556&amp;dateTexte=&amp;categorieLien=id" TargetMode="External"/><Relationship Id="rId2" Type="http://schemas.openxmlformats.org/officeDocument/2006/relationships/hyperlink" Target="http://fr.wikipedia.org/wiki/Salaire_minimum_interprofessionnel_de_croissance" TargetMode="External"/><Relationship Id="rId1" Type="http://schemas.openxmlformats.org/officeDocument/2006/relationships/slideLayout" Target="../slideLayouts/slideLayout7.xml"/><Relationship Id="rId4" Type="http://schemas.openxmlformats.org/officeDocument/2006/relationships/hyperlink" Target="http://www.smichoraire.net/smic-2013/%20http:/www.smichoraire.ne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fr.wikipedia.org/wiki/Fonction_publique" TargetMode="External"/><Relationship Id="rId2" Type="http://schemas.openxmlformats.org/officeDocument/2006/relationships/hyperlink" Target="http://fr.wikipedia.org/wiki/Institut_national_de_la_statistique_et_des_%C3%A9tudes_%C3%A9conomique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fr.wikipedia.org/wiki/Sans_domicile_fixe" TargetMode="External"/><Relationship Id="rId3" Type="http://schemas.openxmlformats.org/officeDocument/2006/relationships/hyperlink" Target="http://fr.wikipedia.org/wiki/M%C3%A9nage" TargetMode="External"/><Relationship Id="rId7" Type="http://schemas.openxmlformats.org/officeDocument/2006/relationships/hyperlink" Target="http://fr.wikipedia.org/wiki/Salaire_minimum_interprofessionnel_de_croissance" TargetMode="External"/><Relationship Id="rId2" Type="http://schemas.openxmlformats.org/officeDocument/2006/relationships/hyperlink" Target="http://fr.wikipedia.org/wiki/Pouvoir_d'achat" TargetMode="External"/><Relationship Id="rId1" Type="http://schemas.openxmlformats.org/officeDocument/2006/relationships/slideLayout" Target="../slideLayouts/slideLayout2.xml"/><Relationship Id="rId6" Type="http://schemas.openxmlformats.org/officeDocument/2006/relationships/hyperlink" Target="http://fr.wikipedia.org/wiki/Seuil_de_pauvret%C3%A9" TargetMode="External"/><Relationship Id="rId5" Type="http://schemas.openxmlformats.org/officeDocument/2006/relationships/hyperlink" Target="http://fr.wikipedia.org/wiki/M%C3%A9diane_(statistiques)" TargetMode="External"/><Relationship Id="rId4" Type="http://schemas.openxmlformats.org/officeDocument/2006/relationships/hyperlink" Target="http://fr.wikipedia.org/wiki/Fonction_publique_fran%C3%A7ais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fr.wikipedia.org/w/index.php?title=Demandeurs_d'emploi&amp;action=edit&amp;redlink=1" TargetMode="External"/><Relationship Id="rId2" Type="http://schemas.openxmlformats.org/officeDocument/2006/relationships/hyperlink" Target="http://fr.wikipedia.org/wiki/Emploi" TargetMode="External"/><Relationship Id="rId1" Type="http://schemas.openxmlformats.org/officeDocument/2006/relationships/slideLayout" Target="../slideLayouts/slideLayout2.xml"/><Relationship Id="rId5" Type="http://schemas.openxmlformats.org/officeDocument/2006/relationships/hyperlink" Target="http://www.juritravail.com/salaries-prive.html" TargetMode="External"/><Relationship Id="rId4" Type="http://schemas.openxmlformats.org/officeDocument/2006/relationships/hyperlink" Target="http://fr.wikipedia.org/wiki/D%C3%A9partements_d'outre-mer"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www.dossierfamilial.com/emploi/licenciement-demission/demission-dans-quels-cas-toucherez-vous-une-indemnite,583" TargetMode="External"/><Relationship Id="rId3" Type="http://schemas.openxmlformats.org/officeDocument/2006/relationships/hyperlink" Target="http://www.dossierfamilial.com/l-are-permet-de-cumuler-emploi-et-chomage-646.html" TargetMode="External"/><Relationship Id="rId7" Type="http://schemas.openxmlformats.org/officeDocument/2006/relationships/hyperlink" Target="http://www.dossierfamilial.com/emploi/droits-demarches/le-cdd-contrat-a-duree-determinee,4740" TargetMode="External"/><Relationship Id="rId2" Type="http://schemas.openxmlformats.org/officeDocument/2006/relationships/hyperlink" Target="http://www.dossierfamilial.com/emploi/chomage/inscription-a-pole-emploi,2664" TargetMode="External"/><Relationship Id="rId1" Type="http://schemas.openxmlformats.org/officeDocument/2006/relationships/slideLayout" Target="../slideLayouts/slideLayout7.xml"/><Relationship Id="rId6" Type="http://schemas.openxmlformats.org/officeDocument/2006/relationships/hyperlink" Target="http://www.dossierfamilial.com/emploi/droits-demarches/la-rupture-conventionnelle,4818" TargetMode="External"/><Relationship Id="rId5" Type="http://schemas.openxmlformats.org/officeDocument/2006/relationships/hyperlink" Target="http://www.dossierfamilial.com/emploi/droits-demarches/licenciement-personnel-et-licenciement-disciplinaire,4816" TargetMode="External"/><Relationship Id="rId4" Type="http://schemas.openxmlformats.org/officeDocument/2006/relationships/hyperlink" Target="http://www.dossierfamilial.com/emploi/retraite/reforme-des-retraites-des-conditions-durcies-des-2011,604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fr.wikipedia.org/wiki/Immigra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fr.wikipedia.org/wiki/%C3%8Ele-de-France" TargetMode="External"/><Relationship Id="rId13" Type="http://schemas.openxmlformats.org/officeDocument/2006/relationships/hyperlink" Target="http://fr.wikipedia.org/wiki/Grigny_(Essonne)" TargetMode="External"/><Relationship Id="rId18" Type="http://schemas.openxmlformats.org/officeDocument/2006/relationships/hyperlink" Target="http://fr.wikipedia.org/wiki/Pierrefitte-sur-Seine" TargetMode="External"/><Relationship Id="rId3" Type="http://schemas.openxmlformats.org/officeDocument/2006/relationships/hyperlink" Target="http://fr.wikipedia.org/wiki/Union_europ%C3%A9enne" TargetMode="External"/><Relationship Id="rId21" Type="http://schemas.openxmlformats.org/officeDocument/2006/relationships/hyperlink" Target="http://fr.wikipedia.org/wiki/Stains" TargetMode="External"/><Relationship Id="rId7" Type="http://schemas.openxmlformats.org/officeDocument/2006/relationships/hyperlink" Target="http://fr.wikipedia.org/wiki/Afrique_subsaharienne" TargetMode="External"/><Relationship Id="rId12" Type="http://schemas.openxmlformats.org/officeDocument/2006/relationships/hyperlink" Target="http://fr.wikipedia.org/wiki/Mantes-la-Jolie" TargetMode="External"/><Relationship Id="rId17" Type="http://schemas.openxmlformats.org/officeDocument/2006/relationships/hyperlink" Target="http://fr.wikipedia.org/wiki/Sarcelles" TargetMode="External"/><Relationship Id="rId2" Type="http://schemas.openxmlformats.org/officeDocument/2006/relationships/hyperlink" Target="http://fr.wikipedia.org/wiki/2010" TargetMode="External"/><Relationship Id="rId16" Type="http://schemas.openxmlformats.org/officeDocument/2006/relationships/hyperlink" Target="http://fr.wikipedia.org/wiki/Saint-Ouen_(Seine-Saint-Denis)" TargetMode="External"/><Relationship Id="rId20" Type="http://schemas.openxmlformats.org/officeDocument/2006/relationships/hyperlink" Target="http://fr.wikipedia.org/wiki/Aubervilliers" TargetMode="External"/><Relationship Id="rId1" Type="http://schemas.openxmlformats.org/officeDocument/2006/relationships/slideLayout" Target="../slideLayouts/slideLayout2.xml"/><Relationship Id="rId6" Type="http://schemas.openxmlformats.org/officeDocument/2006/relationships/hyperlink" Target="http://fr.wikipedia.org/wiki/Turquie" TargetMode="External"/><Relationship Id="rId11" Type="http://schemas.openxmlformats.org/officeDocument/2006/relationships/hyperlink" Target="http://fr.wikipedia.org/wiki/Clichy-sous-Bois" TargetMode="External"/><Relationship Id="rId5" Type="http://schemas.openxmlformats.org/officeDocument/2006/relationships/hyperlink" Target="http://fr.wikipedia.org/wiki/Asie" TargetMode="External"/><Relationship Id="rId15" Type="http://schemas.openxmlformats.org/officeDocument/2006/relationships/hyperlink" Target="http://fr.wikipedia.org/wiki/Les_Mureaux" TargetMode="External"/><Relationship Id="rId23" Type="http://schemas.openxmlformats.org/officeDocument/2006/relationships/hyperlink" Target="http://fr.wikipedia.org/wiki/%C3%89pinay-sur-Seine" TargetMode="External"/><Relationship Id="rId10" Type="http://schemas.openxmlformats.org/officeDocument/2006/relationships/hyperlink" Target="http://fr.wikipedia.org/wiki/Provence-Alpes-C%C3%B4te_d'Azur" TargetMode="External"/><Relationship Id="rId19" Type="http://schemas.openxmlformats.org/officeDocument/2006/relationships/hyperlink" Target="http://fr.wikipedia.org/wiki/Garges-l%C3%A8s-Gonesse" TargetMode="External"/><Relationship Id="rId4" Type="http://schemas.openxmlformats.org/officeDocument/2006/relationships/hyperlink" Target="http://fr.wikipedia.org/wiki/Maghreb" TargetMode="External"/><Relationship Id="rId9" Type="http://schemas.openxmlformats.org/officeDocument/2006/relationships/hyperlink" Target="http://fr.wikipedia.org/wiki/Rh%C3%B4ne-Alpes" TargetMode="External"/><Relationship Id="rId14" Type="http://schemas.openxmlformats.org/officeDocument/2006/relationships/hyperlink" Target="http://fr.wikipedia.org/wiki/Saint-Denis_(Seine-Saint-Denis)" TargetMode="External"/><Relationship Id="rId22" Type="http://schemas.openxmlformats.org/officeDocument/2006/relationships/hyperlink" Target="http://fr.wikipedia.org/wiki/Gennevillier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fr.wikipedia.org/wiki/Immigration_ill%C3%A9gal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fr.wikipedia.org/wiki/%C3%89tranger_en_situation_irr%C3%A9guli%C3%A8re" TargetMode="External"/><Relationship Id="rId3" Type="http://schemas.openxmlformats.org/officeDocument/2006/relationships/hyperlink" Target="http://fr.wikipedia.org/wiki/Carte_bleue_europ%C3%A9enne" TargetMode="External"/><Relationship Id="rId7" Type="http://schemas.openxmlformats.org/officeDocument/2006/relationships/hyperlink" Target="http://fr.wikipedia.org/wiki/Convention_de_Schengen" TargetMode="External"/><Relationship Id="rId2" Type="http://schemas.openxmlformats.org/officeDocument/2006/relationships/hyperlink" Target="http://fr.wikipedia.org/wiki/Carte_de_s%C3%A9jour_temporaire" TargetMode="External"/><Relationship Id="rId1" Type="http://schemas.openxmlformats.org/officeDocument/2006/relationships/slideLayout" Target="../slideLayouts/slideLayout2.xml"/><Relationship Id="rId6" Type="http://schemas.openxmlformats.org/officeDocument/2006/relationships/hyperlink" Target="http://fr.wikipedia.org/wiki/Carte_de_s%C3%A9jour_retrait%C3%A9" TargetMode="External"/><Relationship Id="rId5" Type="http://schemas.openxmlformats.org/officeDocument/2006/relationships/hyperlink" Target="http://fr.wikipedia.org/wiki/Carte_de_r%C3%A9sident_(France)" TargetMode="External"/><Relationship Id="rId4" Type="http://schemas.openxmlformats.org/officeDocument/2006/relationships/hyperlink" Target="http://fr.wikipedia.org/wiki/Carte_de_s%C3%A9jour_comp%C3%A9tences_et_talent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ofii.fr/" TargetMode="External"/><Relationship Id="rId2" Type="http://schemas.openxmlformats.org/officeDocument/2006/relationships/hyperlink" Target="http://www.ambafrance-ru.org/IMG/pdf/Formulaire_OFII-2.pd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www.ambafrance-ru.org/IMG/pdf/LS_SCIENTIFIQUE_20072012.pdf" TargetMode="External"/><Relationship Id="rId3" Type="http://schemas.openxmlformats.org/officeDocument/2006/relationships/hyperlink" Target="http://www.ambafrance-ru.org/IMG/pdf/LS_ETUDIANT_17042012.pdf" TargetMode="External"/><Relationship Id="rId7" Type="http://schemas.openxmlformats.org/officeDocument/2006/relationships/hyperlink" Target="http://www.ambafrance-ru.org/IMG/pdf/LS_AU_PAIR_14032013.pdf" TargetMode="External"/><Relationship Id="rId12" Type="http://schemas.openxmlformats.org/officeDocument/2006/relationships/image" Target="../media/image5.gif"/><Relationship Id="rId2" Type="http://schemas.openxmlformats.org/officeDocument/2006/relationships/hyperlink" Target="http://www.ambafrance-ru.org/IMG/pdf/LS_CONJOINT_080612.pdf" TargetMode="External"/><Relationship Id="rId1" Type="http://schemas.openxmlformats.org/officeDocument/2006/relationships/slideLayout" Target="../slideLayouts/slideLayout7.xml"/><Relationship Id="rId6" Type="http://schemas.openxmlformats.org/officeDocument/2006/relationships/hyperlink" Target="http://www.ambafrance-ru.org/IMG/pdf/LSGUYANE_SOYOUZ03022011-2.pdf" TargetMode="External"/><Relationship Id="rId11" Type="http://schemas.openxmlformats.org/officeDocument/2006/relationships/hyperlink" Target="http://www.ambafrance-ru.org/IMG/pdf/LS_REGROUPEMENT_FAMILIAL_FR_17052012.pdf" TargetMode="External"/><Relationship Id="rId5" Type="http://schemas.openxmlformats.org/officeDocument/2006/relationships/hyperlink" Target="http://www.ambafrance-ru.org/IMG/pdf/LS_SALARIE_OFII_FR13012011-2.pdf" TargetMode="External"/><Relationship Id="rId10" Type="http://schemas.openxmlformats.org/officeDocument/2006/relationships/hyperlink" Target="http://www.ambafrance-ru.org/IMG/pdf/LS_STAGIAIRE_SALARIE_22072012.pdf" TargetMode="External"/><Relationship Id="rId4" Type="http://schemas.openxmlformats.org/officeDocument/2006/relationships/hyperlink" Target="http://www.ambafrance-ru.org/IMG/pdf/LS_VISITEUR03022011-5.pdf" TargetMode="External"/><Relationship Id="rId9" Type="http://schemas.openxmlformats.org/officeDocument/2006/relationships/hyperlink" Target="http://www.ambafrance-ru.org/IMG/pdf/LS_STAGIAIRE_ETUDIANT_22072012.pdf"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www.ambafrance-ru.org/IMG/pdf/LS_MINEUR_SCO_ETUDIANT_22112013.pdf" TargetMode="External"/><Relationship Id="rId13" Type="http://schemas.openxmlformats.org/officeDocument/2006/relationships/hyperlink" Target="http://www.ambafrance-ru.org/IMG/pdf/LS_MEMBRE_FAMILLE_UE_11052012.pdf" TargetMode="External"/><Relationship Id="rId3" Type="http://schemas.openxmlformats.org/officeDocument/2006/relationships/hyperlink" Target="http://www.ambafrance-ru.org/IMG/pdf/LS_ASCENDANT03022011-3.pdf" TargetMode="External"/><Relationship Id="rId7" Type="http://schemas.openxmlformats.org/officeDocument/2006/relationships/hyperlink" Target="http://www.ambafrance-ru.org/IMG/pdf/LS_MINEUR_SCO_22112013.pdf" TargetMode="External"/><Relationship Id="rId12" Type="http://schemas.openxmlformats.org/officeDocument/2006/relationships/hyperlink" Target="http://www.ambafrance-ru.org/IMG/pdf/LS_MONACO_16012014.pdf" TargetMode="External"/><Relationship Id="rId2" Type="http://schemas.openxmlformats.org/officeDocument/2006/relationships/hyperlink" Target="http://www.ambafrance-ru.org/IMG/pdf/LS_ARTISTE03022011-2.pdf" TargetMode="External"/><Relationship Id="rId1" Type="http://schemas.openxmlformats.org/officeDocument/2006/relationships/slideLayout" Target="../slideLayouts/slideLayout7.xml"/><Relationship Id="rId6" Type="http://schemas.openxmlformats.org/officeDocument/2006/relationships/hyperlink" Target="http://www.ambafrance-ru.org/IMG/pdf/LS_ENFANT_CONJOINT_19122013.pdf" TargetMode="External"/><Relationship Id="rId11" Type="http://schemas.openxmlformats.org/officeDocument/2006/relationships/hyperlink" Target="http://www.ambafrance-ru.org/IMG/pdf/LS_competence_et_talent-4.pdf" TargetMode="External"/><Relationship Id="rId5" Type="http://schemas.openxmlformats.org/officeDocument/2006/relationships/hyperlink" Target="http://www.ambafrance-ru.org/IMG/pdf/LS_COMMERCANT_INSERTION_EXISTANTE28012011-2.pdf" TargetMode="External"/><Relationship Id="rId10" Type="http://schemas.openxmlformats.org/officeDocument/2006/relationships/hyperlink" Target="http://www.ambafrance-ru.org/IMG/pdf/LS_ENFANT_MINEUR_ETRANGER_DE_PARENT_FRANCAIS02022011.pdf" TargetMode="External"/><Relationship Id="rId4" Type="http://schemas.openxmlformats.org/officeDocument/2006/relationships/hyperlink" Target="http://www.ambafrance-ru.org/IMG/pdf/LS_COMMERCANT_CREATION-2.pdf" TargetMode="External"/><Relationship Id="rId9" Type="http://schemas.openxmlformats.org/officeDocument/2006/relationships/hyperlink" Target="http://www.ambafrance-ru.org/IMG/pdf/LS_PARENT_ENF_FRANCAIS_03022011-2.pdf" TargetMode="External"/><Relationship Id="rId14" Type="http://schemas.openxmlformats.org/officeDocument/2006/relationships/image" Target="../media/image5.gif"/></Relationships>
</file>

<file path=ppt/slides/_rels/slide36.xml.rels><?xml version="1.0" encoding="UTF-8" standalone="yes"?>
<Relationships xmlns="http://schemas.openxmlformats.org/package/2006/relationships"><Relationship Id="rId3" Type="http://schemas.openxmlformats.org/officeDocument/2006/relationships/hyperlink" Target="http://fr.wikipedia.org/wiki/Loi_du_26_novembre_2003_relative_%C3%A0_la_ma%C3%AEtrise_de_l'immigration,_au_s%C3%A9jour_des_%C3%A9trangers_en_France_et_%C3%A0_la_nationalit%C3%A9" TargetMode="External"/><Relationship Id="rId2" Type="http://schemas.openxmlformats.org/officeDocument/2006/relationships/hyperlink" Target="http://fr.wikipedia.org/wiki/Visa_(document)" TargetMode="External"/><Relationship Id="rId1" Type="http://schemas.openxmlformats.org/officeDocument/2006/relationships/slideLayout" Target="../slideLayouts/slideLayout2.xml"/><Relationship Id="rId4" Type="http://schemas.openxmlformats.org/officeDocument/2006/relationships/hyperlink" Target="http://fr.wikipedia.org/wiki/Permis_de_travail"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vosdroits.service-public.fr/particuliers/F2713.xhtml"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vosdroits.service-public.fr/particuliers/F17451.xhtml" TargetMode="External"/><Relationship Id="rId2" Type="http://schemas.openxmlformats.org/officeDocument/2006/relationships/hyperlink" Target="http://vosdroits.service-public.fr/particuliers/F2729.xhtml"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vosdroits.service-public.fr/particuliers/F3100.x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fr.wikipedia.org/wiki/Logotype" TargetMode="External"/><Relationship Id="rId2" Type="http://schemas.openxmlformats.org/officeDocument/2006/relationships/hyperlink" Target="http://fr.wikipedia.org/wiki/Drapeau_olympique" TargetMode="External"/><Relationship Id="rId1" Type="http://schemas.openxmlformats.org/officeDocument/2006/relationships/slideLayout" Target="../slideLayouts/slideLayout7.xml"/><Relationship Id="rId4" Type="http://schemas.openxmlformats.org/officeDocument/2006/relationships/hyperlink" Target="http://fr.wikipedia.org/wiki/B%C3%89PO" TargetMode="External"/></Relationships>
</file>

<file path=ppt/slides/_rels/slide40.xml.rels><?xml version="1.0" encoding="UTF-8" standalone="yes"?>
<Relationships xmlns="http://schemas.openxmlformats.org/package/2006/relationships"><Relationship Id="rId2" Type="http://schemas.openxmlformats.org/officeDocument/2006/relationships/hyperlink" Target="http://fr.wikipedia.org/wiki/Revenu_de_solidarit%C3%A9_activ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hyperlink" Target="http://fr.wikipedia.org/wiki/Guin%C3%A9e_%C3%A9quatoriale" TargetMode="External"/><Relationship Id="rId18" Type="http://schemas.openxmlformats.org/officeDocument/2006/relationships/hyperlink" Target="http://fr.wikipedia.org/wiki/Maurice_(pays)" TargetMode="External"/><Relationship Id="rId26" Type="http://schemas.openxmlformats.org/officeDocument/2006/relationships/hyperlink" Target="http://fr.wikipedia.org/wiki/Seychelles" TargetMode="External"/><Relationship Id="rId39" Type="http://schemas.openxmlformats.org/officeDocument/2006/relationships/hyperlink" Target="http://fr.wikipedia.org/wiki/Belgique" TargetMode="External"/><Relationship Id="rId21" Type="http://schemas.openxmlformats.org/officeDocument/2006/relationships/hyperlink" Target="http://fr.wikipedia.org/wiki/R%C3%A9publique_centrafricaine" TargetMode="External"/><Relationship Id="rId34" Type="http://schemas.openxmlformats.org/officeDocument/2006/relationships/hyperlink" Target="http://fr.wikipedia.org/wiki/Liban" TargetMode="External"/><Relationship Id="rId42" Type="http://schemas.openxmlformats.org/officeDocument/2006/relationships/hyperlink" Target="http://fr.wikipedia.org/wiki/Gr%C3%A8ce" TargetMode="External"/><Relationship Id="rId47" Type="http://schemas.openxmlformats.org/officeDocument/2006/relationships/hyperlink" Target="http://fr.wikipedia.org/wiki/Moldavie" TargetMode="External"/><Relationship Id="rId50" Type="http://schemas.openxmlformats.org/officeDocument/2006/relationships/hyperlink" Target="http://fr.wikipedia.org/wiki/R%C3%A9publique_tch%C3%A8que" TargetMode="External"/><Relationship Id="rId55" Type="http://schemas.openxmlformats.org/officeDocument/2006/relationships/hyperlink" Target="http://fr.wikipedia.org/wiki/Vanuatu" TargetMode="External"/><Relationship Id="rId7" Type="http://schemas.openxmlformats.org/officeDocument/2006/relationships/hyperlink" Target="http://fr.wikipedia.org/wiki/Cap-Vert" TargetMode="External"/><Relationship Id="rId12" Type="http://schemas.openxmlformats.org/officeDocument/2006/relationships/hyperlink" Target="http://fr.wikipedia.org/wiki/Gabon" TargetMode="External"/><Relationship Id="rId17" Type="http://schemas.openxmlformats.org/officeDocument/2006/relationships/hyperlink" Target="http://fr.wikipedia.org/wiki/Maroc" TargetMode="External"/><Relationship Id="rId25" Type="http://schemas.openxmlformats.org/officeDocument/2006/relationships/hyperlink" Target="http://fr.wikipedia.org/wiki/S%C3%A9n%C3%A9gal" TargetMode="External"/><Relationship Id="rId33" Type="http://schemas.openxmlformats.org/officeDocument/2006/relationships/hyperlink" Target="http://fr.wikipedia.org/wiki/Laos" TargetMode="External"/><Relationship Id="rId38" Type="http://schemas.openxmlformats.org/officeDocument/2006/relationships/hyperlink" Target="http://fr.wikipedia.org/wiki/Arm%C3%A9nie" TargetMode="External"/><Relationship Id="rId46" Type="http://schemas.openxmlformats.org/officeDocument/2006/relationships/hyperlink" Target="http://fr.wikipedia.org/wiki/Mac%C3%A9doine_(pays)" TargetMode="External"/><Relationship Id="rId2" Type="http://schemas.openxmlformats.org/officeDocument/2006/relationships/hyperlink" Target="http://fr.wikipedia.org/wiki/Alg%C3%A9rie" TargetMode="External"/><Relationship Id="rId16" Type="http://schemas.openxmlformats.org/officeDocument/2006/relationships/hyperlink" Target="http://fr.wikipedia.org/wiki/Mali" TargetMode="External"/><Relationship Id="rId20" Type="http://schemas.openxmlformats.org/officeDocument/2006/relationships/hyperlink" Target="http://fr.wikipedia.org/wiki/Niger" TargetMode="External"/><Relationship Id="rId29" Type="http://schemas.openxmlformats.org/officeDocument/2006/relationships/hyperlink" Target="http://fr.wikipedia.org/wiki/Tunisie" TargetMode="External"/><Relationship Id="rId41" Type="http://schemas.openxmlformats.org/officeDocument/2006/relationships/hyperlink" Target="http://fr.wikipedia.org/wiki/France" TargetMode="External"/><Relationship Id="rId54" Type="http://schemas.openxmlformats.org/officeDocument/2006/relationships/hyperlink" Target="http://fr.wikipedia.org/wiki/Suisse" TargetMode="External"/><Relationship Id="rId1" Type="http://schemas.openxmlformats.org/officeDocument/2006/relationships/slideLayout" Target="../slideLayouts/slideLayout2.xml"/><Relationship Id="rId6" Type="http://schemas.openxmlformats.org/officeDocument/2006/relationships/hyperlink" Target="http://fr.wikipedia.org/wiki/Cameroun" TargetMode="External"/><Relationship Id="rId11" Type="http://schemas.openxmlformats.org/officeDocument/2006/relationships/hyperlink" Target="http://fr.wikipedia.org/wiki/%C3%89gypte" TargetMode="External"/><Relationship Id="rId24" Type="http://schemas.openxmlformats.org/officeDocument/2006/relationships/hyperlink" Target="http://fr.wikipedia.org/wiki/Rwanda" TargetMode="External"/><Relationship Id="rId32" Type="http://schemas.openxmlformats.org/officeDocument/2006/relationships/hyperlink" Target="http://fr.wikipedia.org/wiki/Cambodge" TargetMode="External"/><Relationship Id="rId37" Type="http://schemas.openxmlformats.org/officeDocument/2006/relationships/hyperlink" Target="http://fr.wikipedia.org/wiki/Andorre" TargetMode="External"/><Relationship Id="rId40" Type="http://schemas.openxmlformats.org/officeDocument/2006/relationships/hyperlink" Target="http://fr.wikipedia.org/wiki/Bulgarie" TargetMode="External"/><Relationship Id="rId45" Type="http://schemas.openxmlformats.org/officeDocument/2006/relationships/hyperlink" Target="http://fr.wikipedia.org/wiki/Duch%C3%A9_de_Luxembourg" TargetMode="External"/><Relationship Id="rId53" Type="http://schemas.openxmlformats.org/officeDocument/2006/relationships/hyperlink" Target="http://fr.wikipedia.org/wiki/Slov%C3%A9nie" TargetMode="External"/><Relationship Id="rId5" Type="http://schemas.openxmlformats.org/officeDocument/2006/relationships/hyperlink" Target="http://fr.wikipedia.org/wiki/Burundi" TargetMode="External"/><Relationship Id="rId15" Type="http://schemas.openxmlformats.org/officeDocument/2006/relationships/hyperlink" Target="http://fr.wikipedia.org/wiki/Madagascar" TargetMode="External"/><Relationship Id="rId23" Type="http://schemas.openxmlformats.org/officeDocument/2006/relationships/hyperlink" Target="http://fr.wikipedia.org/wiki/R%C3%A9publique_du_Congo" TargetMode="External"/><Relationship Id="rId28" Type="http://schemas.openxmlformats.org/officeDocument/2006/relationships/hyperlink" Target="http://fr.wikipedia.org/wiki/Togo" TargetMode="External"/><Relationship Id="rId36" Type="http://schemas.openxmlformats.org/officeDocument/2006/relationships/hyperlink" Target="http://fr.wikipedia.org/wiki/Albanie" TargetMode="External"/><Relationship Id="rId49" Type="http://schemas.openxmlformats.org/officeDocument/2006/relationships/hyperlink" Target="http://fr.wikipedia.org/wiki/Pologne" TargetMode="External"/><Relationship Id="rId10" Type="http://schemas.openxmlformats.org/officeDocument/2006/relationships/hyperlink" Target="http://fr.wikipedia.org/wiki/Djibouti" TargetMode="External"/><Relationship Id="rId19" Type="http://schemas.openxmlformats.org/officeDocument/2006/relationships/hyperlink" Target="http://fr.wikipedia.org/wiki/Mauritanie" TargetMode="External"/><Relationship Id="rId31" Type="http://schemas.openxmlformats.org/officeDocument/2006/relationships/hyperlink" Target="http://fr.wikipedia.org/wiki/Ha%C3%AFti" TargetMode="External"/><Relationship Id="rId44" Type="http://schemas.openxmlformats.org/officeDocument/2006/relationships/hyperlink" Target="http://fr.wikipedia.org/wiki/Lituanie" TargetMode="External"/><Relationship Id="rId52" Type="http://schemas.openxmlformats.org/officeDocument/2006/relationships/hyperlink" Target="http://fr.wikipedia.org/wiki/Slovaquie" TargetMode="External"/><Relationship Id="rId4" Type="http://schemas.openxmlformats.org/officeDocument/2006/relationships/hyperlink" Target="http://fr.wikipedia.org/wiki/Burkina_Faso" TargetMode="External"/><Relationship Id="rId9" Type="http://schemas.openxmlformats.org/officeDocument/2006/relationships/hyperlink" Target="http://fr.wikipedia.org/wiki/C%C3%B4te_d'Ivoire" TargetMode="External"/><Relationship Id="rId14" Type="http://schemas.openxmlformats.org/officeDocument/2006/relationships/hyperlink" Target="http://fr.wikipedia.org/wiki/Guin%C3%A9e-Bissau" TargetMode="External"/><Relationship Id="rId22" Type="http://schemas.openxmlformats.org/officeDocument/2006/relationships/hyperlink" Target="http://fr.wikipedia.org/wiki/R%C3%A9publique_d%C3%A9mocratique_du_Congo" TargetMode="External"/><Relationship Id="rId27" Type="http://schemas.openxmlformats.org/officeDocument/2006/relationships/hyperlink" Target="http://fr.wikipedia.org/wiki/Tchad" TargetMode="External"/><Relationship Id="rId30" Type="http://schemas.openxmlformats.org/officeDocument/2006/relationships/hyperlink" Target="http://fr.wikipedia.org/wiki/Canada" TargetMode="External"/><Relationship Id="rId35" Type="http://schemas.openxmlformats.org/officeDocument/2006/relationships/hyperlink" Target="http://fr.wikipedia.org/wiki/Vi%C3%AAt_Nam" TargetMode="External"/><Relationship Id="rId43" Type="http://schemas.openxmlformats.org/officeDocument/2006/relationships/hyperlink" Target="http://fr.wikipedia.org/wiki/Hongrie" TargetMode="External"/><Relationship Id="rId48" Type="http://schemas.openxmlformats.org/officeDocument/2006/relationships/hyperlink" Target="http://fr.wikipedia.org/wiki/Monaco" TargetMode="External"/><Relationship Id="rId8" Type="http://schemas.openxmlformats.org/officeDocument/2006/relationships/hyperlink" Target="http://fr.wikipedia.org/wiki/Comores_(pays)" TargetMode="External"/><Relationship Id="rId51" Type="http://schemas.openxmlformats.org/officeDocument/2006/relationships/hyperlink" Target="http://fr.wikipedia.org/wiki/Roumanie" TargetMode="External"/><Relationship Id="rId3" Type="http://schemas.openxmlformats.org/officeDocument/2006/relationships/hyperlink" Target="http://fr.wikipedia.org/wiki/B%C3%A9nin"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fr.wikipedia.org/wiki/Belgique" TargetMode="External"/><Relationship Id="rId13" Type="http://schemas.openxmlformats.org/officeDocument/2006/relationships/hyperlink" Target="http://fr.wikipedia.org/wiki/Luxembourg_(pays)" TargetMode="External"/><Relationship Id="rId18" Type="http://schemas.openxmlformats.org/officeDocument/2006/relationships/hyperlink" Target="http://fr.wikipedia.org/wiki/Liban" TargetMode="External"/><Relationship Id="rId3" Type="http://schemas.openxmlformats.org/officeDocument/2006/relationships/hyperlink" Target="http://fr.wikipedia.org/wiki/Langue_maternelle" TargetMode="External"/><Relationship Id="rId7" Type="http://schemas.openxmlformats.org/officeDocument/2006/relationships/hyperlink" Target="http://fr.wikipedia.org/wiki/R%C3%A9gion_de_Bruxelles-Capitale" TargetMode="External"/><Relationship Id="rId12" Type="http://schemas.openxmlformats.org/officeDocument/2006/relationships/hyperlink" Target="http://fr.wikipedia.org/wiki/R%C3%A9publique_d%C3%A9mocratique_du_Congo" TargetMode="External"/><Relationship Id="rId17" Type="http://schemas.openxmlformats.org/officeDocument/2006/relationships/hyperlink" Target="http://fr.wikipedia.org/wiki/Roumanie" TargetMode="External"/><Relationship Id="rId2" Type="http://schemas.openxmlformats.org/officeDocument/2006/relationships/hyperlink" Target="http://fr.wikipedia.org/wiki/Langue_officielle" TargetMode="External"/><Relationship Id="rId16" Type="http://schemas.openxmlformats.org/officeDocument/2006/relationships/hyperlink" Target="http://fr.wikipedia.org/wiki/Communaut%C3%A9_d'int%C3%A9r%C3%AAt" TargetMode="External"/><Relationship Id="rId1" Type="http://schemas.openxmlformats.org/officeDocument/2006/relationships/slideLayout" Target="../slideLayouts/slideLayout7.xml"/><Relationship Id="rId6" Type="http://schemas.openxmlformats.org/officeDocument/2006/relationships/hyperlink" Target="http://fr.wikipedia.org/wiki/Qu%C3%A9bec" TargetMode="External"/><Relationship Id="rId11" Type="http://schemas.openxmlformats.org/officeDocument/2006/relationships/hyperlink" Target="http://fr.wikipedia.org/wiki/Afrique_subsaharienne" TargetMode="External"/><Relationship Id="rId5" Type="http://schemas.openxmlformats.org/officeDocument/2006/relationships/hyperlink" Target="http://fr.wikipedia.org/wiki/France" TargetMode="External"/><Relationship Id="rId15" Type="http://schemas.openxmlformats.org/officeDocument/2006/relationships/hyperlink" Target="http://fr.wikipedia.org/wiki/Alg%C3%A9rie" TargetMode="External"/><Relationship Id="rId10" Type="http://schemas.openxmlformats.org/officeDocument/2006/relationships/hyperlink" Target="http://fr.wikipedia.org/wiki/Monaco" TargetMode="External"/><Relationship Id="rId4" Type="http://schemas.openxmlformats.org/officeDocument/2006/relationships/hyperlink" Target="http://fr.wikipedia.org/wiki/Langue_de_culture" TargetMode="External"/><Relationship Id="rId9" Type="http://schemas.openxmlformats.org/officeDocument/2006/relationships/hyperlink" Target="http://fr.wikipedia.org/wiki/Suisse_romande" TargetMode="External"/><Relationship Id="rId14" Type="http://schemas.openxmlformats.org/officeDocument/2006/relationships/hyperlink" Target="http://fr.wikipedia.org/wiki/Maghreb"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fr.wikipedia.org/wiki/Diversit%C3%A9_culturelle" TargetMode="External"/><Relationship Id="rId13" Type="http://schemas.openxmlformats.org/officeDocument/2006/relationships/hyperlink" Target="http://fr.wikipedia.org/wiki/Dakar" TargetMode="External"/><Relationship Id="rId3" Type="http://schemas.openxmlformats.org/officeDocument/2006/relationships/hyperlink" Target="http://fr.wikipedia.org/wiki/%C3%89tat" TargetMode="External"/><Relationship Id="rId7" Type="http://schemas.openxmlformats.org/officeDocument/2006/relationships/hyperlink" Target="http://fr.wikipedia.org/wiki/Langue_fran%C3%A7aise" TargetMode="External"/><Relationship Id="rId12" Type="http://schemas.openxmlformats.org/officeDocument/2006/relationships/hyperlink" Target="http://fr.wikipedia.org/wiki/S%C3%A9n%C3%A9gal" TargetMode="External"/><Relationship Id="rId2" Type="http://schemas.openxmlformats.org/officeDocument/2006/relationships/hyperlink" Target="http://fr.wikipedia.org/wiki/Organisation_internationale_de_la_francophonie" TargetMode="External"/><Relationship Id="rId1" Type="http://schemas.openxmlformats.org/officeDocument/2006/relationships/slideLayout" Target="../slideLayouts/slideLayout7.xml"/><Relationship Id="rId6" Type="http://schemas.openxmlformats.org/officeDocument/2006/relationships/hyperlink" Target="http://fr.wikipedia.org/wiki/Francophonie" TargetMode="External"/><Relationship Id="rId11" Type="http://schemas.openxmlformats.org/officeDocument/2006/relationships/hyperlink" Target="http://fr.wikipedia.org/wiki/2014" TargetMode="External"/><Relationship Id="rId5" Type="http://schemas.openxmlformats.org/officeDocument/2006/relationships/hyperlink" Target="http://fr.wikipedia.org/wiki/2004" TargetMode="External"/><Relationship Id="rId10" Type="http://schemas.openxmlformats.org/officeDocument/2006/relationships/hyperlink" Target="http://fr.wikipedia.org/wiki/D%C3%A9veloppement_durable" TargetMode="External"/><Relationship Id="rId4" Type="http://schemas.openxmlformats.org/officeDocument/2006/relationships/hyperlink" Target="http://www.francophonie.org/La-Charte-de-la-Francophonie.html" TargetMode="External"/><Relationship Id="rId9" Type="http://schemas.openxmlformats.org/officeDocument/2006/relationships/hyperlink" Target="http://fr.wikipedia.org/wiki/Droits_de_l'homm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fr-FR" dirty="0" smtClean="0"/>
              <a:t>Cours de civilisation française</a:t>
            </a:r>
            <a:endParaRPr lang="ru-RU" dirty="0"/>
          </a:p>
        </p:txBody>
      </p:sp>
      <p:sp>
        <p:nvSpPr>
          <p:cNvPr id="3" name="Подзаголовок 2"/>
          <p:cNvSpPr>
            <a:spLocks noGrp="1"/>
          </p:cNvSpPr>
          <p:nvPr>
            <p:ph type="subTitle" idx="1"/>
          </p:nvPr>
        </p:nvSpPr>
        <p:spPr/>
        <p:txBody>
          <a:bodyPr/>
          <a:lstStyle/>
          <a:p>
            <a:r>
              <a:rPr lang="fr-FR" dirty="0" smtClean="0"/>
              <a:t>II partie</a:t>
            </a:r>
          </a:p>
          <a:p>
            <a:r>
              <a:rPr lang="fr-FR" dirty="0" smtClean="0"/>
              <a:t>Pour les écoles spécialisées en français (la classe de Terminale)</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fr-FR" dirty="0" smtClean="0"/>
              <a:t/>
            </a:r>
            <a:br>
              <a:rPr lang="fr-FR" dirty="0" smtClean="0"/>
            </a:br>
            <a:r>
              <a:rPr lang="fr-FR" dirty="0" smtClean="0"/>
              <a:t>Vie de famille</a:t>
            </a:r>
            <a:endParaRPr lang="ru-RU" dirty="0"/>
          </a:p>
        </p:txBody>
      </p:sp>
      <p:sp>
        <p:nvSpPr>
          <p:cNvPr id="3" name="Подзаголовок 2"/>
          <p:cNvSpPr>
            <a:spLocks noGrp="1"/>
          </p:cNvSpPr>
          <p:nvPr>
            <p:ph type="subTitle" idx="1"/>
          </p:nvPr>
        </p:nvSpPr>
        <p:spPr/>
        <p:txBody>
          <a:bodyPr/>
          <a:lstStyle/>
          <a:p>
            <a:r>
              <a:rPr lang="fr-FR" dirty="0" smtClean="0"/>
              <a:t>Politique de famille</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7158" y="285729"/>
            <a:ext cx="8501122" cy="5016758"/>
          </a:xfrm>
          <a:prstGeom prst="rect">
            <a:avLst/>
          </a:prstGeom>
        </p:spPr>
        <p:txBody>
          <a:bodyPr wrap="square">
            <a:spAutoFit/>
          </a:bodyPr>
          <a:lstStyle/>
          <a:p>
            <a:r>
              <a:rPr lang="fr-FR" sz="2000" b="1" dirty="0" smtClean="0"/>
              <a:t>Famille, sexualité et égalité des sexes</a:t>
            </a:r>
          </a:p>
          <a:p>
            <a:r>
              <a:rPr lang="fr-FR" sz="2000" dirty="0" smtClean="0"/>
              <a:t>La France est en 2009 le pays le plus fécond d’Europe avec un </a:t>
            </a:r>
            <a:r>
              <a:rPr lang="fr-FR" sz="2000" dirty="0" smtClean="0">
                <a:hlinkClick r:id="rId2" action="ppaction://hlinkfile" tooltip="Taux de fécondité"/>
              </a:rPr>
              <a:t>indicateur conjoncturel de fécondité</a:t>
            </a:r>
            <a:r>
              <a:rPr lang="fr-FR" sz="2000" dirty="0" smtClean="0"/>
              <a:t> de 1,99 enfant par femme (1,98 en France métropolitaine)</a:t>
            </a:r>
            <a:r>
              <a:rPr lang="fr-FR" sz="2000" baseline="30000" dirty="0" smtClean="0"/>
              <a:t>.</a:t>
            </a:r>
            <a:endParaRPr lang="fr-FR" sz="2000" dirty="0" smtClean="0"/>
          </a:p>
          <a:p>
            <a:r>
              <a:rPr lang="fr-FR" sz="2000" dirty="0" smtClean="0"/>
              <a:t>Les mutations qu’a connues la famille en France entre les années 1960 et les années 2000 sont aussi nombreuses que profondes. Les naissances sont dans la majeure partie des cas voulues, en raison du développement de la contraception et de l’avortement — plus de 200 000 </a:t>
            </a:r>
            <a:r>
              <a:rPr lang="fr-FR" sz="2000" dirty="0" smtClean="0">
                <a:hlinkClick r:id="rId3" action="ppaction://hlinkfile" tooltip="Interruption volontaire de grossesse"/>
              </a:rPr>
              <a:t>interruptions volontaires de grossesse</a:t>
            </a:r>
            <a:r>
              <a:rPr lang="fr-FR" sz="2000" dirty="0" smtClean="0"/>
              <a:t> (IVG) sont pratiquées chaque année en France. Une partie grandissante des couples préfère au </a:t>
            </a:r>
            <a:r>
              <a:rPr lang="fr-FR" sz="2000" dirty="0" smtClean="0">
                <a:hlinkClick r:id="rId4" action="ppaction://hlinkfile" tooltip="Mariage"/>
              </a:rPr>
              <a:t>mariage</a:t>
            </a:r>
            <a:r>
              <a:rPr lang="fr-FR" sz="2000" dirty="0" smtClean="0"/>
              <a:t> l’</a:t>
            </a:r>
            <a:r>
              <a:rPr lang="fr-FR" sz="2000" dirty="0" smtClean="0">
                <a:hlinkClick r:id="rId5" action="ppaction://hlinkfile" tooltip="Concubinage en France"/>
              </a:rPr>
              <a:t>union libre</a:t>
            </a:r>
            <a:r>
              <a:rPr lang="fr-FR" sz="2000" dirty="0" smtClean="0"/>
              <a:t>, ou le </a:t>
            </a:r>
            <a:r>
              <a:rPr lang="fr-FR" sz="2000" dirty="0" smtClean="0">
                <a:hlinkClick r:id="rId6" action="ppaction://hlinkfile" tooltip="Pacte civil de solidarité"/>
              </a:rPr>
              <a:t>Pacte civil de solidarité (PACS)</a:t>
            </a:r>
            <a:r>
              <a:rPr lang="fr-FR" sz="2000" dirty="0" smtClean="0"/>
              <a:t>, </a:t>
            </a:r>
            <a:r>
              <a:rPr lang="fr-FR" sz="2000" dirty="0" smtClean="0">
                <a:solidFill>
                  <a:srgbClr val="00B050"/>
                </a:solidFill>
              </a:rPr>
              <a:t>un contrat d’union </a:t>
            </a:r>
            <a:r>
              <a:rPr lang="fr-FR" sz="2000" dirty="0" smtClean="0"/>
              <a:t>plus souple que le mariage. Quant aux </a:t>
            </a:r>
            <a:r>
              <a:rPr lang="fr-FR" sz="2000" dirty="0" smtClean="0">
                <a:hlinkClick r:id="rId7" action="ppaction://hlinkfile" tooltip="Divorce"/>
              </a:rPr>
              <a:t>divorces</a:t>
            </a:r>
            <a:r>
              <a:rPr lang="fr-FR" sz="2000" dirty="0" smtClean="0"/>
              <a:t>, leur nombre a été multiplié par 3,2 entre le début des années 1970 et la fin des années 2000.</a:t>
            </a:r>
          </a:p>
          <a:p>
            <a:r>
              <a:rPr lang="fr-FR" sz="2000" dirty="0" smtClean="0"/>
              <a:t>Quant aux différentes formes d’</a:t>
            </a:r>
            <a:r>
              <a:rPr lang="fr-FR" sz="2000" dirty="0" smtClean="0">
                <a:hlinkClick r:id="rId8" action="ppaction://hlinkfile" tooltip="Allosexuel"/>
              </a:rPr>
              <a:t>altersexualité</a:t>
            </a:r>
            <a:r>
              <a:rPr lang="fr-FR" sz="2000" dirty="0" smtClean="0"/>
              <a:t>, elles sont dans l’ensemble acceptées en France. </a:t>
            </a:r>
            <a:r>
              <a:rPr lang="fr-FR" sz="2000" dirty="0" smtClean="0">
                <a:solidFill>
                  <a:srgbClr val="00B050"/>
                </a:solidFill>
              </a:rPr>
              <a:t>Le mariage des couples de même sexe</a:t>
            </a:r>
            <a:r>
              <a:rPr lang="fr-FR" sz="2000" dirty="0" smtClean="0"/>
              <a:t>, ainsi que l'adoption d'enfants par ces mêmes couples, est légale en France depuis </a:t>
            </a:r>
            <a:r>
              <a:rPr lang="fr-FR" sz="2000" dirty="0" smtClean="0">
                <a:solidFill>
                  <a:srgbClr val="00B050"/>
                </a:solidFill>
              </a:rPr>
              <a:t>le 18 mai 2013</a:t>
            </a:r>
            <a:r>
              <a:rPr lang="fr-FR" sz="2000" dirty="0" smtClean="0"/>
              <a:t>.</a:t>
            </a:r>
            <a:endParaRPr lang="fr-F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dirty="0" smtClean="0"/>
              <a:t>Prestations sociales</a:t>
            </a:r>
            <a:endParaRPr lang="ru-RU" dirty="0"/>
          </a:p>
        </p:txBody>
      </p:sp>
      <p:sp>
        <p:nvSpPr>
          <p:cNvPr id="3" name="Содержимое 2"/>
          <p:cNvSpPr>
            <a:spLocks noGrp="1"/>
          </p:cNvSpPr>
          <p:nvPr>
            <p:ph idx="1"/>
          </p:nvPr>
        </p:nvSpPr>
        <p:spPr/>
        <p:txBody>
          <a:bodyPr>
            <a:normAutofit fontScale="85000" lnSpcReduction="20000"/>
          </a:bodyPr>
          <a:lstStyle/>
          <a:p>
            <a:r>
              <a:rPr lang="fr-FR" dirty="0" smtClean="0"/>
              <a:t>Une </a:t>
            </a:r>
            <a:r>
              <a:rPr lang="fr-FR" b="1" dirty="0" smtClean="0"/>
              <a:t>prestation de </a:t>
            </a:r>
            <a:r>
              <a:rPr lang="fr-FR" b="1" dirty="0" smtClean="0">
                <a:hlinkClick r:id="rId2" action="ppaction://hlinkfile" tooltip="Protection sociale"/>
              </a:rPr>
              <a:t>protection sociale</a:t>
            </a:r>
            <a:r>
              <a:rPr lang="fr-FR" dirty="0" smtClean="0"/>
              <a:t> est un versement d'argent effectué par un organisme public à un </a:t>
            </a:r>
            <a:r>
              <a:rPr lang="fr-FR" dirty="0" smtClean="0">
                <a:hlinkClick r:id="rId3" action="ppaction://hlinkfile" tooltip="Ménage"/>
              </a:rPr>
              <a:t>ménage</a:t>
            </a:r>
            <a:r>
              <a:rPr lang="fr-FR" dirty="0" smtClean="0"/>
              <a:t> pour couvrir des dépenses que la collectivité « considère » comme correspondant à des "objectifs sociaux" : vieillesse, santé, famille, chômage, pauvreté, invalidité, etc. Les prestations sociales sont liées à la </a:t>
            </a:r>
            <a:r>
              <a:rPr lang="fr-FR" dirty="0" smtClean="0">
                <a:hlinkClick r:id="rId4" action="ppaction://hlinkfile" tooltip="Sécurité sociale en France"/>
              </a:rPr>
              <a:t>sécurité sociale</a:t>
            </a:r>
            <a:r>
              <a:rPr lang="fr-FR" dirty="0" smtClean="0"/>
              <a:t>. </a:t>
            </a:r>
          </a:p>
          <a:p>
            <a:r>
              <a:rPr lang="fr-FR" dirty="0" smtClean="0"/>
              <a:t>Les </a:t>
            </a:r>
            <a:r>
              <a:rPr lang="fr-FR" b="1" dirty="0" smtClean="0"/>
              <a:t>prestations de protection sociale</a:t>
            </a:r>
            <a:r>
              <a:rPr lang="fr-FR" dirty="0" smtClean="0"/>
              <a:t> sont versées par différents organismes :</a:t>
            </a:r>
          </a:p>
          <a:p>
            <a:r>
              <a:rPr lang="fr-FR" dirty="0" smtClean="0"/>
              <a:t>l'</a:t>
            </a:r>
            <a:r>
              <a:rPr lang="fr-FR" dirty="0" smtClean="0">
                <a:hlinkClick r:id="rId5" action="ppaction://hlinkfile" tooltip="État en France"/>
              </a:rPr>
              <a:t>État français</a:t>
            </a:r>
            <a:r>
              <a:rPr lang="fr-FR" dirty="0" smtClean="0"/>
              <a:t>, </a:t>
            </a:r>
          </a:p>
          <a:p>
            <a:r>
              <a:rPr lang="fr-FR" dirty="0" smtClean="0"/>
              <a:t>les </a:t>
            </a:r>
            <a:r>
              <a:rPr lang="fr-FR" dirty="0" smtClean="0">
                <a:hlinkClick r:id="rId6" action="ppaction://hlinkfile" tooltip="Caisse d'allocations familiales (France)"/>
              </a:rPr>
              <a:t>caisses d'allocations familiales</a:t>
            </a:r>
            <a:r>
              <a:rPr lang="fr-FR" dirty="0" smtClean="0"/>
              <a:t>, </a:t>
            </a:r>
          </a:p>
          <a:p>
            <a:r>
              <a:rPr lang="fr-FR" dirty="0" smtClean="0"/>
              <a:t>les </a:t>
            </a:r>
            <a:r>
              <a:rPr lang="fr-FR" dirty="0" smtClean="0">
                <a:hlinkClick r:id="rId7" action="ppaction://hlinkfile" tooltip="Administration territoriale de la France"/>
              </a:rPr>
              <a:t>collectivités locales</a:t>
            </a:r>
            <a:r>
              <a:rPr lang="fr-FR" dirty="0" smtClean="0"/>
              <a:t> (dont </a:t>
            </a:r>
            <a:r>
              <a:rPr lang="fr-FR" dirty="0" smtClean="0">
                <a:hlinkClick r:id="rId8" action="ppaction://hlinkfile" tooltip="Conseil général (France)"/>
              </a:rPr>
              <a:t>conseils généraux</a:t>
            </a:r>
            <a:r>
              <a:rPr lang="fr-FR" dirty="0" smtClean="0"/>
              <a:t>), </a:t>
            </a:r>
          </a:p>
          <a:p>
            <a:endParaRPr lang="fr-FR" dirty="0" smtClean="0"/>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nvGraphicFramePr>
        <p:xfrm>
          <a:off x="357158" y="285728"/>
          <a:ext cx="8572560" cy="6827520"/>
        </p:xfrm>
        <a:graphic>
          <a:graphicData uri="http://schemas.openxmlformats.org/drawingml/2006/table">
            <a:tbl>
              <a:tblPr firstRow="1" bandRow="1">
                <a:tableStyleId>{5C22544A-7EE6-4342-B048-85BDC9FD1C3A}</a:tableStyleId>
              </a:tblPr>
              <a:tblGrid>
                <a:gridCol w="8572560"/>
              </a:tblGrid>
              <a:tr h="6572272">
                <a:tc>
                  <a:txBody>
                    <a:bodyPr/>
                    <a:lstStyle/>
                    <a:p>
                      <a:pPr rtl="0"/>
                      <a:r>
                        <a:rPr lang="fr-FR" b="0" dirty="0" smtClean="0">
                          <a:solidFill>
                            <a:schemeClr val="tx1"/>
                          </a:solidFill>
                        </a:rPr>
                        <a:t>On distingue:</a:t>
                      </a:r>
                    </a:p>
                    <a:p>
                      <a:r>
                        <a:rPr lang="fr-FR" b="1" dirty="0" smtClean="0">
                          <a:solidFill>
                            <a:schemeClr val="tx1"/>
                          </a:solidFill>
                        </a:rPr>
                        <a:t>Les prestations sociales:</a:t>
                      </a:r>
                      <a:r>
                        <a:rPr lang="fr-FR" b="0" dirty="0" smtClean="0">
                          <a:solidFill>
                            <a:schemeClr val="tx1"/>
                          </a:solidFill>
                        </a:rPr>
                        <a:t> Transferts effectifs attribués personnellement à des ménages ou particuliers sans contrepartie équivalente ou simultanée. </a:t>
                      </a:r>
                    </a:p>
                    <a:p>
                      <a:r>
                        <a:rPr lang="fr-FR" b="1" dirty="0" smtClean="0">
                          <a:solidFill>
                            <a:schemeClr val="tx1"/>
                          </a:solidFill>
                        </a:rPr>
                        <a:t>Les prestations des services sociaux: </a:t>
                      </a:r>
                      <a:r>
                        <a:rPr lang="fr-FR" b="0" dirty="0" smtClean="0">
                          <a:solidFill>
                            <a:schemeClr val="tx1"/>
                          </a:solidFill>
                        </a:rPr>
                        <a:t>Accès à des services, en relation avec un risque de la protection sociale, fournis à prix réduit ou gratuitement par une administration ou une institution sans but lucratif. </a:t>
                      </a:r>
                    </a:p>
                    <a:p>
                      <a:pPr rtl="0"/>
                      <a:r>
                        <a:rPr lang="fr-FR" b="1" dirty="0" smtClean="0">
                          <a:solidFill>
                            <a:schemeClr val="tx1"/>
                          </a:solidFill>
                        </a:rPr>
                        <a:t>Les prestations fiscales: </a:t>
                      </a:r>
                      <a:r>
                        <a:rPr lang="fr-FR" b="0" dirty="0" smtClean="0">
                          <a:solidFill>
                            <a:schemeClr val="tx1"/>
                          </a:solidFill>
                        </a:rPr>
                        <a:t>Réductions d'impôts en relation avec la vieillesse, la charge d'enfants ou une situation sociale particulière. </a:t>
                      </a:r>
                    </a:p>
                    <a:p>
                      <a:pPr rtl="0"/>
                      <a:r>
                        <a:rPr lang="fr-FR" sz="1400" b="1" dirty="0" smtClean="0">
                          <a:solidFill>
                            <a:schemeClr val="tx1"/>
                          </a:solidFill>
                        </a:rPr>
                        <a:t>Exemples de prestations</a:t>
                      </a:r>
                    </a:p>
                    <a:p>
                      <a:pPr rtl="0"/>
                      <a:r>
                        <a:rPr lang="fr-FR" sz="1400" b="0" dirty="0" smtClean="0">
                          <a:solidFill>
                            <a:schemeClr val="tx1"/>
                          </a:solidFill>
                          <a:hlinkClick r:id="rId2" action="ppaction://hlinkfile" tooltip="Caisse d'allocations familiales (France)"/>
                        </a:rPr>
                        <a:t>Caisses d'allocations familiales</a:t>
                      </a:r>
                      <a:r>
                        <a:rPr lang="fr-FR" sz="1400" b="0" dirty="0" smtClean="0">
                          <a:solidFill>
                            <a:schemeClr val="tx1"/>
                          </a:solidFill>
                        </a:rPr>
                        <a:t> (CAF) (gèrent une vingtaine de prestations françaises) </a:t>
                      </a:r>
                    </a:p>
                    <a:p>
                      <a:pPr lvl="1" rtl="0"/>
                      <a:r>
                        <a:rPr lang="fr-FR" sz="1400" b="0" dirty="0" smtClean="0">
                          <a:solidFill>
                            <a:schemeClr val="tx1"/>
                          </a:solidFill>
                        </a:rPr>
                        <a:t>Allocations familiales (base) </a:t>
                      </a:r>
                    </a:p>
                    <a:p>
                      <a:pPr lvl="1" rtl="0"/>
                      <a:r>
                        <a:rPr lang="fr-FR" sz="1400" b="0" dirty="0" smtClean="0">
                          <a:solidFill>
                            <a:schemeClr val="tx1"/>
                          </a:solidFill>
                          <a:hlinkClick r:id="rId3" action="ppaction://hlinkfile" tooltip="Revenu de solidarité active"/>
                        </a:rPr>
                        <a:t>Revenu de solidarité active</a:t>
                      </a:r>
                      <a:r>
                        <a:rPr lang="fr-FR" sz="1400" b="0" dirty="0" smtClean="0">
                          <a:solidFill>
                            <a:schemeClr val="tx1"/>
                          </a:solidFill>
                        </a:rPr>
                        <a:t> (RSA) (qui remplace le RMI et l'API) </a:t>
                      </a:r>
                    </a:p>
                    <a:p>
                      <a:pPr lvl="1" rtl="0"/>
                      <a:r>
                        <a:rPr lang="fr-FR" sz="1400" b="0" dirty="0" smtClean="0">
                          <a:solidFill>
                            <a:schemeClr val="tx1"/>
                          </a:solidFill>
                          <a:hlinkClick r:id="rId4" action="ppaction://hlinkfile" tooltip="Allocation aux adultes handicapés"/>
                        </a:rPr>
                        <a:t>Allocation aux adultes handicapés</a:t>
                      </a:r>
                      <a:r>
                        <a:rPr lang="fr-FR" sz="1400" b="0" dirty="0" smtClean="0">
                          <a:solidFill>
                            <a:schemeClr val="tx1"/>
                          </a:solidFill>
                        </a:rPr>
                        <a:t> (AAH) </a:t>
                      </a:r>
                    </a:p>
                    <a:p>
                      <a:pPr lvl="1" rtl="0"/>
                      <a:r>
                        <a:rPr lang="fr-FR" sz="1400" b="0" dirty="0" smtClean="0">
                          <a:solidFill>
                            <a:schemeClr val="tx1"/>
                          </a:solidFill>
                          <a:hlinkClick r:id="rId5" action="ppaction://hlinkfile" tooltip="Allocation de rentrée scolaire (France)"/>
                        </a:rPr>
                        <a:t>Allocation de rentrée scolaire</a:t>
                      </a:r>
                      <a:r>
                        <a:rPr lang="fr-FR" sz="1400" b="0" dirty="0" smtClean="0">
                          <a:solidFill>
                            <a:schemeClr val="tx1"/>
                          </a:solidFill>
                        </a:rPr>
                        <a:t> (ARS) </a:t>
                      </a:r>
                    </a:p>
                    <a:p>
                      <a:pPr lvl="1" rtl="0"/>
                      <a:r>
                        <a:rPr lang="fr-FR" sz="1400" b="0" dirty="0" smtClean="0">
                          <a:solidFill>
                            <a:schemeClr val="tx1"/>
                          </a:solidFill>
                          <a:hlinkClick r:id="rId6" action="ppaction://hlinkfile" tooltip="Prestation d'accueil du jeune enfant"/>
                        </a:rPr>
                        <a:t>Prestation d'accueil du jeune enfant</a:t>
                      </a:r>
                      <a:r>
                        <a:rPr lang="fr-FR" sz="1400" b="0" dirty="0" smtClean="0">
                          <a:solidFill>
                            <a:schemeClr val="tx1"/>
                          </a:solidFill>
                        </a:rPr>
                        <a:t> (PAJE) </a:t>
                      </a:r>
                    </a:p>
                    <a:p>
                      <a:pPr lvl="1" rtl="0"/>
                      <a:r>
                        <a:rPr lang="fr-FR" sz="1400" b="0" dirty="0" smtClean="0">
                          <a:solidFill>
                            <a:schemeClr val="tx1"/>
                          </a:solidFill>
                          <a:hlinkClick r:id="rId7" action="ppaction://hlinkfile" tooltip="Allocations logement"/>
                        </a:rPr>
                        <a:t>Allocations logement</a:t>
                      </a:r>
                      <a:r>
                        <a:rPr lang="fr-FR" sz="1400" b="0" dirty="0" smtClean="0">
                          <a:solidFill>
                            <a:schemeClr val="tx1"/>
                          </a:solidFill>
                        </a:rPr>
                        <a:t> : APL, ALF, AL/ALS </a:t>
                      </a:r>
                    </a:p>
                    <a:p>
                      <a:pPr lvl="1" rtl="0"/>
                      <a:r>
                        <a:rPr lang="fr-FR" sz="1400" b="0" dirty="0" smtClean="0">
                          <a:solidFill>
                            <a:schemeClr val="tx1"/>
                          </a:solidFill>
                          <a:hlinkClick r:id="rId8" action="ppaction://hlinkfile" tooltip="Allocation de soutien familial"/>
                        </a:rPr>
                        <a:t>Allocation de soutien familial</a:t>
                      </a:r>
                      <a:r>
                        <a:rPr lang="fr-FR" sz="1400" b="0" dirty="0" smtClean="0">
                          <a:solidFill>
                            <a:schemeClr val="tx1"/>
                          </a:solidFill>
                        </a:rPr>
                        <a:t> </a:t>
                      </a:r>
                    </a:p>
                    <a:p>
                      <a:pPr lvl="1" rtl="0"/>
                      <a:r>
                        <a:rPr lang="fr-FR" sz="1400" b="0" dirty="0" smtClean="0">
                          <a:solidFill>
                            <a:schemeClr val="tx1"/>
                          </a:solidFill>
                        </a:rPr>
                        <a:t>Allocation d'adoption. </a:t>
                      </a:r>
                    </a:p>
                    <a:p>
                      <a:pPr lvl="1" rtl="0"/>
                      <a:r>
                        <a:rPr lang="fr-FR" sz="1400" b="0" dirty="0" smtClean="0">
                          <a:solidFill>
                            <a:schemeClr val="tx1"/>
                          </a:solidFill>
                        </a:rPr>
                        <a:t>... </a:t>
                      </a:r>
                    </a:p>
                    <a:p>
                      <a:pPr rtl="0"/>
                      <a:r>
                        <a:rPr lang="fr-FR" sz="1400" b="0" dirty="0" smtClean="0">
                          <a:solidFill>
                            <a:schemeClr val="tx1"/>
                          </a:solidFill>
                          <a:hlinkClick r:id="rId9" action="ppaction://hlinkfile" tooltip="Caisse nationale d'assurance vieillesse"/>
                        </a:rPr>
                        <a:t>Caisse nationale d'assurance vieillesse</a:t>
                      </a:r>
                      <a:r>
                        <a:rPr lang="fr-FR" sz="1400" b="0" dirty="0" smtClean="0">
                          <a:solidFill>
                            <a:schemeClr val="tx1"/>
                          </a:solidFill>
                        </a:rPr>
                        <a:t> </a:t>
                      </a:r>
                    </a:p>
                    <a:p>
                      <a:pPr lvl="1" rtl="0"/>
                      <a:r>
                        <a:rPr lang="fr-FR" sz="1400" b="0" dirty="0" smtClean="0">
                          <a:solidFill>
                            <a:schemeClr val="tx1"/>
                          </a:solidFill>
                          <a:hlinkClick r:id="rId10" action="ppaction://hlinkfile" tooltip="Allocation de Solidarité aux Personnes Âgées"/>
                        </a:rPr>
                        <a:t>Allocation de Solidarité aux Personnes Âgées</a:t>
                      </a:r>
                      <a:r>
                        <a:rPr lang="fr-FR" sz="1400" b="0" dirty="0" smtClean="0">
                          <a:solidFill>
                            <a:schemeClr val="tx1"/>
                          </a:solidFill>
                        </a:rPr>
                        <a:t> </a:t>
                      </a:r>
                    </a:p>
                    <a:p>
                      <a:pPr lvl="1" rtl="0"/>
                      <a:r>
                        <a:rPr lang="fr-FR" sz="1400" b="0" dirty="0" smtClean="0">
                          <a:solidFill>
                            <a:schemeClr val="tx1"/>
                          </a:solidFill>
                        </a:rPr>
                        <a:t>AVPF : </a:t>
                      </a:r>
                      <a:r>
                        <a:rPr lang="fr-FR" sz="1400" b="0" dirty="0" smtClean="0">
                          <a:solidFill>
                            <a:schemeClr val="tx1"/>
                          </a:solidFill>
                          <a:hlinkClick r:id="rId11" action="ppaction://hlinkfile" tooltip="Assurance Vieillesse des Parents au Foyer"/>
                        </a:rPr>
                        <a:t>Assurance Vieillesse des Parents au Foyer</a:t>
                      </a:r>
                      <a:r>
                        <a:rPr lang="fr-FR" sz="1400" b="0" dirty="0" smtClean="0">
                          <a:solidFill>
                            <a:schemeClr val="tx1"/>
                          </a:solidFill>
                        </a:rPr>
                        <a:t> </a:t>
                      </a:r>
                    </a:p>
                    <a:p>
                      <a:pPr rtl="0"/>
                      <a:r>
                        <a:rPr lang="fr-FR" sz="1400" b="0" dirty="0" smtClean="0">
                          <a:solidFill>
                            <a:schemeClr val="tx1"/>
                          </a:solidFill>
                        </a:rPr>
                        <a:t>Conseils généraux : </a:t>
                      </a:r>
                    </a:p>
                    <a:p>
                      <a:pPr lvl="1" rtl="0"/>
                      <a:r>
                        <a:rPr lang="fr-FR" sz="1400" b="0" dirty="0" smtClean="0">
                          <a:solidFill>
                            <a:schemeClr val="tx1"/>
                          </a:solidFill>
                          <a:hlinkClick r:id="rId12" action="ppaction://hlinkfile" tooltip="Allocation personnalisée d'autonomie"/>
                        </a:rPr>
                        <a:t>Allocation personnalisée d'autonomie</a:t>
                      </a:r>
                      <a:r>
                        <a:rPr lang="fr-FR" sz="1400" b="0" dirty="0" smtClean="0">
                          <a:solidFill>
                            <a:schemeClr val="tx1"/>
                          </a:solidFill>
                        </a:rPr>
                        <a:t> (APA) </a:t>
                      </a:r>
                    </a:p>
                    <a:p>
                      <a:pPr rtl="0"/>
                      <a:r>
                        <a:rPr lang="fr-FR" sz="1400" b="0" dirty="0" smtClean="0">
                          <a:solidFill>
                            <a:schemeClr val="tx1"/>
                          </a:solidFill>
                          <a:hlinkClick r:id="rId13" action="ppaction://hlinkfile" tooltip="Assurance chômage en France"/>
                        </a:rPr>
                        <a:t>Assurance chômage</a:t>
                      </a:r>
                      <a:r>
                        <a:rPr lang="fr-FR" sz="1400" b="0" dirty="0" smtClean="0">
                          <a:solidFill>
                            <a:schemeClr val="tx1"/>
                          </a:solidFill>
                        </a:rPr>
                        <a:t> : </a:t>
                      </a:r>
                    </a:p>
                    <a:p>
                      <a:pPr lvl="1" rtl="0"/>
                      <a:r>
                        <a:rPr lang="fr-FR" sz="1400" b="0" dirty="0" smtClean="0">
                          <a:solidFill>
                            <a:schemeClr val="tx1"/>
                          </a:solidFill>
                          <a:hlinkClick r:id="rId14" action="ppaction://hlinkfile" tooltip="Allocation spécifique de solidarité"/>
                        </a:rPr>
                        <a:t>Allocation spécifique de solidarité</a:t>
                      </a:r>
                      <a:r>
                        <a:rPr lang="fr-FR" sz="1400" b="0" dirty="0" smtClean="0">
                          <a:solidFill>
                            <a:schemeClr val="tx1"/>
                          </a:solidFill>
                        </a:rPr>
                        <a:t> (ASS) </a:t>
                      </a:r>
                    </a:p>
                    <a:p>
                      <a:pPr lvl="1" rtl="0"/>
                      <a:r>
                        <a:rPr lang="fr-FR" sz="1400" b="0" dirty="0" smtClean="0">
                          <a:solidFill>
                            <a:schemeClr val="tx1"/>
                          </a:solidFill>
                        </a:rPr>
                        <a:t>Allocation d'insertion (AI) </a:t>
                      </a:r>
                    </a:p>
                    <a:p>
                      <a:pPr lvl="1" rtl="0"/>
                      <a:r>
                        <a:rPr lang="fr-FR" sz="1400" b="0" dirty="0" smtClean="0">
                          <a:solidFill>
                            <a:schemeClr val="tx1"/>
                          </a:solidFill>
                        </a:rPr>
                        <a:t>Allocation équivalent retraite (AER)</a:t>
                      </a:r>
                      <a:endParaRPr lang="fr-FR" sz="1400" b="0" dirty="0" smtClean="0"/>
                    </a:p>
                    <a:p>
                      <a:endParaRPr lang="ru-RU" b="0" dirty="0">
                        <a:solidFill>
                          <a:schemeClr val="tx1"/>
                        </a:solidFill>
                      </a:endParaRPr>
                    </a:p>
                  </a:txBody>
                  <a:tcPr>
                    <a:solidFill>
                      <a:schemeClr val="bg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5909310"/>
          </a:xfrm>
          <a:prstGeom prst="rect">
            <a:avLst/>
          </a:prstGeom>
        </p:spPr>
        <p:txBody>
          <a:bodyPr wrap="square">
            <a:spAutoFit/>
          </a:bodyPr>
          <a:lstStyle/>
          <a:p>
            <a:r>
              <a:rPr lang="fr-FR" b="1" cap="all" dirty="0" smtClean="0"/>
              <a:t/>
            </a:r>
            <a:br>
              <a:rPr lang="fr-FR" b="1" cap="all" dirty="0" smtClean="0"/>
            </a:br>
            <a:r>
              <a:rPr lang="fr-FR" sz="2000" b="1" cap="all" dirty="0" smtClean="0"/>
              <a:t>QUAND UTILISER CE CONTRAT DE PACTE CIVIL DE SOLIDARITÉ ?</a:t>
            </a:r>
          </a:p>
          <a:p>
            <a:r>
              <a:rPr lang="fr-FR" sz="2000" dirty="0" smtClean="0"/>
              <a:t>Afin d'organiser la vie commune de votre couple dans un cadre juridique stable, vous décidez de conclure un pacte civil de solidarité (PACS). Vous souhaitez adapter au mieux ce contrat à votre situation.</a:t>
            </a:r>
          </a:p>
          <a:p>
            <a:r>
              <a:rPr lang="fr-FR" sz="2000" b="1" cap="all" dirty="0" smtClean="0"/>
              <a:t>CE QUE DIT LA LOI SUR LE PACTE CIVIL DE SOLIDARITÉ</a:t>
            </a:r>
          </a:p>
          <a:p>
            <a:r>
              <a:rPr lang="fr-FR" sz="2000" dirty="0" smtClean="0"/>
              <a:t>Le PACS est un contrat passé entre deux personnes majeures, de sexes différents ou non, pour organiser leur vie commune. Il est régi par les articles 515-1 et suivants du code civil et a été mis en place fin 1999. Le PACS est un régime plus souple que le mariage qui, plus qu'un contrat, est une véritable institution ayant pour valeur fondamentale la fondation d'une famille, à laquelle une forte majorité reste très attachée. A noter tout d'abord que certaines personnes ne peuvent être parties à un PACS. Il s'agit des mineurs (même émancipés), les personnes mariées, les personnes déjà pacsés et les personnes qui ont des liens de parentés. Depuis le 1er janvier 2009, les personnes sous tutelle peuvent, sous certaines conditions, conclure un PACS. Ils doivent en effet obtenir au préalable l'autorisation du juge des tutelles ou, le cas échéant, du conseil de famille. Les majeurs sous curatelle, quant à eux, doivent obtenir l'autorisation du curateur ou, le cas échéant celle du Juge des tutelles.</a:t>
            </a:r>
            <a:br>
              <a:rPr lang="fr-FR" sz="2000" dirty="0" smtClean="0"/>
            </a:br>
            <a:endParaRPr lang="fr-F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5816977"/>
          </a:xfrm>
          <a:prstGeom prst="rect">
            <a:avLst/>
          </a:prstGeom>
        </p:spPr>
        <p:txBody>
          <a:bodyPr wrap="square">
            <a:spAutoFit/>
          </a:bodyPr>
          <a:lstStyle/>
          <a:p>
            <a:r>
              <a:rPr lang="fr-FR" b="1" cap="all" dirty="0" smtClean="0"/>
              <a:t/>
            </a:r>
            <a:br>
              <a:rPr lang="fr-FR" b="1" cap="all" dirty="0" smtClean="0"/>
            </a:br>
            <a:r>
              <a:rPr lang="fr-FR" dirty="0" smtClean="0"/>
              <a:t/>
            </a:r>
            <a:br>
              <a:rPr lang="fr-FR" dirty="0" smtClean="0"/>
            </a:br>
            <a:r>
              <a:rPr lang="fr-FR" sz="2400" dirty="0" smtClean="0"/>
              <a:t>La convention de PACS si elle est obligatoire, elle est également libre. Elle peut simplement faire référence à loi instituant le PACS. Les parties peuvent aussi choisir de définir les modalités de l'aide matérielle à laquelle les partenaires seront tenus. A défaut de précision, l'aide matérielle est proportionnelle aux facultés respectives des parties. Elles peuvent également depuis le 1er janvier 2007, choisir entre un régime de séparation des patrimoines et un régime d'indivision. Ce choix peut être effectué soit au moment de la convention initiale, soit durant le PACS par l'intermédiaire d'une convention modificative. Dans l'hypothèse du choix du régime d'indivision, les biens sont alors réputés appartenir à chacun pour moitié. Mais, certains biens restent la propriété exclusive de chaque partenaire notamment les biens à caractère personnel ainsi que les biens ou quote-part de biens acquis au moyen de sommes reçues par donation ou succession.</a:t>
            </a:r>
            <a:endParaRPr lang="fr-FR"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85728"/>
            <a:ext cx="9144000" cy="58631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Переведите</a:t>
            </a: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ru-RU"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термины</a:t>
            </a: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La prestation sociale</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La Sécurité sociale</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Les caisses d’allocations familiales</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Allocation de rentrée scolaire</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Allocation logement</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Allocation du soutien de famille</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Allocation d’adoption</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Allocataire</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Congé de maternité</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Crèche</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Assistante maternelle</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Garde d’enfant</a:t>
            </a:r>
            <a:endParaRPr kumimoji="0" lang="fr-FR"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fr-FR" dirty="0" smtClean="0"/>
              <a:t>Système d’imposition français</a:t>
            </a:r>
            <a:endParaRPr lang="ru-RU" dirty="0"/>
          </a:p>
        </p:txBody>
      </p:sp>
      <p:sp>
        <p:nvSpPr>
          <p:cNvPr id="3" name="Подзаголовок 2"/>
          <p:cNvSpPr>
            <a:spLocks noGrp="1"/>
          </p:cNvSpPr>
          <p:nvPr>
            <p:ph type="subTitle" idx="1"/>
          </p:nvPr>
        </p:nvSpPr>
        <p:spPr/>
        <p:txBody>
          <a:bodyPr/>
          <a:lstStyle/>
          <a:p>
            <a:r>
              <a:rPr lang="fr-FR" dirty="0" smtClean="0"/>
              <a:t>Typologie d’impôts</a:t>
            </a: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28596" y="0"/>
            <a:ext cx="8715404" cy="8956298"/>
          </a:xfrm>
          <a:prstGeom prst="rect">
            <a:avLst/>
          </a:prstGeom>
        </p:spPr>
        <p:txBody>
          <a:bodyPr wrap="square">
            <a:spAutoFit/>
          </a:bodyPr>
          <a:lstStyle/>
          <a:p>
            <a:r>
              <a:rPr lang="fr-FR" dirty="0" smtClean="0"/>
              <a:t>L’</a:t>
            </a:r>
            <a:r>
              <a:rPr lang="fr-FR" b="1" u="sng" dirty="0" smtClean="0">
                <a:hlinkClick r:id="rId2" tooltip="Imposition (fiscalité)"/>
              </a:rPr>
              <a:t>imposition</a:t>
            </a:r>
            <a:r>
              <a:rPr lang="fr-FR" b="1" dirty="0" smtClean="0"/>
              <a:t> en France</a:t>
            </a:r>
            <a:r>
              <a:rPr lang="fr-FR" dirty="0" smtClean="0"/>
              <a:t>regroupe l'ensemble des</a:t>
            </a:r>
            <a:r>
              <a:rPr lang="fr-FR" u="sng" dirty="0" smtClean="0">
                <a:hlinkClick r:id="rId3" tooltip="Impôt"/>
              </a:rPr>
              <a:t>impôts</a:t>
            </a:r>
            <a:r>
              <a:rPr lang="fr-FR" dirty="0" smtClean="0"/>
              <a:t>, </a:t>
            </a:r>
            <a:r>
              <a:rPr lang="fr-FR" u="sng" dirty="0" smtClean="0">
                <a:hlinkClick r:id="rId4" tooltip="Taxe"/>
              </a:rPr>
              <a:t>taxes</a:t>
            </a:r>
            <a:r>
              <a:rPr lang="fr-FR" dirty="0" smtClean="0"/>
              <a:t>, </a:t>
            </a:r>
            <a:r>
              <a:rPr lang="fr-FR" u="sng" dirty="0" smtClean="0">
                <a:hlinkClick r:id="rId5" tooltip="Redevance"/>
              </a:rPr>
              <a:t>redevances</a:t>
            </a:r>
            <a:r>
              <a:rPr lang="fr-FR" dirty="0" smtClean="0"/>
              <a:t>, contributions et </a:t>
            </a:r>
            <a:r>
              <a:rPr lang="fr-FR" u="sng" dirty="0" smtClean="0">
                <a:hlinkClick r:id="rId6" tooltip="Cotisations sociales"/>
              </a:rPr>
              <a:t>cotisations sociales</a:t>
            </a:r>
            <a:r>
              <a:rPr lang="fr-FR" dirty="0" smtClean="0"/>
              <a:t> auxquels les</a:t>
            </a:r>
            <a:r>
              <a:rPr lang="fr-FR" u="sng" dirty="0" smtClean="0">
                <a:hlinkClick r:id="rId7" tooltip="Administrations publiques françaises"/>
              </a:rPr>
              <a:t>administrations publiques françaises</a:t>
            </a:r>
            <a:r>
              <a:rPr lang="fr-FR" dirty="0" smtClean="0"/>
              <a:t> soumettent les personnes physiques et morales françaises ou vivant en France. L'administration française utilise la notion de </a:t>
            </a:r>
            <a:r>
              <a:rPr lang="fr-FR" dirty="0" smtClean="0">
                <a:hlinkClick r:id="rId8" tooltip="Prélèvements obligatoires"/>
              </a:rPr>
              <a:t>prélèvements obligatoires</a:t>
            </a:r>
            <a:r>
              <a:rPr lang="fr-FR" dirty="0" smtClean="0"/>
              <a:t>, De ce champ sont exclues des cotisations sociales (même obligatoires) qui ne constituent pas une recette pour les administrations publiques (cotisations sociales dites volontaires, versés à d'autres organismes que les administrations publiques).</a:t>
            </a:r>
          </a:p>
          <a:p>
            <a:r>
              <a:rPr lang="fr-FR" dirty="0" smtClean="0"/>
              <a:t>Définition et typologie</a:t>
            </a:r>
          </a:p>
          <a:p>
            <a:r>
              <a:rPr lang="fr-FR" dirty="0" smtClean="0"/>
              <a:t>Les impositions n’ont pas toutes un caractère </a:t>
            </a:r>
            <a:r>
              <a:rPr lang="fr-FR" u="sng" dirty="0" smtClean="0">
                <a:hlinkClick r:id="rId9" tooltip="Fiscal"/>
              </a:rPr>
              <a:t>fiscal</a:t>
            </a:r>
            <a:r>
              <a:rPr lang="fr-FR" dirty="0" smtClean="0"/>
              <a:t>. Ainsi les </a:t>
            </a:r>
            <a:r>
              <a:rPr lang="fr-FR" u="sng" dirty="0" smtClean="0">
                <a:hlinkClick r:id="rId5" tooltip="Redevance"/>
              </a:rPr>
              <a:t>redevances</a:t>
            </a:r>
            <a:r>
              <a:rPr lang="fr-FR" dirty="0" smtClean="0"/>
              <a:t> pour services rendus, prélevées à l’occasion de l’utilisation d’un service, échappent au droit fiscal</a:t>
            </a:r>
            <a:r>
              <a:rPr lang="fr-FR" u="sng" baseline="30000" dirty="0" smtClean="0">
                <a:hlinkClick r:id="rId10"/>
              </a:rPr>
              <a:t>7</a:t>
            </a:r>
            <a:r>
              <a:rPr lang="fr-FR" dirty="0" smtClean="0"/>
              <a:t>. Les cotisations sociales relèvent du droit de la </a:t>
            </a:r>
            <a:r>
              <a:rPr lang="fr-FR" u="sng" dirty="0" smtClean="0">
                <a:hlinkClick r:id="rId11" tooltip="Sécurité sociale"/>
              </a:rPr>
              <a:t>Sécurité sociale</a:t>
            </a:r>
            <a:r>
              <a:rPr lang="fr-FR" dirty="0" smtClean="0"/>
              <a:t>. L'impôt constitue un prélèvement obligatoire effectué par voie d’autorité par l'État et les </a:t>
            </a:r>
            <a:r>
              <a:rPr lang="fr-FR" dirty="0" smtClean="0">
                <a:hlinkClick r:id="rId12" tooltip="Administrations territoriales"/>
              </a:rPr>
              <a:t>administrations territoriales</a:t>
            </a:r>
            <a:r>
              <a:rPr lang="fr-FR" dirty="0" smtClean="0"/>
              <a:t> sur les ressources des personnes résidentes (c'est-à-dire vivant sur leur territoire ou y possédant des intérêts) pour être affecté aux services d'utilité générale</a:t>
            </a:r>
          </a:p>
          <a:p>
            <a:r>
              <a:rPr lang="fr-FR" dirty="0" smtClean="0"/>
              <a:t>La taxe est un prélèvement assorti d’une contrepartie, c'est-à-dire l'utilisation d'un service ou ouvrage public. La redevance est la recette prélevée à l’occasion d’un service rendu à l’usager À ce titre, elle fait partie des recettes non fiscales des administrations La cotisation de sécurité sociale se distingue de l’impôt par le fait qu’elle a une contrepartie et qu’elle est affectée au financement de la </a:t>
            </a:r>
            <a:r>
              <a:rPr lang="fr-FR" dirty="0" smtClean="0">
                <a:hlinkClick r:id="rId13" tooltip="Protection sociale"/>
              </a:rPr>
              <a:t>protection sociale</a:t>
            </a:r>
            <a:r>
              <a:rPr lang="fr-FR" dirty="0" smtClean="0"/>
              <a:t>. Inversement, tous les prélèvements affectés au financement de la protection sociale ne sont pas des cotisations. En particulier, la </a:t>
            </a:r>
            <a:r>
              <a:rPr lang="fr-FR" dirty="0" smtClean="0">
                <a:hlinkClick r:id="rId14" tooltip="Contribution sociale généralisée"/>
              </a:rPr>
              <a:t>CSG</a:t>
            </a:r>
            <a:r>
              <a:rPr lang="fr-FR" dirty="0" smtClean="0"/>
              <a:t> fait partie des impositions de toutes natures, dont la compétence relève du législateur</a:t>
            </a:r>
            <a:r>
              <a:rPr lang="fr-FR" baseline="30000" dirty="0" smtClean="0"/>
              <a:t>.</a:t>
            </a:r>
            <a:r>
              <a:rPr lang="fr-FR" dirty="0" smtClean="0"/>
              <a:t> Les prélèvements obligatoires comprennent donc les impôts et taxes, mais aussi certaines recettes non fiscales de l’État (comme le produit versé par </a:t>
            </a:r>
            <a:r>
              <a:rPr lang="fr-FR" dirty="0" smtClean="0">
                <a:hlinkClick r:id="rId15" tooltip="La Française des jeux"/>
              </a:rPr>
              <a:t>la Française des jeux</a:t>
            </a:r>
            <a:r>
              <a:rPr lang="fr-FR" dirty="0" smtClean="0"/>
              <a:t>) et les cotisations sociales effectives. </a:t>
            </a:r>
            <a:endParaRPr lang="fr-FR" baseline="30000" dirty="0" smtClean="0"/>
          </a:p>
          <a:p>
            <a:endParaRPr lang="fr-FR" baseline="30000" dirty="0" smtClean="0"/>
          </a:p>
          <a:p>
            <a:endParaRPr lang="fr-FR" baseline="30000" dirty="0" smtClean="0"/>
          </a:p>
          <a:p>
            <a:endParaRPr lang="fr-FR" baseline="30000" dirty="0" smtClean="0"/>
          </a:p>
          <a:p>
            <a:r>
              <a:rPr lang="fr-FR" dirty="0" smtClean="0"/>
              <a:t>.</a:t>
            </a:r>
            <a:endParaRPr lang="ru-RU" dirty="0" smtClean="0"/>
          </a:p>
          <a:p>
            <a:endParaRPr lang="ru-RU" dirty="0" smtClean="0"/>
          </a:p>
          <a:p>
            <a:endParaRPr lang="fr-FR" dirty="0" smtClean="0"/>
          </a:p>
          <a:p>
            <a:endParaRPr lang="fr-FR" dirty="0" smtClean="0"/>
          </a:p>
          <a:p>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dirty="0" smtClean="0"/>
              <a:t>Population en France</a:t>
            </a:r>
            <a:endParaRPr lang="ru-RU" dirty="0"/>
          </a:p>
        </p:txBody>
      </p:sp>
      <p:sp>
        <p:nvSpPr>
          <p:cNvPr id="3" name="Содержимое 2"/>
          <p:cNvSpPr>
            <a:spLocks noGrp="1"/>
          </p:cNvSpPr>
          <p:nvPr>
            <p:ph idx="1"/>
          </p:nvPr>
        </p:nvSpPr>
        <p:spPr/>
        <p:txBody>
          <a:bodyPr>
            <a:normAutofit fontScale="85000" lnSpcReduction="10000"/>
          </a:bodyPr>
          <a:lstStyle/>
          <a:p>
            <a:r>
              <a:rPr lang="fr-FR" dirty="0" smtClean="0"/>
              <a:t>La </a:t>
            </a:r>
            <a:r>
              <a:rPr lang="fr-FR" b="1" dirty="0" smtClean="0"/>
              <a:t>population active</a:t>
            </a:r>
            <a:r>
              <a:rPr lang="fr-FR" dirty="0" smtClean="0"/>
              <a:t> se définit comme l'ensemble des personnes en âge de travailler qui sont disponibles sur le </a:t>
            </a:r>
            <a:r>
              <a:rPr lang="fr-FR" dirty="0" smtClean="0">
                <a:hlinkClick r:id="rId2" action="ppaction://hlinkfile" tooltip="Marché du travail"/>
              </a:rPr>
              <a:t>marché du travail</a:t>
            </a:r>
            <a:r>
              <a:rPr lang="fr-FR" dirty="0" smtClean="0"/>
              <a:t>, qu'elles aient un </a:t>
            </a:r>
            <a:r>
              <a:rPr lang="fr-FR" dirty="0" smtClean="0">
                <a:hlinkClick r:id="rId3" action="ppaction://hlinkfile" tooltip="Emploi"/>
              </a:rPr>
              <a:t>emploi</a:t>
            </a:r>
            <a:r>
              <a:rPr lang="fr-FR" dirty="0" smtClean="0"/>
              <a:t> (population active occupée) ou qu'elles soient au </a:t>
            </a:r>
            <a:r>
              <a:rPr lang="fr-FR" dirty="0" smtClean="0">
                <a:hlinkClick r:id="rId4" action="ppaction://hlinkfile" tooltip="Chômage"/>
              </a:rPr>
              <a:t>chômage</a:t>
            </a:r>
            <a:r>
              <a:rPr lang="fr-FR" dirty="0" smtClean="0"/>
              <a:t> (population active inoccupée) à l'exclusion de celles ne cherchant pas d'emploi. </a:t>
            </a:r>
          </a:p>
          <a:p>
            <a:r>
              <a:rPr lang="fr-FR" dirty="0" smtClean="0"/>
              <a:t>La </a:t>
            </a:r>
            <a:r>
              <a:rPr lang="fr-FR" b="1" dirty="0" smtClean="0"/>
              <a:t>population inactive </a:t>
            </a:r>
            <a:r>
              <a:rPr lang="fr-FR" dirty="0" smtClean="0"/>
              <a:t>- ensemble des personnes des deux sexes qui n’exercent pas ou ne cherchent pas à exercer une activité rémunérée, comme les </a:t>
            </a:r>
            <a:r>
              <a:rPr lang="fr-FR" dirty="0" smtClean="0">
                <a:hlinkClick r:id="rId5" action="ppaction://hlinkfile" tooltip="Personne au foyer"/>
              </a:rPr>
              <a:t>personnes au foyer</a:t>
            </a:r>
            <a:r>
              <a:rPr lang="fr-FR" dirty="0" smtClean="0"/>
              <a:t>, étudiants, personnes en incapacité de travailler, </a:t>
            </a:r>
            <a:r>
              <a:rPr lang="fr-FR" dirty="0" smtClean="0">
                <a:hlinkClick r:id="rId6" action="ppaction://hlinkfile" tooltip="Rentier"/>
              </a:rPr>
              <a:t>rentiers</a:t>
            </a:r>
            <a:r>
              <a:rPr lang="fr-FR" dirty="0" smtClean="0"/>
              <a:t>. </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dirty="0" smtClean="0"/>
              <a:t>La Francophonie</a:t>
            </a:r>
            <a:endParaRPr lang="ru-RU" dirty="0"/>
          </a:p>
        </p:txBody>
      </p:sp>
      <p:sp>
        <p:nvSpPr>
          <p:cNvPr id="3" name="Содержимое 2"/>
          <p:cNvSpPr>
            <a:spLocks noGrp="1"/>
          </p:cNvSpPr>
          <p:nvPr>
            <p:ph idx="1"/>
          </p:nvPr>
        </p:nvSpPr>
        <p:spPr/>
        <p:txBody>
          <a:bodyPr>
            <a:normAutofit fontScale="70000" lnSpcReduction="20000"/>
          </a:bodyPr>
          <a:lstStyle/>
          <a:p>
            <a:r>
              <a:rPr lang="fr-FR" dirty="0"/>
              <a:t>La </a:t>
            </a:r>
            <a:r>
              <a:rPr lang="fr-FR" b="1" dirty="0"/>
              <a:t>francophonie</a:t>
            </a:r>
            <a:r>
              <a:rPr lang="fr-FR" dirty="0"/>
              <a:t> désigne l'ensemble des personnes et des institutions qui utilisent le français comme </a:t>
            </a:r>
            <a:r>
              <a:rPr lang="fr-FR" dirty="0">
                <a:hlinkClick r:id="rId2" tooltip="Langue maternelle"/>
              </a:rPr>
              <a:t>langue maternelle</a:t>
            </a:r>
            <a:r>
              <a:rPr lang="fr-FR" dirty="0"/>
              <a:t>, langue d'usage, langue administrative, langue d'enseignement ou langue </a:t>
            </a:r>
            <a:r>
              <a:rPr lang="fr-FR" dirty="0" smtClean="0"/>
              <a:t>choisie.</a:t>
            </a:r>
            <a:endParaRPr lang="fr-FR" dirty="0"/>
          </a:p>
          <a:p>
            <a:r>
              <a:rPr lang="fr-FR" dirty="0"/>
              <a:t>La francophonie peut renvoyer tant à l'ensemble des </a:t>
            </a:r>
            <a:r>
              <a:rPr lang="fr-FR" dirty="0">
                <a:hlinkClick r:id="rId3" tooltip="Pays francophone"/>
              </a:rPr>
              <a:t>pays francophones</a:t>
            </a:r>
            <a:r>
              <a:rPr lang="fr-FR" dirty="0"/>
              <a:t> qu'à l'ensemble des pays ou régions membres de l'</a:t>
            </a:r>
            <a:r>
              <a:rPr lang="fr-FR" dirty="0">
                <a:hlinkClick r:id="rId4" tooltip="Organisation internationale de la francophonie"/>
              </a:rPr>
              <a:t>Organisation internationale de la </a:t>
            </a:r>
            <a:r>
              <a:rPr lang="fr-FR" dirty="0" smtClean="0">
                <a:hlinkClick r:id="rId4" tooltip="Organisation internationale de la francophonie"/>
              </a:rPr>
              <a:t>francophonie</a:t>
            </a:r>
            <a:r>
              <a:rPr lang="fr-FR" dirty="0" smtClean="0"/>
              <a:t>, </a:t>
            </a:r>
            <a:r>
              <a:rPr lang="fr-FR" dirty="0"/>
              <a:t>qui ne sont pas forcément ceux où le français est le plus fréquemment utilisé ou reconnu officiellement.</a:t>
            </a:r>
          </a:p>
          <a:p>
            <a:r>
              <a:rPr lang="fr-FR" dirty="0" smtClean="0"/>
              <a:t>On</a:t>
            </a:r>
            <a:r>
              <a:rPr lang="fr-FR" dirty="0"/>
              <a:t> estime aujourd'hui le nombre de locuteurs réels du français à environ 220 millions, dans l'ensemble des pays membres de l'</a:t>
            </a:r>
            <a:r>
              <a:rPr lang="fr-FR" dirty="0">
                <a:hlinkClick r:id="rId4" tooltip="Organisation internationale de la francophonie"/>
              </a:rPr>
              <a:t>Organisation internationale de la francophonie</a:t>
            </a:r>
            <a:r>
              <a:rPr lang="fr-FR" dirty="0"/>
              <a:t>. Cette estimation devrait progresser dans le courant du</a:t>
            </a:r>
            <a:r>
              <a:rPr lang="fr-FR" cap="small" dirty="0"/>
              <a:t>xxi</a:t>
            </a:r>
            <a:r>
              <a:rPr lang="fr-FR" baseline="30000" dirty="0"/>
              <a:t>e</a:t>
            </a:r>
            <a:r>
              <a:rPr lang="fr-FR" dirty="0"/>
              <a:t> siècle avec l'accroissement démographique du continent </a:t>
            </a:r>
            <a:r>
              <a:rPr lang="fr-FR" dirty="0" smtClean="0"/>
              <a:t>africain.</a:t>
            </a:r>
            <a:endParaRPr lang="fr-FR" dirty="0"/>
          </a:p>
          <a:p>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http://upload.wikimedia.org/wikipedia/commons/c/cb/OrgPopAct.jpg"/>
          <p:cNvPicPr>
            <a:picLocks noChangeAspect="1" noChangeArrowheads="1"/>
          </p:cNvPicPr>
          <p:nvPr/>
        </p:nvPicPr>
        <p:blipFill>
          <a:blip r:embed="rId2" cstate="print"/>
          <a:srcRect/>
          <a:stretch>
            <a:fillRect/>
          </a:stretch>
        </p:blipFill>
        <p:spPr bwMode="auto">
          <a:xfrm>
            <a:off x="357157" y="1214422"/>
            <a:ext cx="8602328" cy="500066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ChangeArrowheads="1"/>
          </p:cNvSpPr>
          <p:nvPr/>
        </p:nvSpPr>
        <p:spPr bwMode="auto">
          <a:xfrm>
            <a:off x="357158" y="428605"/>
            <a:ext cx="8358246" cy="6370975"/>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i="0" u="none" strike="noStrike" cap="none" normalizeH="0" baseline="0" dirty="0" err="1" smtClean="0">
                <a:ln>
                  <a:noFill/>
                </a:ln>
                <a:effectLst/>
                <a:latin typeface="Arial" pitchFamily="34" charset="0"/>
                <a:cs typeface="Arial" pitchFamily="34" charset="0"/>
              </a:rPr>
              <a:t>En</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France</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en</a:t>
            </a:r>
            <a:r>
              <a:rPr kumimoji="0" lang="ru-RU" i="0" u="none" strike="noStrike" cap="none" normalizeH="0" baseline="0" dirty="0" smtClean="0">
                <a:ln>
                  <a:noFill/>
                </a:ln>
                <a:effectLst/>
                <a:latin typeface="Arial" pitchFamily="34" charset="0"/>
                <a:cs typeface="Arial" pitchFamily="34" charset="0"/>
              </a:rPr>
              <a:t> 2013, </a:t>
            </a:r>
            <a:r>
              <a:rPr kumimoji="0" lang="ru-RU" i="0" u="none" strike="noStrike" cap="none" normalizeH="0" baseline="0" dirty="0" err="1" smtClean="0">
                <a:ln>
                  <a:noFill/>
                </a:ln>
                <a:effectLst/>
                <a:latin typeface="Arial" pitchFamily="34" charset="0"/>
                <a:cs typeface="Arial" pitchFamily="34" charset="0"/>
              </a:rPr>
              <a:t>la</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population</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active</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peut</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être</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caractérisée</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ainsi</a:t>
            </a:r>
            <a:r>
              <a:rPr kumimoji="0" lang="ru-RU" i="0" u="none" strike="noStrike" cap="none" normalizeH="0" baseline="0" dirty="0" smtClean="0">
                <a:ln>
                  <a:noFill/>
                </a:ln>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i="0" u="none" strike="noStrike" cap="none" normalizeH="0" baseline="0" dirty="0" err="1" smtClean="0">
                <a:ln>
                  <a:noFill/>
                </a:ln>
                <a:effectLst/>
                <a:latin typeface="Arial" pitchFamily="34" charset="0"/>
                <a:cs typeface="Arial" pitchFamily="34" charset="0"/>
              </a:rPr>
              <a:t>Sur</a:t>
            </a:r>
            <a:r>
              <a:rPr kumimoji="0" lang="ru-RU" i="0" u="none" strike="noStrike" cap="none" normalizeH="0" baseline="0" dirty="0" smtClean="0">
                <a:ln>
                  <a:noFill/>
                </a:ln>
                <a:effectLst/>
                <a:latin typeface="Arial" pitchFamily="34" charset="0"/>
                <a:cs typeface="Arial" pitchFamily="34" charset="0"/>
              </a:rPr>
              <a:t> 66 </a:t>
            </a:r>
            <a:r>
              <a:rPr kumimoji="0" lang="ru-RU" i="0" u="none" strike="noStrike" cap="none" normalizeH="0" baseline="0" dirty="0" err="1" smtClean="0">
                <a:ln>
                  <a:noFill/>
                </a:ln>
                <a:effectLst/>
                <a:latin typeface="Arial" pitchFamily="34" charset="0"/>
                <a:cs typeface="Arial" pitchFamily="34" charset="0"/>
              </a:rPr>
              <a:t>Millions</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d'habitants</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en</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France</a:t>
            </a:r>
            <a:r>
              <a:rPr kumimoji="0" lang="ru-RU" i="0" u="none" strike="noStrike" cap="none" normalizeH="0" baseline="0" dirty="0" smtClean="0">
                <a:ln>
                  <a:noFill/>
                </a:ln>
                <a:effectLst/>
                <a:latin typeface="Arial" pitchFamily="34" charset="0"/>
                <a:cs typeface="Arial" pitchFamily="34" charset="0"/>
              </a:rPr>
              <a:t>, 66% </a:t>
            </a:r>
            <a:r>
              <a:rPr kumimoji="0" lang="ru-RU" i="0" u="none" strike="noStrike" cap="none" normalizeH="0" baseline="0" dirty="0" err="1" smtClean="0">
                <a:ln>
                  <a:noFill/>
                </a:ln>
                <a:effectLst/>
                <a:latin typeface="Arial" pitchFamily="34" charset="0"/>
                <a:cs typeface="Arial" pitchFamily="34" charset="0"/>
              </a:rPr>
              <a:t>sont</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en</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âge</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de</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travailler</a:t>
            </a:r>
            <a:r>
              <a:rPr kumimoji="0" lang="ru-RU" i="0" u="none" strike="noStrike" cap="none" normalizeH="0" baseline="0" dirty="0" smtClean="0">
                <a:ln>
                  <a:noFill/>
                </a:ln>
                <a:effectLst/>
                <a:latin typeface="Arial" pitchFamily="34" charset="0"/>
                <a:cs typeface="Arial" pitchFamily="34" charset="0"/>
              </a:rPr>
              <a:t> (15-64 </a:t>
            </a:r>
            <a:r>
              <a:rPr kumimoji="0" lang="ru-RU" i="0" u="none" strike="noStrike" cap="none" normalizeH="0" baseline="0" dirty="0" err="1" smtClean="0">
                <a:ln>
                  <a:noFill/>
                </a:ln>
                <a:effectLst/>
                <a:latin typeface="Arial" pitchFamily="34" charset="0"/>
                <a:cs typeface="Arial" pitchFamily="34" charset="0"/>
              </a:rPr>
              <a:t>ans</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soit</a:t>
            </a:r>
            <a:r>
              <a:rPr kumimoji="0" lang="ru-RU" i="0" u="none" strike="noStrike" cap="none" normalizeH="0" baseline="0" dirty="0" smtClean="0">
                <a:ln>
                  <a:noFill/>
                </a:ln>
                <a:effectLst/>
                <a:latin typeface="Arial" pitchFamily="34" charset="0"/>
                <a:cs typeface="Arial" pitchFamily="34" charset="0"/>
              </a:rPr>
              <a:t> 43 </a:t>
            </a:r>
            <a:r>
              <a:rPr kumimoji="0" lang="ru-RU" i="0" u="none" strike="noStrike" cap="none" normalizeH="0" baseline="0" dirty="0" err="1" smtClean="0">
                <a:ln>
                  <a:noFill/>
                </a:ln>
                <a:effectLst/>
                <a:latin typeface="Arial" pitchFamily="34" charset="0"/>
                <a:cs typeface="Arial" pitchFamily="34" charset="0"/>
              </a:rPr>
              <a:t>Millions</a:t>
            </a:r>
            <a:r>
              <a:rPr kumimoji="0" lang="ru-RU" i="0" u="none" strike="noStrike" cap="none" normalizeH="0" baseline="0" dirty="0" smtClean="0">
                <a:ln>
                  <a:noFill/>
                </a:ln>
                <a:effectLst/>
                <a:latin typeface="Arial" pitchFamily="34" charset="0"/>
                <a:cs typeface="Arial" pitchFamily="34" charset="0"/>
              </a:rPr>
              <a:t>.</a:t>
            </a:r>
            <a:r>
              <a:rPr kumimoji="0" lang="fr-FR" i="0" u="none" strike="noStrike" cap="none" normalizeH="0" baseline="0" dirty="0" smtClean="0">
                <a:ln>
                  <a:noFill/>
                </a:ln>
                <a:effectLst/>
                <a:latin typeface="Arial" pitchFamily="34" charset="0"/>
                <a:cs typeface="Arial" pitchFamily="34" charset="0"/>
              </a:rPr>
              <a:t> L</a:t>
            </a:r>
            <a:r>
              <a:rPr kumimoji="0" lang="ru-RU" i="0" u="none" strike="noStrike" cap="none" normalizeH="0" baseline="0" dirty="0" err="1" smtClean="0">
                <a:ln>
                  <a:noFill/>
                </a:ln>
                <a:effectLst/>
                <a:latin typeface="Arial" pitchFamily="34" charset="0"/>
                <a:cs typeface="Arial" pitchFamily="34" charset="0"/>
              </a:rPr>
              <a:t>a</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population</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active</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occupée</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représente</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environ</a:t>
            </a:r>
            <a:r>
              <a:rPr kumimoji="0" lang="ru-RU" i="0" u="none" strike="noStrike" cap="none" normalizeH="0" baseline="0" dirty="0" smtClean="0">
                <a:ln>
                  <a:noFill/>
                </a:ln>
                <a:effectLst/>
                <a:latin typeface="Arial" pitchFamily="34" charset="0"/>
                <a:cs typeface="Arial" pitchFamily="34" charset="0"/>
              </a:rPr>
              <a:t> 30 </a:t>
            </a:r>
            <a:r>
              <a:rPr kumimoji="0" lang="ru-RU" i="0" u="none" strike="noStrike" cap="none" normalizeH="0" baseline="0" dirty="0" err="1" smtClean="0">
                <a:ln>
                  <a:noFill/>
                </a:ln>
                <a:effectLst/>
                <a:latin typeface="Arial" pitchFamily="34" charset="0"/>
                <a:cs typeface="Arial" pitchFamily="34" charset="0"/>
              </a:rPr>
              <a:t>millions</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de</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travailleurs</a:t>
            </a:r>
            <a:r>
              <a:rPr lang="fr-FR" dirty="0" smtClean="0">
                <a:latin typeface="Arial" pitchFamily="34" charset="0"/>
                <a:cs typeface="Arial" pitchFamily="34" charset="0"/>
              </a:rPr>
              <a:t>. La </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population</a:t>
            </a:r>
            <a:r>
              <a:rPr kumimoji="0" lang="ru-RU" i="0" u="none" strike="noStrike" cap="none" normalizeH="0" baseline="0" dirty="0" smtClean="0">
                <a:ln>
                  <a:noFill/>
                </a:ln>
                <a:effectLst/>
                <a:latin typeface="Arial" pitchFamily="34" charset="0"/>
                <a:cs typeface="Arial" pitchFamily="34" charset="0"/>
              </a:rPr>
              <a:t> </a:t>
            </a:r>
            <a:r>
              <a:rPr kumimoji="0" lang="ru-RU" i="0" u="none" strike="noStrike" cap="none" normalizeH="0" baseline="0" dirty="0" err="1" smtClean="0">
                <a:ln>
                  <a:noFill/>
                </a:ln>
                <a:effectLst/>
                <a:latin typeface="Arial" pitchFamily="34" charset="0"/>
                <a:cs typeface="Arial" pitchFamily="34" charset="0"/>
              </a:rPr>
              <a:t>inactive</a:t>
            </a:r>
            <a:r>
              <a:rPr kumimoji="0" lang="ru-RU" i="0" u="none" strike="noStrike" cap="none" normalizeH="0" baseline="0" dirty="0" smtClean="0">
                <a:ln>
                  <a:noFill/>
                </a:ln>
                <a:effectLst/>
                <a:latin typeface="Arial" pitchFamily="34" charset="0"/>
                <a:cs typeface="Arial" pitchFamily="34" charset="0"/>
              </a:rPr>
              <a:t> : 13 </a:t>
            </a:r>
            <a:r>
              <a:rPr kumimoji="0" lang="ru-RU" i="0" u="none" strike="noStrike" cap="none" normalizeH="0" baseline="0" dirty="0" err="1" smtClean="0">
                <a:ln>
                  <a:noFill/>
                </a:ln>
                <a:effectLst/>
                <a:latin typeface="Arial" pitchFamily="34" charset="0"/>
                <a:cs typeface="Arial" pitchFamily="34" charset="0"/>
              </a:rPr>
              <a:t>Millions</a:t>
            </a:r>
            <a:r>
              <a:rPr kumimoji="0" lang="ru-RU" i="0" u="none" strike="noStrike" cap="none" normalizeH="0" baseline="0" dirty="0" smtClean="0">
                <a:ln>
                  <a:noFill/>
                </a:ln>
                <a:effectLst/>
                <a:latin typeface="Arial" pitchFamily="34" charset="0"/>
                <a:cs typeface="Arial" pitchFamily="34" charset="0"/>
              </a:rPr>
              <a:t> </a:t>
            </a:r>
            <a:endParaRPr kumimoji="0" lang="fr-FR"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smtClean="0">
                <a:latin typeface="Arial" pitchFamily="34" charset="0"/>
                <a:cs typeface="Arial" pitchFamily="34" charset="0"/>
              </a:rPr>
              <a:t>Les congés</a:t>
            </a:r>
            <a:endParaRPr kumimoji="0" lang="fr-FR" b="1"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dirty="0" smtClean="0">
                <a:latin typeface="Arial" pitchFamily="34" charset="0"/>
                <a:cs typeface="Arial" pitchFamily="34" charset="0"/>
              </a:rPr>
              <a:t>Les salariés bénéficient de 5 semaines de congés payés et de dix jours fériés ouvrables. Quand un jour férié tombe un mardi ou un jeudi, les employés ont parfois la possibilité de faire </a:t>
            </a:r>
            <a:r>
              <a:rPr lang="fr-FR" dirty="0" smtClean="0">
                <a:solidFill>
                  <a:schemeClr val="accent2"/>
                </a:solidFill>
                <a:latin typeface="Arial" pitchFamily="34" charset="0"/>
                <a:cs typeface="Arial" pitchFamily="34" charset="0"/>
              </a:rPr>
              <a:t>« le pont », </a:t>
            </a:r>
            <a:r>
              <a:rPr lang="fr-FR" dirty="0" smtClean="0">
                <a:latin typeface="Arial" pitchFamily="34" charset="0"/>
                <a:cs typeface="Arial" pitchFamily="34" charset="0"/>
              </a:rPr>
              <a:t>c.t.d. qu’il ne travaille pas le lundi ou le vendredi.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smtClean="0">
                <a:ln>
                  <a:noFill/>
                </a:ln>
                <a:effectLst/>
                <a:latin typeface="Arial" pitchFamily="34" charset="0"/>
                <a:cs typeface="Arial" pitchFamily="34" charset="0"/>
              </a:rPr>
              <a:t>Les contrats de travail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i="0" u="none" strike="noStrike" cap="none" normalizeH="0" baseline="0" dirty="0" smtClean="0">
                <a:ln>
                  <a:noFill/>
                </a:ln>
                <a:effectLst/>
                <a:latin typeface="Arial" pitchFamily="34" charset="0"/>
                <a:cs typeface="Arial" pitchFamily="34" charset="0"/>
              </a:rPr>
              <a:t>Tout salarié doit avoir un contrat de travail qui précise ses</a:t>
            </a:r>
            <a:r>
              <a:rPr kumimoji="0" lang="fr-FR" i="0" u="none" strike="noStrike" cap="none" normalizeH="0" dirty="0" smtClean="0">
                <a:ln>
                  <a:noFill/>
                </a:ln>
                <a:effectLst/>
                <a:latin typeface="Arial" pitchFamily="34" charset="0"/>
                <a:cs typeface="Arial" pitchFamily="34" charset="0"/>
              </a:rPr>
              <a:t> conditions de travail et son salaire. Les entreprise ont la possibilité d’embaucher pour une duréé limité de travail </a:t>
            </a:r>
            <a:r>
              <a:rPr kumimoji="0" lang="fr-FR" i="0" u="none" strike="noStrike" cap="none" normalizeH="0" dirty="0" smtClean="0">
                <a:ln>
                  <a:noFill/>
                </a:ln>
                <a:solidFill>
                  <a:schemeClr val="accent2"/>
                </a:solidFill>
                <a:effectLst/>
                <a:latin typeface="Arial" pitchFamily="34" charset="0"/>
                <a:cs typeface="Arial" pitchFamily="34" charset="0"/>
              </a:rPr>
              <a:t>(CDD) </a:t>
            </a:r>
            <a:r>
              <a:rPr kumimoji="0" lang="fr-FR" i="0" u="none" strike="noStrike" cap="none" normalizeH="0" dirty="0" smtClean="0">
                <a:ln>
                  <a:noFill/>
                </a:ln>
                <a:effectLst/>
                <a:latin typeface="Arial" pitchFamily="34" charset="0"/>
                <a:cs typeface="Arial" pitchFamily="34" charset="0"/>
              </a:rPr>
              <a:t>ou à duréé illimité </a:t>
            </a:r>
            <a:r>
              <a:rPr kumimoji="0" lang="fr-FR" i="0" u="none" strike="noStrike" cap="none" normalizeH="0" dirty="0" smtClean="0">
                <a:ln>
                  <a:noFill/>
                </a:ln>
                <a:solidFill>
                  <a:schemeClr val="accent2"/>
                </a:solidFill>
                <a:effectLst/>
                <a:latin typeface="Arial" pitchFamily="34" charset="0"/>
                <a:cs typeface="Arial" pitchFamily="34" charset="0"/>
              </a:rPr>
              <a:t>(CDI). </a:t>
            </a:r>
            <a:r>
              <a:rPr kumimoji="0" lang="fr-FR" i="0" u="none" strike="noStrike" cap="none" normalizeH="0" dirty="0" smtClean="0">
                <a:ln>
                  <a:noFill/>
                </a:ln>
                <a:effectLst/>
                <a:latin typeface="Arial" pitchFamily="34" charset="0"/>
                <a:cs typeface="Arial" pitchFamily="34" charset="0"/>
              </a:rPr>
              <a:t>Elle ne pourra alors </a:t>
            </a:r>
            <a:r>
              <a:rPr kumimoji="0" lang="fr-FR" i="0" u="none" strike="noStrike" cap="none" normalizeH="0" dirty="0" smtClean="0">
                <a:ln>
                  <a:noFill/>
                </a:ln>
                <a:solidFill>
                  <a:schemeClr val="accent2"/>
                </a:solidFill>
                <a:effectLst/>
                <a:latin typeface="Arial" pitchFamily="34" charset="0"/>
                <a:cs typeface="Arial" pitchFamily="34" charset="0"/>
              </a:rPr>
              <a:t>licencier</a:t>
            </a:r>
            <a:r>
              <a:rPr kumimoji="0" lang="fr-FR" i="0" u="none" strike="noStrike" cap="none" normalizeH="0" dirty="0" smtClean="0">
                <a:ln>
                  <a:noFill/>
                </a:ln>
                <a:effectLst/>
                <a:latin typeface="Arial" pitchFamily="34" charset="0"/>
                <a:cs typeface="Arial" pitchFamily="34" charset="0"/>
              </a:rPr>
              <a:t> l’employé qu’en lui versant </a:t>
            </a:r>
            <a:r>
              <a:rPr kumimoji="0" lang="fr-FR" i="0" u="none" strike="noStrike" cap="none" normalizeH="0" dirty="0" smtClean="0">
                <a:ln>
                  <a:noFill/>
                </a:ln>
                <a:solidFill>
                  <a:schemeClr val="accent2"/>
                </a:solidFill>
                <a:effectLst/>
                <a:latin typeface="Arial" pitchFamily="34" charset="0"/>
                <a:cs typeface="Arial" pitchFamily="34" charset="0"/>
              </a:rPr>
              <a:t>des indemnités de licenciement.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dirty="0" smtClean="0">
                <a:ln>
                  <a:noFill/>
                </a:ln>
                <a:effectLst/>
                <a:latin typeface="Arial" pitchFamily="34" charset="0"/>
                <a:cs typeface="Arial" pitchFamily="34" charset="0"/>
              </a:rPr>
              <a:t>Salaires</a:t>
            </a:r>
          </a:p>
          <a:p>
            <a:r>
              <a:rPr lang="fr-FR" baseline="0" dirty="0" smtClean="0">
                <a:latin typeface="Arial" pitchFamily="34" charset="0"/>
                <a:cs typeface="Arial" pitchFamily="34" charset="0"/>
              </a:rPr>
              <a:t>En 1950 un salaire</a:t>
            </a:r>
            <a:r>
              <a:rPr lang="fr-FR" dirty="0" smtClean="0">
                <a:latin typeface="Arial" pitchFamily="34" charset="0"/>
                <a:cs typeface="Arial" pitchFamily="34" charset="0"/>
              </a:rPr>
              <a:t> minimum a été institué. C</a:t>
            </a:r>
            <a:r>
              <a:rPr lang="fr-FR" dirty="0" smtClean="0">
                <a:latin typeface="Arial" pitchFamily="34" charset="0"/>
                <a:cs typeface="Arial" pitchFamily="34" charset="0"/>
                <a:hlinkClick r:id="rId2" action="ppaction://hlinkfile" tooltip="Salaire minimum interprofessionnel de croissance"/>
              </a:rPr>
              <a:t>’est un </a:t>
            </a:r>
            <a:r>
              <a:rPr lang="fr-FR" dirty="0" smtClean="0">
                <a:hlinkClick r:id="rId2" action="ppaction://hlinkfile" tooltip="Salaire minimum interprofessionnel de croissance"/>
              </a:rPr>
              <a:t>salaire minimum interprofessionnel de croissance</a:t>
            </a:r>
            <a:r>
              <a:rPr lang="fr-FR" dirty="0" smtClean="0"/>
              <a:t> (SMIC)</a:t>
            </a:r>
            <a:r>
              <a:rPr lang="fr-FR" b="1" dirty="0" smtClean="0">
                <a:hlinkClick r:id="rId3" tooltip="décret n°2012-1429 du 19 décembre 2012"/>
              </a:rPr>
              <a:t> Le décret n° 2012-1429 du 19 décembre 2012</a:t>
            </a:r>
            <a:r>
              <a:rPr lang="fr-FR" b="1" dirty="0" smtClean="0"/>
              <a:t> porte donc le</a:t>
            </a:r>
            <a:r>
              <a:rPr lang="fr-FR" b="1" dirty="0" smtClean="0">
                <a:hlinkClick r:id="rId4" tooltip=" SMIC horaire"/>
              </a:rPr>
              <a:t> SMIC horaire</a:t>
            </a:r>
            <a:r>
              <a:rPr lang="fr-FR" b="1" dirty="0" smtClean="0"/>
              <a:t> à 9,43 euro brut de l’heure donc à 1430,22 euro mensuel</a:t>
            </a:r>
            <a:r>
              <a:rPr lang="fr-FR" dirty="0" smtClean="0"/>
              <a:t> à partir du 1er janvier 2013. Pour les salariés à temps complet cette hausse est</a:t>
            </a:r>
            <a:r>
              <a:rPr lang="fr-FR" b="1" dirty="0" smtClean="0"/>
              <a:t> inférieur à 5 euro par mois et concerne prés de 2,6 millions de salariés.</a:t>
            </a:r>
            <a:endParaRPr kumimoji="0" lang="fr-FR" i="0" u="none" strike="noStrike" cap="none" normalizeH="0" baseline="0" dirty="0" smtClean="0">
              <a:ln>
                <a:noFill/>
              </a:ln>
              <a:effectLst/>
              <a:latin typeface="Arial" pitchFamily="34" charset="0"/>
              <a:cs typeface="Arial" pitchFamily="34" charset="0"/>
            </a:endParaRPr>
          </a:p>
          <a:p>
            <a:pPr lvl="1" eaLnBrk="0" fontAlgn="base" hangingPunct="0">
              <a:spcBef>
                <a:spcPct val="0"/>
              </a:spcBef>
              <a:spcAft>
                <a:spcPct val="0"/>
              </a:spcAft>
            </a:pPr>
            <a:endParaRPr kumimoji="0" lang="fr-FR" i="0" u="none" strike="noStrike" cap="none" normalizeH="0" baseline="0" dirty="0" smtClean="0">
              <a:ln>
                <a:noFill/>
              </a:ln>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ru-RU"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8596" y="285728"/>
            <a:ext cx="8429684" cy="4801314"/>
          </a:xfrm>
          <a:prstGeom prst="rect">
            <a:avLst/>
          </a:prstGeom>
        </p:spPr>
        <p:txBody>
          <a:bodyPr wrap="square">
            <a:spAutoFit/>
          </a:bodyPr>
          <a:lstStyle/>
          <a:p>
            <a:pPr lvl="0" algn="just" eaLnBrk="0" fontAlgn="base" hangingPunct="0">
              <a:spcBef>
                <a:spcPct val="0"/>
              </a:spcBef>
              <a:spcAft>
                <a:spcPct val="0"/>
              </a:spcAft>
            </a:pPr>
            <a:r>
              <a:rPr lang="fr-FR" b="1" dirty="0" smtClean="0"/>
              <a:t>Les différentes catégories socio-professionnelles</a:t>
            </a:r>
          </a:p>
          <a:p>
            <a:r>
              <a:rPr lang="fr-FR" dirty="0" smtClean="0"/>
              <a:t>Les </a:t>
            </a:r>
            <a:r>
              <a:rPr lang="fr-FR" b="1" dirty="0" smtClean="0"/>
              <a:t>professions et catégories socioprofessionnelles</a:t>
            </a:r>
            <a:r>
              <a:rPr lang="fr-FR" dirty="0" smtClean="0"/>
              <a:t> (ou plus simplement, les </a:t>
            </a:r>
            <a:r>
              <a:rPr lang="fr-FR" b="1" dirty="0" smtClean="0"/>
              <a:t>PCS</a:t>
            </a:r>
            <a:r>
              <a:rPr lang="fr-FR" dirty="0" smtClean="0"/>
              <a:t>) sont une nomenclature statistique permettant de classer des métiers. Cette classification a été créée par l’</a:t>
            </a:r>
            <a:r>
              <a:rPr lang="fr-FR" dirty="0" smtClean="0">
                <a:hlinkClick r:id="rId2" action="ppaction://hlinkfile" tooltip="Institut national de la statistique et des études économiques"/>
              </a:rPr>
              <a:t>Institut national de la statistique et des études économiques</a:t>
            </a:r>
            <a:r>
              <a:rPr lang="fr-FR" dirty="0" smtClean="0"/>
              <a:t> (Insee) en 1982. </a:t>
            </a:r>
          </a:p>
          <a:p>
            <a:r>
              <a:rPr lang="fr-FR" dirty="0" smtClean="0"/>
              <a:t>Au niveau détaillé, elle comporte 486 professions (PCS). On définit une profession comme le métier exercé par une personne, c’est-à-dire ce qu’elle fait à son poste de travail et la situation sociale liée à l’emploi :</a:t>
            </a:r>
          </a:p>
          <a:p>
            <a:r>
              <a:rPr lang="fr-FR" dirty="0" smtClean="0"/>
              <a:t>son statut : </a:t>
            </a:r>
            <a:r>
              <a:rPr lang="fr-FR" dirty="0" smtClean="0">
                <a:solidFill>
                  <a:schemeClr val="accent2"/>
                </a:solidFill>
              </a:rPr>
              <a:t>indépendant ou salarié</a:t>
            </a:r>
            <a:r>
              <a:rPr lang="fr-FR" dirty="0" smtClean="0"/>
              <a:t> ; </a:t>
            </a:r>
          </a:p>
          <a:p>
            <a:r>
              <a:rPr lang="fr-FR" dirty="0" smtClean="0"/>
              <a:t>sa position hiérarchique, son grade ; </a:t>
            </a:r>
          </a:p>
          <a:p>
            <a:r>
              <a:rPr lang="fr-FR" dirty="0" smtClean="0"/>
              <a:t>la nature de son employeur : </a:t>
            </a:r>
            <a:r>
              <a:rPr lang="fr-FR" dirty="0" smtClean="0">
                <a:solidFill>
                  <a:schemeClr val="accent2"/>
                </a:solidFill>
              </a:rPr>
              <a:t>privé ou public</a:t>
            </a:r>
          </a:p>
          <a:p>
            <a:pPr algn="just" eaLnBrk="0" fontAlgn="base" hangingPunct="0">
              <a:spcBef>
                <a:spcPct val="0"/>
              </a:spcBef>
              <a:spcAft>
                <a:spcPct val="0"/>
              </a:spcAft>
            </a:pPr>
            <a:r>
              <a:rPr lang="fr-FR" dirty="0" smtClean="0"/>
              <a:t>En plus de ces catégories </a:t>
            </a:r>
            <a:r>
              <a:rPr lang="fr-FR" dirty="0" smtClean="0">
                <a:solidFill>
                  <a:schemeClr val="accent3"/>
                </a:solidFill>
              </a:rPr>
              <a:t>d’actifs</a:t>
            </a:r>
            <a:r>
              <a:rPr lang="fr-FR" dirty="0" smtClean="0"/>
              <a:t>, la nomenclature comporte un groupe pour classer </a:t>
            </a:r>
            <a:r>
              <a:rPr lang="fr-FR" dirty="0" smtClean="0">
                <a:solidFill>
                  <a:schemeClr val="accent3"/>
                </a:solidFill>
              </a:rPr>
              <a:t>les retraités </a:t>
            </a:r>
            <a:r>
              <a:rPr lang="fr-FR" dirty="0" smtClean="0"/>
              <a:t>et un groupe pour classer </a:t>
            </a:r>
            <a:r>
              <a:rPr lang="fr-FR" dirty="0" smtClean="0">
                <a:solidFill>
                  <a:schemeClr val="accent3"/>
                </a:solidFill>
              </a:rPr>
              <a:t>les autres inactifs et les chômeurs </a:t>
            </a:r>
            <a:r>
              <a:rPr lang="fr-FR" dirty="0" smtClean="0"/>
              <a:t>n’ayant jamais travaillé. Les chômeurs ayant déjà occupé un emploi sont classés parmi les catégories d’actifs, en fonction de leur dernière profession</a:t>
            </a:r>
            <a:r>
              <a:rPr lang="fr-FR" baseline="30000" dirty="0" smtClean="0"/>
              <a:t>.</a:t>
            </a:r>
            <a:endParaRPr lang="fr-FR" dirty="0" smtClean="0"/>
          </a:p>
          <a:p>
            <a:pPr lvl="0" algn="just" eaLnBrk="0" fontAlgn="base" hangingPunct="0">
              <a:spcBef>
                <a:spcPct val="0"/>
              </a:spcBef>
              <a:spcAft>
                <a:spcPct val="0"/>
              </a:spcAft>
            </a:pPr>
            <a:r>
              <a:rPr lang="fr-FR" dirty="0" smtClean="0"/>
              <a:t>En France, en 2011, la population salariée travaillant dans la </a:t>
            </a:r>
            <a:r>
              <a:rPr lang="fr-FR" dirty="0" smtClean="0">
                <a:hlinkClick r:id="rId3" action="ppaction://hlinkfile" tooltip="Fonction publique"/>
              </a:rPr>
              <a:t>fonction publique</a:t>
            </a:r>
            <a:r>
              <a:rPr lang="fr-FR" dirty="0" smtClean="0"/>
              <a:t> est d'environ 5,5 Millions de personnes.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fr-FR" b="1" dirty="0" smtClean="0"/>
              <a:t>Revenus de la population</a:t>
            </a:r>
            <a:br>
              <a:rPr lang="fr-FR" b="1" dirty="0" smtClean="0"/>
            </a:br>
            <a:endParaRPr lang="ru-RU" dirty="0"/>
          </a:p>
        </p:txBody>
      </p:sp>
      <p:sp>
        <p:nvSpPr>
          <p:cNvPr id="3" name="Содержимое 2"/>
          <p:cNvSpPr>
            <a:spLocks noGrp="1"/>
          </p:cNvSpPr>
          <p:nvPr>
            <p:ph idx="1"/>
          </p:nvPr>
        </p:nvSpPr>
        <p:spPr>
          <a:xfrm>
            <a:off x="457200" y="1600200"/>
            <a:ext cx="8472518" cy="4972072"/>
          </a:xfrm>
        </p:spPr>
        <p:txBody>
          <a:bodyPr>
            <a:noAutofit/>
          </a:bodyPr>
          <a:lstStyle/>
          <a:p>
            <a:r>
              <a:rPr lang="fr-FR" sz="2000" dirty="0" smtClean="0"/>
              <a:t>Les revenus des Français et leur </a:t>
            </a:r>
            <a:r>
              <a:rPr lang="fr-FR" sz="2000" dirty="0" smtClean="0">
                <a:hlinkClick r:id="rId2" action="ppaction://hlinkfile" tooltip="Pouvoir d'achat"/>
              </a:rPr>
              <a:t>pouvoir d’achat</a:t>
            </a:r>
            <a:r>
              <a:rPr lang="fr-FR" sz="2000" dirty="0" smtClean="0"/>
              <a:t> ont augmenté durant l'ensemble du XX</a:t>
            </a:r>
            <a:r>
              <a:rPr lang="fr-FR" sz="2000" baseline="30000" dirty="0" smtClean="0"/>
              <a:t>e</a:t>
            </a:r>
            <a:r>
              <a:rPr lang="fr-FR" sz="2000" dirty="0" smtClean="0"/>
              <a:t> siècle et des années 2000, mais de façon inégale, ce qui accroît les inégalités économiques entre </a:t>
            </a:r>
            <a:r>
              <a:rPr lang="fr-FR" sz="2000" dirty="0" smtClean="0">
                <a:hlinkClick r:id="rId3" action="ppaction://hlinkfile" tooltip="Ménage"/>
              </a:rPr>
              <a:t>ménages</a:t>
            </a:r>
            <a:r>
              <a:rPr lang="fr-FR" sz="2000" dirty="0" smtClean="0"/>
              <a:t>. En moyenne, les </a:t>
            </a:r>
            <a:r>
              <a:rPr lang="fr-FR" sz="2000" b="1" dirty="0" smtClean="0"/>
              <a:t>salariés à temps plein </a:t>
            </a:r>
            <a:r>
              <a:rPr lang="fr-FR" sz="2000" dirty="0" smtClean="0"/>
              <a:t>du </a:t>
            </a:r>
            <a:r>
              <a:rPr lang="fr-FR" sz="2000" b="1" dirty="0" smtClean="0"/>
              <a:t>secteur privé </a:t>
            </a:r>
            <a:r>
              <a:rPr lang="fr-FR" sz="2000" dirty="0" smtClean="0"/>
              <a:t>ont touché, en 2007, 1 997 euros </a:t>
            </a:r>
            <a:r>
              <a:rPr lang="fr-FR" sz="2000" b="1" dirty="0" smtClean="0"/>
              <a:t>nets</a:t>
            </a:r>
            <a:r>
              <a:rPr lang="fr-FR" sz="2000" dirty="0" smtClean="0"/>
              <a:t> par mois, contre 2 182 euros nets par mois pour les agents de la </a:t>
            </a:r>
            <a:r>
              <a:rPr lang="fr-FR" sz="2000" dirty="0" smtClean="0">
                <a:hlinkClick r:id="rId4" action="ppaction://hlinkfile" tooltip="Fonction publique française"/>
              </a:rPr>
              <a:t>fonction publique</a:t>
            </a:r>
            <a:r>
              <a:rPr lang="fr-FR" sz="2000" dirty="0" smtClean="0"/>
              <a:t>.</a:t>
            </a:r>
          </a:p>
          <a:p>
            <a:r>
              <a:rPr lang="fr-FR" sz="2000" dirty="0" smtClean="0"/>
              <a:t>En 2007, 7,2 % des Français disposaient d'un revenu inférieur à 50 % du revenu </a:t>
            </a:r>
            <a:r>
              <a:rPr lang="fr-FR" sz="2000" dirty="0" smtClean="0">
                <a:hlinkClick r:id="rId5" action="ppaction://hlinkfile" tooltip="Médiane (statistiques)"/>
              </a:rPr>
              <a:t>médian</a:t>
            </a:r>
            <a:r>
              <a:rPr lang="fr-FR" sz="2000" dirty="0" smtClean="0"/>
              <a:t> (</a:t>
            </a:r>
            <a:r>
              <a:rPr lang="fr-FR" sz="2000" dirty="0" smtClean="0">
                <a:hlinkClick r:id="rId6" action="ppaction://hlinkfile" tooltip="Seuil de pauvreté"/>
              </a:rPr>
              <a:t>seuil de pauvreté</a:t>
            </a:r>
            <a:r>
              <a:rPr lang="fr-FR" sz="2000" dirty="0" smtClean="0"/>
              <a:t> défini par la France), bien que la moitié d’entre eux aient alors un emploi, souvent à </a:t>
            </a:r>
            <a:r>
              <a:rPr lang="fr-FR" sz="2000" b="1" dirty="0" smtClean="0"/>
              <a:t>temps partiel </a:t>
            </a:r>
            <a:r>
              <a:rPr lang="fr-FR" sz="2000" dirty="0" smtClean="0"/>
              <a:t>et sur la base du </a:t>
            </a:r>
            <a:r>
              <a:rPr lang="fr-FR" sz="2000" dirty="0" smtClean="0">
                <a:hlinkClick r:id="rId7" action="ppaction://hlinkfile" tooltip="Salaire minimum interprofessionnel de croissance"/>
              </a:rPr>
              <a:t>salaire minimum interprofessionnel de croissance</a:t>
            </a:r>
            <a:r>
              <a:rPr lang="fr-FR" sz="2000" dirty="0" smtClean="0"/>
              <a:t> (SMIC). Le SMIC concerne 3,4 millions de personnes en juillet 2008 et équivaut à 9,40 euros bruts par heure en 2012. De 200 à 300 000 personnes sont </a:t>
            </a:r>
            <a:r>
              <a:rPr lang="fr-FR" sz="2000" dirty="0" smtClean="0">
                <a:hlinkClick r:id="rId8" action="ppaction://hlinkfile" tooltip="Sans domicile fixe"/>
              </a:rPr>
              <a:t>sans domicile fixe</a:t>
            </a:r>
            <a:r>
              <a:rPr lang="fr-FR" sz="2000" dirty="0" smtClean="0"/>
              <a:t> en 2009, principalement à Paris et dans les grandes villes.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dirty="0" smtClean="0"/>
              <a:t>Chômage</a:t>
            </a:r>
            <a:endParaRPr lang="ru-RU" dirty="0"/>
          </a:p>
        </p:txBody>
      </p:sp>
      <p:sp>
        <p:nvSpPr>
          <p:cNvPr id="3" name="Содержимое 2"/>
          <p:cNvSpPr>
            <a:spLocks noGrp="1"/>
          </p:cNvSpPr>
          <p:nvPr>
            <p:ph idx="1"/>
          </p:nvPr>
        </p:nvSpPr>
        <p:spPr/>
        <p:txBody>
          <a:bodyPr>
            <a:normAutofit fontScale="70000" lnSpcReduction="20000"/>
          </a:bodyPr>
          <a:lstStyle/>
          <a:p>
            <a:r>
              <a:rPr lang="fr-FR" dirty="0" smtClean="0"/>
              <a:t>Le </a:t>
            </a:r>
            <a:r>
              <a:rPr lang="fr-FR" b="1" dirty="0" smtClean="0"/>
              <a:t>chômage</a:t>
            </a:r>
            <a:r>
              <a:rPr lang="fr-FR" dirty="0" smtClean="0"/>
              <a:t> peut être défini comme l'état d’inactivité d’une personne souhaitant </a:t>
            </a:r>
            <a:r>
              <a:rPr lang="fr-FR" dirty="0" smtClean="0">
                <a:hlinkClick r:id="rId2" action="ppaction://hlinkfile" tooltip="Emploi"/>
              </a:rPr>
              <a:t>travailler</a:t>
            </a:r>
            <a:r>
              <a:rPr lang="fr-FR" dirty="0" smtClean="0"/>
              <a:t>. </a:t>
            </a:r>
          </a:p>
          <a:p>
            <a:pPr lvl="0"/>
            <a:r>
              <a:rPr lang="fr-FR" dirty="0" smtClean="0"/>
              <a:t>Le nombre de </a:t>
            </a:r>
            <a:r>
              <a:rPr lang="fr-FR" dirty="0" smtClean="0">
                <a:hlinkClick r:id="rId3" action="ppaction://hlinkfile" tooltip="Demandeurs d'emploi (page inexistante)"/>
              </a:rPr>
              <a:t>demandeurs d'emploi</a:t>
            </a:r>
            <a:r>
              <a:rPr lang="fr-FR" dirty="0" smtClean="0"/>
              <a:t> recensés en mai 2013 était de 5,32 Millions (10,6 %), dont 3,1 Millions de personnes </a:t>
            </a:r>
            <a:r>
              <a:rPr lang="fr-FR" b="1" dirty="0" smtClean="0"/>
              <a:t>sans emploi </a:t>
            </a:r>
            <a:r>
              <a:rPr lang="fr-FR" dirty="0" smtClean="0"/>
              <a:t>en France métropolitaine et </a:t>
            </a:r>
            <a:r>
              <a:rPr lang="fr-FR" dirty="0" smtClean="0">
                <a:hlinkClick r:id="rId4" action="ppaction://hlinkfile" tooltip="Départements d'outre-mer"/>
              </a:rPr>
              <a:t>départements d'outre-mer</a:t>
            </a:r>
            <a:endParaRPr lang="fr-FR" b="1" dirty="0" smtClean="0"/>
          </a:p>
          <a:p>
            <a:r>
              <a:rPr lang="fr-FR" dirty="0" smtClean="0"/>
              <a:t>L’ANPE l’Agence nationale pour emploi est charhé d’aider les chômeur à trouver un emploi ou un stage de formation.</a:t>
            </a:r>
          </a:p>
          <a:p>
            <a:r>
              <a:rPr lang="fr-FR" dirty="0" smtClean="0"/>
              <a:t>Le Pôle emploi (anciennement ASSEDIC) est une association créée pour percevoir les cotisations et verser les allocations aux </a:t>
            </a:r>
            <a:r>
              <a:rPr lang="fr-FR" dirty="0" smtClean="0">
                <a:hlinkClick r:id="rId5"/>
              </a:rPr>
              <a:t>salariés</a:t>
            </a:r>
            <a:r>
              <a:rPr lang="fr-FR" dirty="0" smtClean="0"/>
              <a:t> ayant perdu leur emploi. Ces </a:t>
            </a:r>
            <a:r>
              <a:rPr lang="fr-FR" b="1" dirty="0" smtClean="0"/>
              <a:t>allocations Pôle emploi (ASSEDIC) </a:t>
            </a:r>
            <a:r>
              <a:rPr lang="fr-FR" dirty="0" smtClean="0"/>
              <a:t>ne sont toutefois pas accordées automatiquement à tous les salariés au chômage</a:t>
            </a:r>
          </a:p>
          <a:p>
            <a:r>
              <a:rPr lang="fr-FR" dirty="0" smtClean="0"/>
              <a:t>1,5 de personnes travaillant « au noir », c.t.d. sans être déclaré et sans payer de taxes et d’impôts, dans les travaux publics, le commerce, l’hôtellerie et la restauration.</a:t>
            </a:r>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00034" y="214290"/>
            <a:ext cx="8286808" cy="6740307"/>
          </a:xfrm>
          <a:prstGeom prst="rect">
            <a:avLst/>
          </a:prstGeom>
        </p:spPr>
        <p:txBody>
          <a:bodyPr wrap="square">
            <a:spAutoFit/>
          </a:bodyPr>
          <a:lstStyle/>
          <a:p>
            <a:r>
              <a:rPr lang="fr-FR" b="1" dirty="0" smtClean="0"/>
              <a:t>Indemnisation chômage : sous quelles conditions ?</a:t>
            </a:r>
          </a:p>
          <a:p>
            <a:r>
              <a:rPr lang="fr-FR" dirty="0" smtClean="0"/>
              <a:t>Le demandeur d'emploi est indemnisé s’il réunit les conditions suivantes :</a:t>
            </a:r>
          </a:p>
          <a:p>
            <a:r>
              <a:rPr lang="fr-FR" dirty="0" smtClean="0"/>
              <a:t>avoir perdu involontairement son emploi </a:t>
            </a:r>
          </a:p>
          <a:p>
            <a:r>
              <a:rPr lang="fr-FR" dirty="0" smtClean="0"/>
              <a:t>avoir travaillé au moins quatre mois. Ces cent vingt-deux jours doivent avoir été travaillés au cours des vingt-huit derniers mois (trente-six mois pour les personnes âgées de 50 ans et plus). La période retenue (vingt-huit ou trente-six mois) a pour terme la fin du contrat, c’est-à-dire le dernier jour du préavis, qu’il soit effectué ou non.</a:t>
            </a:r>
          </a:p>
          <a:p>
            <a:r>
              <a:rPr lang="fr-FR" dirty="0" smtClean="0"/>
              <a:t>être </a:t>
            </a:r>
            <a:r>
              <a:rPr lang="fr-FR" b="1" dirty="0" smtClean="0">
                <a:hlinkClick r:id="rId2"/>
              </a:rPr>
              <a:t>inscrit comme demandeur d’emploi auprès de Pôle emploi</a:t>
            </a:r>
            <a:r>
              <a:rPr lang="fr-FR" b="1" dirty="0" smtClean="0"/>
              <a:t> </a:t>
            </a:r>
            <a:r>
              <a:rPr lang="fr-FR" dirty="0" smtClean="0"/>
              <a:t>; </a:t>
            </a:r>
          </a:p>
          <a:p>
            <a:r>
              <a:rPr lang="fr-FR" dirty="0" smtClean="0"/>
              <a:t>être apte à l’emploi : le chômeur est inscrit sur la liste des demandeurs d’emploi s’il est physiquement apte à travailler ; </a:t>
            </a:r>
          </a:p>
          <a:p>
            <a:r>
              <a:rPr lang="fr-FR" dirty="0" smtClean="0"/>
              <a:t>résider sur le territoire français ; </a:t>
            </a:r>
          </a:p>
          <a:p>
            <a:r>
              <a:rPr lang="fr-FR" dirty="0" smtClean="0"/>
              <a:t>être à la recherche effective et permanente d’un emploi : sont dispensées de recherche d’emploi les chômeurs percevant l’ARE (</a:t>
            </a:r>
            <a:r>
              <a:rPr lang="fr-FR" b="1" dirty="0" smtClean="0">
                <a:hlinkClick r:id="rId3"/>
              </a:rPr>
              <a:t>L’allocation d’aide au retour à l’emploi (ARE)</a:t>
            </a:r>
            <a:r>
              <a:rPr lang="fr-FR" b="1" dirty="0" smtClean="0"/>
              <a:t>)</a:t>
            </a:r>
            <a:r>
              <a:rPr lang="fr-FR" dirty="0" smtClean="0"/>
              <a:t> âgés d’au moins 60 ans, s’ils le demandent. Depuis le 1er janvier 2012, aucune dispense n'est accordée ; Lorsque l’on </a:t>
            </a:r>
            <a:r>
              <a:rPr lang="fr-FR" i="1" dirty="0" smtClean="0"/>
              <a:t>épuise son droit</a:t>
            </a:r>
            <a:r>
              <a:rPr lang="fr-FR" dirty="0" smtClean="0"/>
              <a:t> à l’ARE (allocation de recherche d’emploi), on peut demander l’ASS (allocation spécifique de solidarité)</a:t>
            </a:r>
          </a:p>
          <a:p>
            <a:r>
              <a:rPr lang="fr-FR" dirty="0" smtClean="0"/>
              <a:t>ne pas pouvoir prendre sa </a:t>
            </a:r>
            <a:r>
              <a:rPr lang="fr-FR" b="1" dirty="0" smtClean="0">
                <a:hlinkClick r:id="rId4"/>
              </a:rPr>
              <a:t>retraite à taux plein</a:t>
            </a:r>
            <a:r>
              <a:rPr lang="fr-FR" dirty="0" smtClean="0"/>
              <a:t>. Les personnes pouvant faire valoir leur droit à la retraite à taux plein ne peuvent pas choisir entre indemnités chômage ou retraite. Pour être indemnisé, il faut avoir perdu son emploi à la suite d’un </a:t>
            </a:r>
            <a:r>
              <a:rPr lang="fr-FR" b="1" dirty="0" smtClean="0">
                <a:hlinkClick r:id="rId5"/>
              </a:rPr>
              <a:t>licenciement</a:t>
            </a:r>
            <a:r>
              <a:rPr lang="fr-FR" dirty="0" smtClean="0"/>
              <a:t>, d’une </a:t>
            </a:r>
            <a:r>
              <a:rPr lang="fr-FR" dirty="0" smtClean="0">
                <a:hlinkClick r:id="rId6"/>
              </a:rPr>
              <a:t>r</a:t>
            </a:r>
            <a:r>
              <a:rPr lang="fr-FR" b="1" dirty="0" smtClean="0">
                <a:hlinkClick r:id="rId6"/>
              </a:rPr>
              <a:t>upture conventionnell</a:t>
            </a:r>
            <a:r>
              <a:rPr lang="fr-FR" dirty="0" smtClean="0">
                <a:hlinkClick r:id="rId6"/>
              </a:rPr>
              <a:t>e</a:t>
            </a:r>
            <a:r>
              <a:rPr lang="fr-FR" dirty="0" smtClean="0"/>
              <a:t>, d’une fin de </a:t>
            </a:r>
            <a:r>
              <a:rPr lang="fr-FR" b="1" dirty="0" smtClean="0">
                <a:hlinkClick r:id="rId7"/>
              </a:rPr>
              <a:t>contrat à durée déterminée (CDD)</a:t>
            </a:r>
            <a:r>
              <a:rPr lang="fr-FR" dirty="0" smtClean="0"/>
              <a:t>. Démissionner de son emploi ne permet en principe pas d’avoir droit au chômage, sauf dans </a:t>
            </a:r>
            <a:r>
              <a:rPr lang="fr-FR" b="1" dirty="0" smtClean="0">
                <a:hlinkClick r:id="rId8"/>
              </a:rPr>
              <a:t>les cas de démission légitime</a:t>
            </a:r>
            <a:r>
              <a:rPr lang="fr-FR" dirty="0" smtClean="0"/>
              <a:t>. En dehors de ces situations, Pôle emploi refuse la prise en charge du chômeur.</a:t>
            </a:r>
          </a:p>
          <a:p>
            <a:endParaRPr 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dirty="0" smtClean="0"/>
              <a:t>Question de révision</a:t>
            </a:r>
            <a:endParaRPr lang="ru-RU" dirty="0"/>
          </a:p>
        </p:txBody>
      </p:sp>
      <p:sp>
        <p:nvSpPr>
          <p:cNvPr id="3" name="Содержимое 2"/>
          <p:cNvSpPr>
            <a:spLocks noGrp="1"/>
          </p:cNvSpPr>
          <p:nvPr>
            <p:ph idx="1"/>
          </p:nvPr>
        </p:nvSpPr>
        <p:spPr/>
        <p:txBody>
          <a:bodyPr>
            <a:normAutofit fontScale="40000" lnSpcReduction="20000"/>
          </a:bodyPr>
          <a:lstStyle/>
          <a:p>
            <a:r>
              <a:rPr lang="fr-FR" dirty="0" smtClean="0"/>
              <a:t>1. Dites si les personnes suivantes sont chômeurs ou non:</a:t>
            </a:r>
          </a:p>
          <a:p>
            <a:r>
              <a:rPr lang="fr-FR" dirty="0" smtClean="0"/>
              <a:t>Un homme de 35 ans inscrit à l’ANPE</a:t>
            </a:r>
          </a:p>
          <a:p>
            <a:r>
              <a:rPr lang="fr-FR" dirty="0" smtClean="0"/>
              <a:t>Une femme au foyer</a:t>
            </a:r>
          </a:p>
          <a:p>
            <a:r>
              <a:rPr lang="fr-FR" dirty="0" smtClean="0"/>
              <a:t>Un étudaint à plein temps à l’Université</a:t>
            </a:r>
          </a:p>
          <a:p>
            <a:r>
              <a:rPr lang="fr-FR" dirty="0" smtClean="0"/>
              <a:t>Un retraité de plus de 60 ans.</a:t>
            </a:r>
          </a:p>
          <a:p>
            <a:r>
              <a:rPr lang="fr-FR" dirty="0" smtClean="0"/>
              <a:t>Un rentier</a:t>
            </a:r>
          </a:p>
          <a:p>
            <a:r>
              <a:rPr lang="fr-FR" dirty="0" smtClean="0"/>
              <a:t>Un demandeur d’emploi de plus d’un an</a:t>
            </a:r>
          </a:p>
          <a:p>
            <a:endParaRPr lang="fr-FR" dirty="0" smtClean="0"/>
          </a:p>
          <a:p>
            <a:r>
              <a:rPr lang="fr-FR" dirty="0" smtClean="0"/>
              <a:t>2. Dites si les personnes suivantes peuvent toucher une indemnisation chômage?</a:t>
            </a:r>
          </a:p>
          <a:p>
            <a:endParaRPr lang="fr-FR" dirty="0" smtClean="0"/>
          </a:p>
          <a:p>
            <a:r>
              <a:rPr lang="fr-FR" dirty="0" smtClean="0"/>
              <a:t>Un ancien combattant touchant une pension militaire</a:t>
            </a:r>
          </a:p>
          <a:p>
            <a:r>
              <a:rPr lang="fr-FR" dirty="0" smtClean="0"/>
              <a:t>Une personne à la préretraite</a:t>
            </a:r>
          </a:p>
          <a:p>
            <a:r>
              <a:rPr lang="fr-FR" dirty="0" smtClean="0"/>
              <a:t>Un entrepreneur individuel</a:t>
            </a:r>
          </a:p>
          <a:p>
            <a:r>
              <a:rPr lang="fr-FR" dirty="0" smtClean="0"/>
              <a:t>Un handicapé</a:t>
            </a:r>
          </a:p>
          <a:p>
            <a:r>
              <a:rPr lang="fr-FR" dirty="0" smtClean="0"/>
              <a:t>Un propriétaire d’un bien immobilier</a:t>
            </a:r>
          </a:p>
          <a:p>
            <a:r>
              <a:rPr lang="fr-FR" dirty="0" smtClean="0"/>
              <a:t>Une personne ayant quitté volontairement son emploi</a:t>
            </a:r>
          </a:p>
          <a:p>
            <a:r>
              <a:rPr lang="fr-FR" dirty="0" smtClean="0"/>
              <a:t>Une personne  dont  le CDD a pris fin</a:t>
            </a:r>
          </a:p>
          <a:p>
            <a:r>
              <a:rPr lang="fr-FR" dirty="0" smtClean="0"/>
              <a:t>Une personne sans travail s’étant installée à l’étranger</a:t>
            </a:r>
          </a:p>
          <a:p>
            <a:r>
              <a:rPr lang="fr-FR" dirty="0" smtClean="0"/>
              <a:t>Une personne ayant travaillé de moins de 4 moins au cous des derniers 28 mois</a:t>
            </a:r>
          </a:p>
          <a:p>
            <a:r>
              <a:rPr lang="fr-FR" dirty="0" smtClean="0"/>
              <a:t>Une femme en congé de maternité</a:t>
            </a:r>
          </a:p>
          <a:p>
            <a:r>
              <a:rPr lang="fr-FR" dirty="0" smtClean="0"/>
              <a:t>Une personne qui démissionne de son emploi pour suivre son conjoint qui a été muté dans une autre région</a:t>
            </a:r>
          </a:p>
          <a:p>
            <a:pPr>
              <a:buNone/>
            </a:pPr>
            <a:endParaRPr lang="fr-FR" dirty="0" smtClean="0"/>
          </a:p>
          <a:p>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just"/>
            <a:r>
              <a:rPr lang="fr-FR" sz="1800" dirty="0" smtClean="0"/>
              <a:t>3.Inscrivez chacune des abbréviations présentée en face de son explication: EDF AAH </a:t>
            </a:r>
            <a:r>
              <a:rPr lang="ru-RU" sz="1800" dirty="0" smtClean="0"/>
              <a:t/>
            </a:r>
            <a:br>
              <a:rPr lang="ru-RU" sz="1800" dirty="0" smtClean="0"/>
            </a:br>
            <a:r>
              <a:rPr lang="en-US" sz="1800" dirty="0" smtClean="0"/>
              <a:t>CDD ASS CDI CSP AFD INSEE EEE RSA GDF SMIC SDF ARE</a:t>
            </a:r>
            <a:r>
              <a:rPr lang="ru-RU" sz="1600" dirty="0" smtClean="0"/>
              <a:t/>
            </a:r>
            <a:br>
              <a:rPr lang="ru-RU" sz="1600" dirty="0" smtClean="0"/>
            </a:br>
            <a:endParaRPr lang="ru-RU" sz="1600" dirty="0"/>
          </a:p>
        </p:txBody>
      </p:sp>
      <p:sp>
        <p:nvSpPr>
          <p:cNvPr id="3" name="Содержимое 2"/>
          <p:cNvSpPr>
            <a:spLocks noGrp="1"/>
          </p:cNvSpPr>
          <p:nvPr>
            <p:ph idx="1"/>
          </p:nvPr>
        </p:nvSpPr>
        <p:spPr/>
        <p:txBody>
          <a:bodyPr>
            <a:normAutofit fontScale="62500" lnSpcReduction="20000"/>
          </a:bodyPr>
          <a:lstStyle/>
          <a:p>
            <a:r>
              <a:rPr lang="en-US" dirty="0" smtClean="0"/>
              <a:t>Allocation </a:t>
            </a:r>
            <a:r>
              <a:rPr lang="en-US" dirty="0" err="1" smtClean="0"/>
              <a:t>d’adulte</a:t>
            </a:r>
            <a:r>
              <a:rPr lang="en-US" dirty="0" smtClean="0"/>
              <a:t> </a:t>
            </a:r>
            <a:r>
              <a:rPr lang="en-US" dirty="0" err="1" smtClean="0"/>
              <a:t>handicapé</a:t>
            </a:r>
            <a:endParaRPr lang="ru-RU" dirty="0" smtClean="0"/>
          </a:p>
          <a:p>
            <a:r>
              <a:rPr lang="fr-FR" dirty="0" smtClean="0"/>
              <a:t>Allocation d’aide de retour au travail</a:t>
            </a:r>
            <a:endParaRPr lang="ru-RU" dirty="0" smtClean="0"/>
          </a:p>
          <a:p>
            <a:r>
              <a:rPr lang="fr-FR" dirty="0" smtClean="0"/>
              <a:t>Allocation de fin de droits</a:t>
            </a:r>
            <a:endParaRPr lang="ru-RU" dirty="0" smtClean="0"/>
          </a:p>
          <a:p>
            <a:r>
              <a:rPr lang="en-US" dirty="0" smtClean="0"/>
              <a:t>Allocation de </a:t>
            </a:r>
            <a:r>
              <a:rPr lang="en-US" dirty="0" err="1" smtClean="0"/>
              <a:t>solidarité</a:t>
            </a:r>
            <a:r>
              <a:rPr lang="en-US" dirty="0" smtClean="0"/>
              <a:t> </a:t>
            </a:r>
            <a:r>
              <a:rPr lang="en-US" dirty="0" err="1" smtClean="0"/>
              <a:t>spécifique</a:t>
            </a:r>
            <a:endParaRPr lang="ru-RU" dirty="0" smtClean="0"/>
          </a:p>
          <a:p>
            <a:r>
              <a:rPr lang="en-US" dirty="0" err="1" smtClean="0"/>
              <a:t>Catégories</a:t>
            </a:r>
            <a:r>
              <a:rPr lang="en-US" dirty="0" smtClean="0"/>
              <a:t> socio-</a:t>
            </a:r>
            <a:r>
              <a:rPr lang="en-US" dirty="0" err="1" smtClean="0"/>
              <a:t>professionnelles</a:t>
            </a:r>
            <a:endParaRPr lang="ru-RU" dirty="0" smtClean="0"/>
          </a:p>
          <a:p>
            <a:r>
              <a:rPr lang="fr-FR" dirty="0" smtClean="0"/>
              <a:t>Contrat à durée déterminée</a:t>
            </a:r>
            <a:endParaRPr lang="ru-RU" dirty="0" smtClean="0"/>
          </a:p>
          <a:p>
            <a:r>
              <a:rPr lang="fr-FR" dirty="0" smtClean="0"/>
              <a:t>Contrat à durée indeterminée</a:t>
            </a:r>
            <a:endParaRPr lang="ru-RU" dirty="0" smtClean="0"/>
          </a:p>
          <a:p>
            <a:r>
              <a:rPr lang="en-US" dirty="0" err="1" smtClean="0"/>
              <a:t>Electricité</a:t>
            </a:r>
            <a:r>
              <a:rPr lang="en-US" dirty="0" smtClean="0"/>
              <a:t> de France</a:t>
            </a:r>
            <a:endParaRPr lang="ru-RU" dirty="0" smtClean="0"/>
          </a:p>
          <a:p>
            <a:r>
              <a:rPr lang="en-US" dirty="0" err="1" smtClean="0"/>
              <a:t>Espace</a:t>
            </a:r>
            <a:r>
              <a:rPr lang="en-US" dirty="0" smtClean="0"/>
              <a:t> </a:t>
            </a:r>
            <a:r>
              <a:rPr lang="en-US" dirty="0" err="1" smtClean="0"/>
              <a:t>économique</a:t>
            </a:r>
            <a:r>
              <a:rPr lang="en-US" dirty="0" smtClean="0"/>
              <a:t> </a:t>
            </a:r>
            <a:r>
              <a:rPr lang="en-US" dirty="0" err="1" smtClean="0"/>
              <a:t>européen</a:t>
            </a:r>
            <a:endParaRPr lang="ru-RU" dirty="0" smtClean="0"/>
          </a:p>
          <a:p>
            <a:r>
              <a:rPr lang="en-US" dirty="0" err="1" smtClean="0"/>
              <a:t>Gaz</a:t>
            </a:r>
            <a:r>
              <a:rPr lang="en-US" dirty="0" smtClean="0"/>
              <a:t> de France</a:t>
            </a:r>
            <a:endParaRPr lang="ru-RU" dirty="0" smtClean="0"/>
          </a:p>
          <a:p>
            <a:r>
              <a:rPr lang="en-US" dirty="0" err="1" smtClean="0"/>
              <a:t>Revenu</a:t>
            </a:r>
            <a:r>
              <a:rPr lang="en-US" dirty="0" smtClean="0"/>
              <a:t> de </a:t>
            </a:r>
            <a:r>
              <a:rPr lang="en-US" dirty="0" err="1" smtClean="0"/>
              <a:t>solidarité</a:t>
            </a:r>
            <a:r>
              <a:rPr lang="en-US" dirty="0" smtClean="0"/>
              <a:t> </a:t>
            </a:r>
            <a:r>
              <a:rPr lang="en-US" dirty="0" err="1" smtClean="0"/>
              <a:t>acrtive</a:t>
            </a:r>
            <a:endParaRPr lang="ru-RU" dirty="0" smtClean="0"/>
          </a:p>
          <a:p>
            <a:r>
              <a:rPr lang="en-US" dirty="0" err="1" smtClean="0"/>
              <a:t>Salaire</a:t>
            </a:r>
            <a:r>
              <a:rPr lang="en-US" dirty="0" smtClean="0"/>
              <a:t> </a:t>
            </a:r>
            <a:r>
              <a:rPr lang="en-US" dirty="0" err="1" smtClean="0"/>
              <a:t>interprofessionnel</a:t>
            </a:r>
            <a:r>
              <a:rPr lang="en-US" dirty="0" smtClean="0"/>
              <a:t> de </a:t>
            </a:r>
            <a:r>
              <a:rPr lang="en-US" dirty="0" err="1" smtClean="0"/>
              <a:t>croissance</a:t>
            </a:r>
            <a:endParaRPr lang="ru-RU" dirty="0" smtClean="0"/>
          </a:p>
          <a:p>
            <a:r>
              <a:rPr lang="en-US" dirty="0" smtClean="0"/>
              <a:t>Sans domicile fixe</a:t>
            </a:r>
          </a:p>
          <a:p>
            <a:r>
              <a:rPr lang="en-US" dirty="0" err="1" smtClean="0"/>
              <a:t>Institut</a:t>
            </a:r>
            <a:r>
              <a:rPr lang="en-US" dirty="0" smtClean="0"/>
              <a:t> national de la </a:t>
            </a:r>
            <a:r>
              <a:rPr lang="en-US" dirty="0" err="1" smtClean="0"/>
              <a:t>statistique</a:t>
            </a:r>
            <a:r>
              <a:rPr lang="en-US" dirty="0" smtClean="0"/>
              <a:t> et des </a:t>
            </a:r>
            <a:r>
              <a:rPr lang="en-US" dirty="0" err="1" smtClean="0"/>
              <a:t>études</a:t>
            </a:r>
            <a:r>
              <a:rPr lang="en-US" dirty="0" smtClean="0"/>
              <a:t> </a:t>
            </a:r>
            <a:r>
              <a:rPr lang="en-US" dirty="0" err="1" smtClean="0"/>
              <a:t>économiques</a:t>
            </a:r>
            <a:endParaRPr lang="ru-RU" dirty="0" smtClean="0"/>
          </a:p>
          <a:p>
            <a:endParaRPr lang="ru-R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fr-FR" dirty="0" smtClean="0"/>
              <a:t>Immigration en France</a:t>
            </a:r>
            <a:br>
              <a:rPr lang="fr-FR" dirty="0" smtClean="0"/>
            </a:br>
            <a:endParaRPr lang="ru-RU" dirty="0"/>
          </a:p>
        </p:txBody>
      </p:sp>
      <p:sp>
        <p:nvSpPr>
          <p:cNvPr id="3" name="Содержимое 2"/>
          <p:cNvSpPr>
            <a:spLocks noGrp="1"/>
          </p:cNvSpPr>
          <p:nvPr>
            <p:ph idx="1"/>
          </p:nvPr>
        </p:nvSpPr>
        <p:spPr/>
        <p:txBody>
          <a:bodyPr>
            <a:normAutofit lnSpcReduction="10000"/>
          </a:bodyPr>
          <a:lstStyle/>
          <a:p>
            <a:r>
              <a:rPr lang="fr-FR" dirty="0" smtClean="0"/>
              <a:t>L'</a:t>
            </a:r>
            <a:r>
              <a:rPr lang="fr-FR" dirty="0" smtClean="0">
                <a:hlinkClick r:id="rId2" action="ppaction://hlinkfile" tooltip="Immigration"/>
              </a:rPr>
              <a:t>immigration</a:t>
            </a:r>
            <a:r>
              <a:rPr lang="fr-FR" dirty="0" smtClean="0"/>
              <a:t> désigne 1)« l’installation dans un pays d'un individu ou d'un groupe d'individus originaires d'un autre pays. Il faut distinguer l’immigré de l’étranger </a:t>
            </a:r>
            <a:r>
              <a:rPr lang="ru-RU" dirty="0" smtClean="0"/>
              <a:t>-</a:t>
            </a:r>
            <a:r>
              <a:rPr lang="fr-FR" dirty="0" smtClean="0"/>
              <a:t> une personne qui réside en France et ne possède pas la nationalité française. Un immigré n’est plus étranger lorsqu’il acquiert la nationalité française, tandis que les personnes nées en France de parents étrangers sont étrangères mais ne sont pas immigrées</a:t>
            </a:r>
            <a:endParaRPr lang="ru-RU"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dirty="0" smtClean="0"/>
              <a:t>Statistiques</a:t>
            </a:r>
            <a:endParaRPr lang="ru-RU" dirty="0"/>
          </a:p>
        </p:txBody>
      </p:sp>
      <p:sp>
        <p:nvSpPr>
          <p:cNvPr id="3" name="Содержимое 2"/>
          <p:cNvSpPr>
            <a:spLocks noGrp="1"/>
          </p:cNvSpPr>
          <p:nvPr>
            <p:ph idx="1"/>
          </p:nvPr>
        </p:nvSpPr>
        <p:spPr/>
        <p:txBody>
          <a:bodyPr>
            <a:normAutofit fontScale="55000" lnSpcReduction="20000"/>
          </a:bodyPr>
          <a:lstStyle/>
          <a:p>
            <a:r>
              <a:rPr lang="fr-FR" dirty="0" smtClean="0"/>
              <a:t>En </a:t>
            </a:r>
            <a:r>
              <a:rPr lang="fr-FR" dirty="0" smtClean="0">
                <a:hlinkClick r:id="rId2" action="ppaction://hlinkfile" tooltip="2010"/>
              </a:rPr>
              <a:t>2010</a:t>
            </a:r>
            <a:r>
              <a:rPr lang="fr-FR" dirty="0" smtClean="0"/>
              <a:t>, la France accueille, selon la définition internationale des Nations Unies, 7,2 millions d’immigrés soit 11,1 % de la population. Elle se classe au sixième rang mondial, derrière les États-Unis (42,8 millions), la Russie (12,3), l'Allemagne (9,8), l'Arabie saoudite (7,3), le Canada (7,2) mais elle devance en revanche le Royaume-Uni (7) et l'Espagne (6,4). 40 % d’entre eux ont la nationalité française, acquise par naturalisation ou par mariage. Ils sont principalement originaires de l'</a:t>
            </a:r>
            <a:r>
              <a:rPr lang="fr-FR" dirty="0" smtClean="0">
                <a:hlinkClick r:id="rId3" action="ppaction://hlinkfile" tooltip="Union européenne"/>
              </a:rPr>
              <a:t>Union européenne</a:t>
            </a:r>
            <a:r>
              <a:rPr lang="fr-FR" dirty="0" smtClean="0"/>
              <a:t> (34 %) et du </a:t>
            </a:r>
            <a:r>
              <a:rPr lang="fr-FR" dirty="0" smtClean="0">
                <a:hlinkClick r:id="rId4" action="ppaction://hlinkfile" tooltip="Maghreb"/>
              </a:rPr>
              <a:t>Maghreb</a:t>
            </a:r>
            <a:r>
              <a:rPr lang="fr-FR" dirty="0" smtClean="0"/>
              <a:t> (29 %), puis d'</a:t>
            </a:r>
            <a:r>
              <a:rPr lang="fr-FR" dirty="0" smtClean="0">
                <a:hlinkClick r:id="rId5" action="ppaction://hlinkfile" tooltip="Asie"/>
              </a:rPr>
              <a:t>Asie</a:t>
            </a:r>
            <a:r>
              <a:rPr lang="fr-FR" dirty="0" smtClean="0"/>
              <a:t> (14 %, dont près d’un tiers de la </a:t>
            </a:r>
            <a:r>
              <a:rPr lang="fr-FR" dirty="0" smtClean="0">
                <a:hlinkClick r:id="rId6" action="ppaction://hlinkfile" tooltip="Turquie"/>
              </a:rPr>
              <a:t>Turquie</a:t>
            </a:r>
            <a:r>
              <a:rPr lang="fr-FR" dirty="0" smtClean="0"/>
              <a:t>) et d'</a:t>
            </a:r>
            <a:r>
              <a:rPr lang="fr-FR" dirty="0" smtClean="0">
                <a:hlinkClick r:id="rId7" action="ppaction://hlinkfile" tooltip="Afrique subsaharienne"/>
              </a:rPr>
              <a:t>Afrique subsaharienne</a:t>
            </a:r>
            <a:r>
              <a:rPr lang="fr-FR" dirty="0" smtClean="0"/>
              <a:t> (13 %). Les enfants d’immigrés, descendants directs d’un ou deux parents immigrés, représentent quant à eux 6,7 millions de personnes, soit 11 % de la population. En 2008, la majorité des immigrés réside en </a:t>
            </a:r>
            <a:r>
              <a:rPr lang="fr-FR" dirty="0" smtClean="0">
                <a:hlinkClick r:id="rId8" action="ppaction://hlinkfile" tooltip="Île-de-France"/>
              </a:rPr>
              <a:t>Île-de-France</a:t>
            </a:r>
            <a:r>
              <a:rPr lang="fr-FR" dirty="0" smtClean="0"/>
              <a:t> (38 %), en </a:t>
            </a:r>
            <a:r>
              <a:rPr lang="fr-FR" dirty="0" smtClean="0">
                <a:hlinkClick r:id="rId9" action="ppaction://hlinkfile" tooltip="Rhône-Alpes"/>
              </a:rPr>
              <a:t>Rhône-Alpes</a:t>
            </a:r>
            <a:r>
              <a:rPr lang="fr-FR" dirty="0" smtClean="0"/>
              <a:t> (11 %) et en </a:t>
            </a:r>
            <a:r>
              <a:rPr lang="fr-FR" dirty="0" smtClean="0">
                <a:hlinkClick r:id="rId10" action="ppaction://hlinkfile" tooltip="Provence-Alpes-Côte d'Azur"/>
              </a:rPr>
              <a:t>Provence-Alpes-Côte d'Azur</a:t>
            </a:r>
            <a:r>
              <a:rPr lang="fr-FR" dirty="0" smtClean="0"/>
              <a:t> (9 %) En 2005, les jeunes d’origine maghrébine, subsaharienne ou turque sont devenus majoritaires dans un certain nombre de communes de la région parisienne : </a:t>
            </a:r>
            <a:r>
              <a:rPr lang="fr-FR" dirty="0" smtClean="0">
                <a:hlinkClick r:id="rId11" action="ppaction://hlinkfile" tooltip="Clichy-sous-Bois"/>
              </a:rPr>
              <a:t>Clichy-sous-Bois</a:t>
            </a:r>
            <a:r>
              <a:rPr lang="fr-FR" dirty="0" smtClean="0"/>
              <a:t> (64 %), </a:t>
            </a:r>
            <a:r>
              <a:rPr lang="fr-FR" dirty="0" smtClean="0">
                <a:hlinkClick r:id="rId12" action="ppaction://hlinkfile" tooltip="Mantes-la-Jolie"/>
              </a:rPr>
              <a:t>Mantes-la-Jolie</a:t>
            </a:r>
            <a:r>
              <a:rPr lang="fr-FR" dirty="0" smtClean="0"/>
              <a:t> (59 %), </a:t>
            </a:r>
            <a:r>
              <a:rPr lang="fr-FR" dirty="0" smtClean="0">
                <a:hlinkClick r:id="rId13" action="ppaction://hlinkfile" tooltip="Grigny (Essonne)"/>
              </a:rPr>
              <a:t>Grigny</a:t>
            </a:r>
            <a:r>
              <a:rPr lang="fr-FR" dirty="0" smtClean="0"/>
              <a:t> (57 %), </a:t>
            </a:r>
            <a:r>
              <a:rPr lang="fr-FR" dirty="0" smtClean="0">
                <a:hlinkClick r:id="rId14" action="ppaction://hlinkfile" tooltip="Saint-Denis (Seine-Saint-Denis)"/>
              </a:rPr>
              <a:t>Saint-Denis</a:t>
            </a:r>
            <a:r>
              <a:rPr lang="fr-FR" dirty="0" smtClean="0"/>
              <a:t> (56 %), et entre 50 % et 55 % pour </a:t>
            </a:r>
            <a:r>
              <a:rPr lang="fr-FR" dirty="0" smtClean="0">
                <a:hlinkClick r:id="rId15" action="ppaction://hlinkfile" tooltip="Les Mureaux"/>
              </a:rPr>
              <a:t>Les Mureaux</a:t>
            </a:r>
            <a:r>
              <a:rPr lang="fr-FR" dirty="0" smtClean="0"/>
              <a:t>, </a:t>
            </a:r>
            <a:r>
              <a:rPr lang="fr-FR" dirty="0" smtClean="0">
                <a:hlinkClick r:id="rId16" action="ppaction://hlinkfile" tooltip="Saint-Ouen (Seine-Saint-Denis)"/>
              </a:rPr>
              <a:t>Saint-Ouen</a:t>
            </a:r>
            <a:r>
              <a:rPr lang="fr-FR" dirty="0" smtClean="0"/>
              <a:t>, </a:t>
            </a:r>
            <a:r>
              <a:rPr lang="fr-FR" dirty="0" smtClean="0">
                <a:hlinkClick r:id="rId17" action="ppaction://hlinkfile" tooltip="Sarcelles"/>
              </a:rPr>
              <a:t>Sarcelles</a:t>
            </a:r>
            <a:r>
              <a:rPr lang="fr-FR" dirty="0" smtClean="0"/>
              <a:t>, </a:t>
            </a:r>
            <a:r>
              <a:rPr lang="fr-FR" dirty="0" smtClean="0">
                <a:hlinkClick r:id="rId18" action="ppaction://hlinkfile" tooltip="Pierrefitte-sur-Seine"/>
              </a:rPr>
              <a:t>Pierrefitte-sur-Seine</a:t>
            </a:r>
            <a:r>
              <a:rPr lang="fr-FR" dirty="0" smtClean="0"/>
              <a:t>, </a:t>
            </a:r>
            <a:r>
              <a:rPr lang="fr-FR" dirty="0" smtClean="0">
                <a:hlinkClick r:id="rId19" action="ppaction://hlinkfile" tooltip="Garges-lès-Gonesse"/>
              </a:rPr>
              <a:t>Garges-lès-Gonesse</a:t>
            </a:r>
            <a:r>
              <a:rPr lang="fr-FR" dirty="0" smtClean="0"/>
              <a:t>, </a:t>
            </a:r>
            <a:r>
              <a:rPr lang="fr-FR" dirty="0" smtClean="0">
                <a:hlinkClick r:id="rId20" action="ppaction://hlinkfile" tooltip="Aubervilliers"/>
              </a:rPr>
              <a:t>Aubervilliers</a:t>
            </a:r>
            <a:r>
              <a:rPr lang="fr-FR" dirty="0" smtClean="0"/>
              <a:t>, </a:t>
            </a:r>
            <a:r>
              <a:rPr lang="fr-FR" dirty="0" smtClean="0">
                <a:hlinkClick r:id="rId21" action="ppaction://hlinkfile" tooltip="Stains"/>
              </a:rPr>
              <a:t>Stains</a:t>
            </a:r>
            <a:r>
              <a:rPr lang="fr-FR" dirty="0" smtClean="0"/>
              <a:t>, </a:t>
            </a:r>
            <a:r>
              <a:rPr lang="fr-FR" dirty="0" smtClean="0">
                <a:hlinkClick r:id="rId22" action="ppaction://hlinkfile" tooltip="Gennevilliers"/>
              </a:rPr>
              <a:t>Gennevilliers</a:t>
            </a:r>
            <a:r>
              <a:rPr lang="fr-FR" dirty="0" smtClean="0"/>
              <a:t> et </a:t>
            </a:r>
            <a:r>
              <a:rPr lang="fr-FR" dirty="0" smtClean="0">
                <a:hlinkClick r:id="rId23" action="ppaction://hlinkfile" tooltip="Épinay-sur-Seine"/>
              </a:rPr>
              <a:t>Épinay-sur-Seine</a:t>
            </a: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dirty="0" smtClean="0"/>
              <a:t>Le drapeau de la francophonie</a:t>
            </a:r>
            <a:endParaRPr lang="ru-RU"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071670" y="1815918"/>
            <a:ext cx="4714908" cy="4184849"/>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87860" y="571480"/>
            <a:ext cx="8670420" cy="55721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dirty="0" smtClean="0"/>
              <a:t>Immigration illégale</a:t>
            </a:r>
            <a:endParaRPr lang="ru-RU" dirty="0"/>
          </a:p>
        </p:txBody>
      </p:sp>
      <p:sp>
        <p:nvSpPr>
          <p:cNvPr id="3" name="Содержимое 2"/>
          <p:cNvSpPr>
            <a:spLocks noGrp="1"/>
          </p:cNvSpPr>
          <p:nvPr>
            <p:ph idx="1"/>
          </p:nvPr>
        </p:nvSpPr>
        <p:spPr/>
        <p:txBody>
          <a:bodyPr>
            <a:normAutofit fontScale="70000" lnSpcReduction="20000"/>
          </a:bodyPr>
          <a:lstStyle/>
          <a:p>
            <a:r>
              <a:rPr lang="fr-FR" dirty="0" smtClean="0"/>
              <a:t>Le gouvernement français a mis fin en 1972 aux régularisations automatiques des travailleurs étrangers et a instauré une politique de « maîtrise des flux migratoires » Une situation d'</a:t>
            </a:r>
            <a:r>
              <a:rPr lang="fr-FR" dirty="0" smtClean="0">
                <a:hlinkClick r:id="rId2" action="ppaction://hlinkfile" tooltip="Immigration illégale"/>
              </a:rPr>
              <a:t>immigration illégale</a:t>
            </a:r>
            <a:r>
              <a:rPr lang="fr-FR" dirty="0" smtClean="0"/>
              <a:t> peut résulter de deux situations : soit un étranger est entré de manière clandestine sur le territoire, soit il est demeuré après l'expiration de son titre de séjour.</a:t>
            </a:r>
          </a:p>
          <a:p>
            <a:r>
              <a:rPr lang="fr-FR" dirty="0" smtClean="0"/>
              <a:t>En 2007 le nombre de personnes en situation irrégulière en France est estimé entre 200 000 et 400 000. Il ne s’agit que d’estimations car, par la nature même de cette immigration, les chiffres sont difficiles à évaluer. En 2009, plus de 20 000 clandestins ont été régularisés, 36 000 en 2012, et 46 000 en 2013.</a:t>
            </a:r>
          </a:p>
          <a:p>
            <a:r>
              <a:rPr lang="fr-FR" dirty="0" smtClean="0"/>
              <a:t>Entre 1995 et 2012, 2,4 millions de personnes ont acquis la nationalité française parmi les immigrés..</a:t>
            </a:r>
          </a:p>
          <a:p>
            <a:endParaRPr lang="ru-RU"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dirty="0" smtClean="0"/>
              <a:t>Parcours d’un étranger en France</a:t>
            </a:r>
            <a:endParaRPr lang="ru-RU" dirty="0"/>
          </a:p>
        </p:txBody>
      </p:sp>
      <p:sp>
        <p:nvSpPr>
          <p:cNvPr id="3" name="Содержимое 2"/>
          <p:cNvSpPr>
            <a:spLocks noGrp="1"/>
          </p:cNvSpPr>
          <p:nvPr>
            <p:ph idx="1"/>
          </p:nvPr>
        </p:nvSpPr>
        <p:spPr/>
        <p:txBody>
          <a:bodyPr>
            <a:normAutofit fontScale="55000" lnSpcReduction="20000"/>
          </a:bodyPr>
          <a:lstStyle/>
          <a:p>
            <a:r>
              <a:rPr lang="fr-FR" dirty="0" smtClean="0"/>
              <a:t>Il est nécessaire d’obtenir un visa « long séjour » (ce visa est sollicité dans le pays d’origine du ressortissant étranger), afin de demander un titre de séjour en France</a:t>
            </a:r>
          </a:p>
          <a:p>
            <a:r>
              <a:rPr lang="fr-FR" dirty="0" smtClean="0"/>
              <a:t>Il existe diverses cartes de séjour (par ordre de durée de séjour autorisée) :</a:t>
            </a:r>
          </a:p>
          <a:p>
            <a:r>
              <a:rPr lang="fr-FR" dirty="0" smtClean="0"/>
              <a:t>la </a:t>
            </a:r>
            <a:r>
              <a:rPr lang="fr-FR" dirty="0" smtClean="0">
                <a:hlinkClick r:id="rId2" action="ppaction://hlinkfile" tooltip="Carte de séjour temporaire"/>
              </a:rPr>
              <a:t>carte de séjour temporaire</a:t>
            </a:r>
            <a:r>
              <a:rPr lang="fr-FR" dirty="0" smtClean="0"/>
              <a:t>, valable pour une durée maximale d'un an renouvelable, et qui regroupe différents statuts (études, travail, vie privée et familiale...) ; </a:t>
            </a:r>
          </a:p>
          <a:p>
            <a:r>
              <a:rPr lang="fr-FR" dirty="0" smtClean="0"/>
              <a:t>la </a:t>
            </a:r>
            <a:r>
              <a:rPr lang="fr-FR" dirty="0" smtClean="0">
                <a:hlinkClick r:id="rId3" action="ppaction://hlinkfile" tooltip="Carte bleue européenne"/>
              </a:rPr>
              <a:t>carte bleue européenne</a:t>
            </a:r>
            <a:r>
              <a:rPr lang="fr-FR" dirty="0" smtClean="0"/>
              <a:t>, valable pour une durée de trois ans renouvelable ; </a:t>
            </a:r>
          </a:p>
          <a:p>
            <a:r>
              <a:rPr lang="fr-FR" dirty="0" smtClean="0"/>
              <a:t>la </a:t>
            </a:r>
            <a:r>
              <a:rPr lang="fr-FR" dirty="0" smtClean="0">
                <a:hlinkClick r:id="rId4" action="ppaction://hlinkfile" tooltip="Carte de séjour compétences et talents"/>
              </a:rPr>
              <a:t>carte de séjour "compétences et talents"</a:t>
            </a:r>
            <a:r>
              <a:rPr lang="fr-FR" dirty="0" smtClean="0"/>
              <a:t>, valable pour une durée de trois ans renouvelable ; </a:t>
            </a:r>
          </a:p>
          <a:p>
            <a:r>
              <a:rPr lang="fr-FR" dirty="0" smtClean="0"/>
              <a:t>la </a:t>
            </a:r>
            <a:r>
              <a:rPr lang="fr-FR" dirty="0" smtClean="0">
                <a:hlinkClick r:id="rId5" action="ppaction://hlinkfile" tooltip="Carte de résident (France)"/>
              </a:rPr>
              <a:t>carte de résident</a:t>
            </a:r>
            <a:r>
              <a:rPr lang="fr-FR" dirty="0" smtClean="0"/>
              <a:t>, valable pour une durée de dix ans renouvelable ; </a:t>
            </a:r>
          </a:p>
          <a:p>
            <a:r>
              <a:rPr lang="fr-FR" dirty="0" smtClean="0"/>
              <a:t>la </a:t>
            </a:r>
            <a:r>
              <a:rPr lang="fr-FR" dirty="0" smtClean="0">
                <a:hlinkClick r:id="rId6" action="ppaction://hlinkfile" tooltip="Carte de séjour retraité"/>
              </a:rPr>
              <a:t>carte de séjour "retraité"</a:t>
            </a:r>
            <a:r>
              <a:rPr lang="fr-FR" dirty="0" smtClean="0"/>
              <a:t>, d'une durée de dix ans renouvelable;</a:t>
            </a:r>
          </a:p>
          <a:p>
            <a:endParaRPr lang="fr-FR" dirty="0" smtClean="0"/>
          </a:p>
          <a:p>
            <a:r>
              <a:rPr lang="fr-FR" dirty="0" smtClean="0"/>
              <a:t>À l'expiration de la durée de validité de son visa, ou bien dans un délai de 3 mois pour les étrangers dispensés de visa, tout étranger non ressortissant de l'</a:t>
            </a:r>
            <a:r>
              <a:rPr lang="fr-FR" dirty="0" smtClean="0">
                <a:hlinkClick r:id="rId7" action="ppaction://hlinkfile" tooltip="Convention de Schengen"/>
              </a:rPr>
              <a:t>espace Schengen</a:t>
            </a:r>
            <a:r>
              <a:rPr lang="fr-FR" dirty="0" smtClean="0"/>
              <a:t> doit obtenir un document l'autorisant à rester sur le territoire français. À défaut, il est considéré comme étant en </a:t>
            </a:r>
            <a:r>
              <a:rPr lang="fr-FR" dirty="0" smtClean="0">
                <a:hlinkClick r:id="rId8" action="ppaction://hlinkfile" tooltip="Étranger en situation irrégulière"/>
              </a:rPr>
              <a:t>situation irrégulière</a:t>
            </a:r>
            <a:r>
              <a:rPr lang="fr-FR" dirty="0" smtClean="0"/>
              <a:t>.</a:t>
            </a:r>
          </a:p>
          <a:p>
            <a:endParaRPr lang="ru-RU"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fr-FR" dirty="0" smtClean="0"/>
              <a:t>Visa long séjour valant titre de séjour</a:t>
            </a:r>
            <a:endParaRPr lang="ru-RU" dirty="0"/>
          </a:p>
        </p:txBody>
      </p:sp>
      <p:sp>
        <p:nvSpPr>
          <p:cNvPr id="3" name="Содержимое 2"/>
          <p:cNvSpPr>
            <a:spLocks noGrp="1"/>
          </p:cNvSpPr>
          <p:nvPr>
            <p:ph idx="1"/>
          </p:nvPr>
        </p:nvSpPr>
        <p:spPr>
          <a:xfrm>
            <a:off x="457200" y="1600200"/>
            <a:ext cx="8115328" cy="4757757"/>
          </a:xfrm>
        </p:spPr>
        <p:txBody>
          <a:bodyPr>
            <a:normAutofit fontScale="32500" lnSpcReduction="20000"/>
          </a:bodyPr>
          <a:lstStyle/>
          <a:p>
            <a:r>
              <a:rPr lang="fr-FR" sz="5500" dirty="0" smtClean="0"/>
              <a:t>Les visas de long séjour valant titre de séjour dispensent leurs titulaires de souscrire une demande de carte de séjour auprès de la préfecture pendant toute la durée de validité du visa.</a:t>
            </a:r>
          </a:p>
          <a:p>
            <a:r>
              <a:rPr lang="fr-FR" sz="5500" dirty="0" smtClean="0"/>
              <a:t>Lors du dépôt de la demande de visa long séjour, les personnes concernées devront joindre à leur dossier le </a:t>
            </a:r>
            <a:r>
              <a:rPr lang="fr-FR" sz="5500" u="sng" dirty="0" smtClean="0">
                <a:hlinkClick r:id="rId2" action="ppaction://hlinkfile"/>
              </a:rPr>
              <a:t>formulaire OFII</a:t>
            </a:r>
            <a:r>
              <a:rPr lang="fr-FR" sz="5500" dirty="0" smtClean="0"/>
              <a:t>. Après délivrance du visa et </a:t>
            </a:r>
            <a:r>
              <a:rPr lang="fr-FR" sz="5500" b="1" dirty="0" smtClean="0"/>
              <a:t>dès leur arrivée en France</a:t>
            </a:r>
            <a:r>
              <a:rPr lang="fr-FR" sz="5500" dirty="0" smtClean="0"/>
              <a:t> </a:t>
            </a:r>
            <a:r>
              <a:rPr lang="fr-FR" sz="5500" b="1" dirty="0" smtClean="0"/>
              <a:t>(et au plus tard dans les trois mois suivant l’arrivée),</a:t>
            </a:r>
            <a:r>
              <a:rPr lang="fr-FR" sz="5500" dirty="0" smtClean="0"/>
              <a:t> elles devront adresser ce formulaire, qui aura été visé par le consulat, par voie postale en recommandé avec accusé de réception à la délégation territoriale de l’Office Français de l’Immigration et de l’Intégration compétente pour leur lieu de résidence. Les adresses des délégations territoriales figurent au dos du formulaire ou sur le site de l’</a:t>
            </a:r>
            <a:r>
              <a:rPr lang="fr-FR" sz="5500" u="sng" dirty="0" smtClean="0">
                <a:hlinkClick r:id="rId3"/>
              </a:rPr>
              <a:t>OFII</a:t>
            </a:r>
            <a:r>
              <a:rPr lang="fr-FR" sz="5500" dirty="0" smtClean="0"/>
              <a:t> . L’OFII convoquera ensuite l’intéressé pour procéder aux formalités d’enregistrement. Cette formalité est obligatoire et en l’absence d’enregistrement dans le délai de trois mois suivant l’arrivée en France, le titulaire du visa sera considéré par les autorités françaises comme étant en situation irrégulière. Les titulaires de ces visas pourront circuler librement dans l’espace Schengen pendant toute la durée de validité de leur visa pour des séjours d’une durée maximale de trois mois.</a:t>
            </a:r>
          </a:p>
          <a:p>
            <a:r>
              <a:rPr lang="fr-FR" sz="5500" b="1" dirty="0" smtClean="0"/>
              <a:t>Les procédures de dépôt (sur rendez-vous ou en accès direct suivant la catégorie de visa), les formulaires de demande de visas long séjour ainsi que les justificatifs à présenter restent identiques</a:t>
            </a:r>
            <a:endParaRPr lang="fr-FR" sz="5500" dirty="0" smtClean="0"/>
          </a:p>
          <a:p>
            <a:endParaRPr lang="ru-RU"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12"/>
          <p:cNvSpPr>
            <a:spLocks noChangeArrowheads="1"/>
          </p:cNvSpPr>
          <p:nvPr/>
        </p:nvSpPr>
        <p:spPr bwMode="auto">
          <a:xfrm>
            <a:off x="428596" y="571480"/>
            <a:ext cx="7500990" cy="4039458"/>
          </a:xfrm>
          <a:prstGeom prst="rect">
            <a:avLst/>
          </a:prstGeom>
          <a:noFill/>
          <a:ln w="9525">
            <a:noFill/>
            <a:miter lim="800000"/>
            <a:headEnd/>
            <a:tailEnd/>
          </a:ln>
          <a:effectLst/>
        </p:spPr>
        <p:txBody>
          <a:bodyPr vert="horz" wrap="square" lIns="0" tIns="114264" rIns="0" bIns="228528"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200" dirty="0" smtClean="0">
                <a:latin typeface="Arial" pitchFamily="34" charset="0"/>
                <a:cs typeface="Arial" pitchFamily="34" charset="0"/>
              </a:rPr>
              <a:t>Cela concerne</a:t>
            </a:r>
            <a:endParaRPr kumimoji="0" lang="fr-FR"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2"/>
              </a:rPr>
              <a:t>Visa pour conjoint de ressortissant français</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3"/>
              </a:rPr>
              <a:t>Visa pour étudiant</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4"/>
              </a:rPr>
              <a:t>Visa de long séjour visiteur</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5"/>
              </a:rPr>
              <a:t>Visa pour salarié OFII</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6"/>
              </a:rPr>
              <a:t>Visa pour salarié OFII pour Guyane (projet Soyouz)</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7"/>
              </a:rPr>
              <a:t>Visa pour stagiaire aide familiale "au pair"</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8"/>
              </a:rPr>
              <a:t>Visa pour scientifiques avec protocole d’accueil</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9"/>
              </a:rPr>
              <a:t>Visa pour stagiaire étudiant</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10"/>
              </a:rPr>
              <a:t>Visa pour stagiaire salarié</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11"/>
              </a:rPr>
              <a:t>Visa pour regroupement familial</a:t>
            </a:r>
            <a:endParaRPr kumimoji="0" lang="fr-FR" b="1" i="0" u="none" strike="noStrike" cap="none" normalizeH="0" baseline="0" dirty="0" smtClean="0">
              <a:ln>
                <a:noFill/>
              </a:ln>
              <a:solidFill>
                <a:srgbClr val="999999"/>
              </a:solidFill>
              <a:effectLst/>
              <a:latin typeface="Verdana"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61" name="Picture 13" descr="-"/>
          <p:cNvPicPr>
            <a:picLocks noChangeAspect="1" noChangeArrowheads="1"/>
          </p:cNvPicPr>
          <p:nvPr/>
        </p:nvPicPr>
        <p:blipFill>
          <a:blip r:embed="rId12" cstate="print"/>
          <a:srcRect/>
          <a:stretch>
            <a:fillRect/>
          </a:stretch>
        </p:blipFill>
        <p:spPr bwMode="auto">
          <a:xfrm>
            <a:off x="4572000" y="-2147483648"/>
            <a:ext cx="76200" cy="104775"/>
          </a:xfrm>
          <a:prstGeom prst="rect">
            <a:avLst/>
          </a:prstGeom>
          <a:noFill/>
        </p:spPr>
      </p:pic>
      <p:pic>
        <p:nvPicPr>
          <p:cNvPr id="2062" name="Picture 14" descr="-"/>
          <p:cNvPicPr>
            <a:picLocks noChangeAspect="1" noChangeArrowheads="1"/>
          </p:cNvPicPr>
          <p:nvPr/>
        </p:nvPicPr>
        <p:blipFill>
          <a:blip r:embed="rId12" cstate="print"/>
          <a:srcRect/>
          <a:stretch>
            <a:fillRect/>
          </a:stretch>
        </p:blipFill>
        <p:spPr bwMode="auto">
          <a:xfrm>
            <a:off x="4572000" y="-2147483648"/>
            <a:ext cx="76200" cy="104775"/>
          </a:xfrm>
          <a:prstGeom prst="rect">
            <a:avLst/>
          </a:prstGeom>
          <a:noFill/>
        </p:spPr>
      </p:pic>
      <p:pic>
        <p:nvPicPr>
          <p:cNvPr id="2063" name="Picture 15" descr="-"/>
          <p:cNvPicPr>
            <a:picLocks noChangeAspect="1" noChangeArrowheads="1"/>
          </p:cNvPicPr>
          <p:nvPr/>
        </p:nvPicPr>
        <p:blipFill>
          <a:blip r:embed="rId12" cstate="print"/>
          <a:srcRect/>
          <a:stretch>
            <a:fillRect/>
          </a:stretch>
        </p:blipFill>
        <p:spPr bwMode="auto">
          <a:xfrm>
            <a:off x="4572000" y="-2147483648"/>
            <a:ext cx="76200" cy="104775"/>
          </a:xfrm>
          <a:prstGeom prst="rect">
            <a:avLst/>
          </a:prstGeom>
          <a:noFill/>
        </p:spPr>
      </p:pic>
      <p:pic>
        <p:nvPicPr>
          <p:cNvPr id="2064" name="Picture 16" descr="-"/>
          <p:cNvPicPr>
            <a:picLocks noChangeAspect="1" noChangeArrowheads="1"/>
          </p:cNvPicPr>
          <p:nvPr/>
        </p:nvPicPr>
        <p:blipFill>
          <a:blip r:embed="rId12" cstate="print"/>
          <a:srcRect/>
          <a:stretch>
            <a:fillRect/>
          </a:stretch>
        </p:blipFill>
        <p:spPr bwMode="auto">
          <a:xfrm>
            <a:off x="4572000" y="-2147483648"/>
            <a:ext cx="76200" cy="104775"/>
          </a:xfrm>
          <a:prstGeom prst="rect">
            <a:avLst/>
          </a:prstGeom>
          <a:noFill/>
        </p:spPr>
      </p:pic>
      <p:pic>
        <p:nvPicPr>
          <p:cNvPr id="2065" name="Picture 17" descr="-"/>
          <p:cNvPicPr>
            <a:picLocks noChangeAspect="1" noChangeArrowheads="1"/>
          </p:cNvPicPr>
          <p:nvPr/>
        </p:nvPicPr>
        <p:blipFill>
          <a:blip r:embed="rId12" cstate="print"/>
          <a:srcRect/>
          <a:stretch>
            <a:fillRect/>
          </a:stretch>
        </p:blipFill>
        <p:spPr bwMode="auto">
          <a:xfrm>
            <a:off x="4572000" y="-2147483648"/>
            <a:ext cx="76200" cy="104775"/>
          </a:xfrm>
          <a:prstGeom prst="rect">
            <a:avLst/>
          </a:prstGeom>
          <a:noFill/>
        </p:spPr>
      </p:pic>
      <p:pic>
        <p:nvPicPr>
          <p:cNvPr id="2066" name="Picture 18" descr="-"/>
          <p:cNvPicPr>
            <a:picLocks noChangeAspect="1" noChangeArrowheads="1"/>
          </p:cNvPicPr>
          <p:nvPr/>
        </p:nvPicPr>
        <p:blipFill>
          <a:blip r:embed="rId12" cstate="print"/>
          <a:srcRect/>
          <a:stretch>
            <a:fillRect/>
          </a:stretch>
        </p:blipFill>
        <p:spPr bwMode="auto">
          <a:xfrm>
            <a:off x="4572000" y="-407008013"/>
            <a:ext cx="76200" cy="104775"/>
          </a:xfrm>
          <a:prstGeom prst="rect">
            <a:avLst/>
          </a:prstGeom>
          <a:noFill/>
        </p:spPr>
      </p:pic>
      <p:pic>
        <p:nvPicPr>
          <p:cNvPr id="2067" name="Picture 19" descr="-"/>
          <p:cNvPicPr>
            <a:picLocks noChangeAspect="1" noChangeArrowheads="1"/>
          </p:cNvPicPr>
          <p:nvPr/>
        </p:nvPicPr>
        <p:blipFill>
          <a:blip r:embed="rId12" cstate="print"/>
          <a:srcRect/>
          <a:stretch>
            <a:fillRect/>
          </a:stretch>
        </p:blipFill>
        <p:spPr bwMode="auto">
          <a:xfrm>
            <a:off x="4572000" y="1881979663"/>
            <a:ext cx="76200" cy="104775"/>
          </a:xfrm>
          <a:prstGeom prst="rect">
            <a:avLst/>
          </a:prstGeom>
          <a:noFill/>
        </p:spPr>
      </p:pic>
      <p:pic>
        <p:nvPicPr>
          <p:cNvPr id="2068" name="Picture 20" descr="-"/>
          <p:cNvPicPr>
            <a:picLocks noChangeAspect="1" noChangeArrowheads="1"/>
          </p:cNvPicPr>
          <p:nvPr/>
        </p:nvPicPr>
        <p:blipFill>
          <a:blip r:embed="rId12" cstate="print"/>
          <a:srcRect/>
          <a:stretch>
            <a:fillRect/>
          </a:stretch>
        </p:blipFill>
        <p:spPr bwMode="auto">
          <a:xfrm>
            <a:off x="4572000" y="2147483647"/>
            <a:ext cx="76200" cy="104775"/>
          </a:xfrm>
          <a:prstGeom prst="rect">
            <a:avLst/>
          </a:prstGeom>
          <a:noFill/>
        </p:spPr>
      </p:pic>
      <p:pic>
        <p:nvPicPr>
          <p:cNvPr id="2069" name="Picture 21" descr="-"/>
          <p:cNvPicPr>
            <a:picLocks noChangeAspect="1" noChangeArrowheads="1"/>
          </p:cNvPicPr>
          <p:nvPr/>
        </p:nvPicPr>
        <p:blipFill>
          <a:blip r:embed="rId12" cstate="print"/>
          <a:srcRect/>
          <a:stretch>
            <a:fillRect/>
          </a:stretch>
        </p:blipFill>
        <p:spPr bwMode="auto">
          <a:xfrm>
            <a:off x="4572000" y="2147483647"/>
            <a:ext cx="76200" cy="104775"/>
          </a:xfrm>
          <a:prstGeom prst="rect">
            <a:avLst/>
          </a:prstGeom>
          <a:noFill/>
        </p:spPr>
      </p:pic>
      <p:pic>
        <p:nvPicPr>
          <p:cNvPr id="2070" name="Picture 22" descr="-"/>
          <p:cNvPicPr>
            <a:picLocks noChangeAspect="1" noChangeArrowheads="1"/>
          </p:cNvPicPr>
          <p:nvPr/>
        </p:nvPicPr>
        <p:blipFill>
          <a:blip r:embed="rId12" cstate="print"/>
          <a:srcRect/>
          <a:stretch>
            <a:fillRect/>
          </a:stretch>
        </p:blipFill>
        <p:spPr bwMode="auto">
          <a:xfrm>
            <a:off x="4572000" y="2147483647"/>
            <a:ext cx="76200" cy="104775"/>
          </a:xfrm>
          <a:prstGeom prst="rect">
            <a:avLst/>
          </a:prstGeom>
          <a:noFill/>
        </p:spPr>
      </p:pic>
      <p:sp>
        <p:nvSpPr>
          <p:cNvPr id="26" name="Прямоугольник 25"/>
          <p:cNvSpPr/>
          <p:nvPr/>
        </p:nvSpPr>
        <p:spPr>
          <a:xfrm>
            <a:off x="500034" y="4214818"/>
            <a:ext cx="8215370" cy="1631216"/>
          </a:xfrm>
          <a:prstGeom prst="rect">
            <a:avLst/>
          </a:prstGeom>
        </p:spPr>
        <p:txBody>
          <a:bodyPr wrap="square">
            <a:spAutoFit/>
          </a:bodyPr>
          <a:lstStyle/>
          <a:p>
            <a:r>
              <a:rPr lang="fr-FR" sz="2000" b="1" dirty="0" smtClean="0"/>
              <a:t>Rappel :</a:t>
            </a:r>
            <a:r>
              <a:rPr lang="fr-FR" sz="2000" dirty="0" smtClean="0"/>
              <a:t> Les visas </a:t>
            </a:r>
            <a:r>
              <a:rPr lang="fr-FR" sz="2000" b="1" dirty="0" smtClean="0"/>
              <a:t>"en vue de se marier avec un ressortissant français"</a:t>
            </a:r>
            <a:r>
              <a:rPr lang="fr-FR" sz="2000" dirty="0" smtClean="0"/>
              <a:t> sont des </a:t>
            </a:r>
            <a:r>
              <a:rPr lang="fr-FR" sz="2000" b="1" dirty="0" smtClean="0"/>
              <a:t>visas de court séjour</a:t>
            </a:r>
            <a:r>
              <a:rPr lang="fr-FR" sz="2000" dirty="0" smtClean="0"/>
              <a:t>. Les personnes qui auront obtenu ce visa devront retourner en Russie après l’enregistrement de leur mariage afin de faire leur demande de visa long séjour valant titre de séjour en tant que conjoint de ressortissant français.</a:t>
            </a:r>
            <a:endParaRPr lang="fr-FR"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flipH="1">
            <a:off x="457200" y="571480"/>
            <a:ext cx="8401080" cy="4639623"/>
          </a:xfrm>
          <a:prstGeom prst="rect">
            <a:avLst/>
          </a:prstGeom>
          <a:noFill/>
          <a:ln w="9525">
            <a:noFill/>
            <a:miter lim="800000"/>
            <a:headEnd/>
            <a:tailEnd/>
          </a:ln>
          <a:effectLst/>
        </p:spPr>
        <p:txBody>
          <a:bodyPr vert="horz" wrap="square" lIns="0" tIns="114264" rIns="0" bIns="228528"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900" b="1" i="0" u="none" strike="noStrike" cap="none" normalizeH="0" baseline="0" dirty="0" smtClean="0">
                <a:ln>
                  <a:noFill/>
                </a:ln>
                <a:solidFill>
                  <a:srgbClr val="FFFFFF"/>
                </a:solidFill>
                <a:effectLst/>
                <a:latin typeface="Arial" pitchFamily="34" charset="0"/>
                <a:cs typeface="Arial" pitchFamily="34" charset="0"/>
              </a:rPr>
              <a:t>2 - Autres types de visas long séjour nécessitant la délivrance d’un titre de séjour en préfecture</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2"/>
              </a:rPr>
              <a:t>Visa pour artistes</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3"/>
              </a:rPr>
              <a:t>Visa pour ascendant de ressortissant français ou de son conjoint étranger</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4"/>
              </a:rPr>
              <a:t>Visa Carte de commerçant (création d’une entreprise ou activité)</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5"/>
              </a:rPr>
              <a:t>Visa Carte de commerçant (insertion dans une entreprise ou activité en France)</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6"/>
              </a:rPr>
              <a:t>Visa pour enfants de conjoint de Français</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7"/>
              </a:rPr>
              <a:t>Visa pour mineur scolarisé en France</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8"/>
              </a:rPr>
              <a:t>Visa en vue de scolariser un mineur étudiant en France</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9"/>
              </a:rPr>
              <a:t>Visa pour parent d’enfant français</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10"/>
              </a:rPr>
              <a:t>Visa pour enfant mineur étranger de parent français</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11"/>
              </a:rPr>
              <a:t>Visa "carte compétences et talents"</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12"/>
              </a:rPr>
              <a:t>Visa de long séjour pour Monaco</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a:t>
            </a:r>
            <a:r>
              <a:rPr kumimoji="0" lang="fr-FR" sz="600" b="0" i="0" u="none" strike="noStrike" cap="none" normalizeH="0" baseline="0" dirty="0" smtClean="0">
                <a:ln>
                  <a:noFill/>
                </a:ln>
                <a:solidFill>
                  <a:schemeClr val="tx1"/>
                </a:solidFill>
                <a:effectLst/>
                <a:latin typeface="Arial" pitchFamily="34" charset="0"/>
                <a:cs typeface="Arial" pitchFamily="34" charset="0"/>
              </a:rPr>
              <a:t> </a:t>
            </a:r>
            <a:r>
              <a:rPr kumimoji="0" lang="fr-FR" b="1" i="0" u="none" strike="noStrike" cap="none" normalizeH="0" baseline="0" dirty="0" smtClean="0">
                <a:ln>
                  <a:noFill/>
                </a:ln>
                <a:solidFill>
                  <a:srgbClr val="999999"/>
                </a:solidFill>
                <a:effectLst/>
                <a:latin typeface="Verdana" pitchFamily="34" charset="0"/>
                <a:cs typeface="Arial" pitchFamily="34" charset="0"/>
                <a:hlinkClick r:id="rId13"/>
              </a:rPr>
              <a:t>Visa pour membre de famille de citoyen de l’Union Européenne</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03" name="Picture 3" descr="-"/>
          <p:cNvPicPr>
            <a:picLocks noChangeAspect="1" noChangeArrowheads="1"/>
          </p:cNvPicPr>
          <p:nvPr/>
        </p:nvPicPr>
        <p:blipFill>
          <a:blip r:embed="rId14" cstate="print"/>
          <a:srcRect/>
          <a:stretch>
            <a:fillRect/>
          </a:stretch>
        </p:blipFill>
        <p:spPr bwMode="auto">
          <a:xfrm>
            <a:off x="4572000" y="-2147483648"/>
            <a:ext cx="76200" cy="104775"/>
          </a:xfrm>
          <a:prstGeom prst="rect">
            <a:avLst/>
          </a:prstGeom>
          <a:noFill/>
        </p:spPr>
      </p:pic>
      <p:pic>
        <p:nvPicPr>
          <p:cNvPr id="51204" name="Picture 4" descr="-"/>
          <p:cNvPicPr>
            <a:picLocks noChangeAspect="1" noChangeArrowheads="1"/>
          </p:cNvPicPr>
          <p:nvPr/>
        </p:nvPicPr>
        <p:blipFill>
          <a:blip r:embed="rId14" cstate="print"/>
          <a:srcRect/>
          <a:stretch>
            <a:fillRect/>
          </a:stretch>
        </p:blipFill>
        <p:spPr bwMode="auto">
          <a:xfrm>
            <a:off x="4572000" y="-2147483648"/>
            <a:ext cx="76200" cy="104775"/>
          </a:xfrm>
          <a:prstGeom prst="rect">
            <a:avLst/>
          </a:prstGeom>
          <a:noFill/>
        </p:spPr>
      </p:pic>
      <p:pic>
        <p:nvPicPr>
          <p:cNvPr id="51205" name="Picture 5" descr="-"/>
          <p:cNvPicPr>
            <a:picLocks noChangeAspect="1" noChangeArrowheads="1"/>
          </p:cNvPicPr>
          <p:nvPr/>
        </p:nvPicPr>
        <p:blipFill>
          <a:blip r:embed="rId14" cstate="print"/>
          <a:srcRect/>
          <a:stretch>
            <a:fillRect/>
          </a:stretch>
        </p:blipFill>
        <p:spPr bwMode="auto">
          <a:xfrm>
            <a:off x="4572000" y="-2147483648"/>
            <a:ext cx="76200" cy="104775"/>
          </a:xfrm>
          <a:prstGeom prst="rect">
            <a:avLst/>
          </a:prstGeom>
          <a:noFill/>
        </p:spPr>
      </p:pic>
      <p:pic>
        <p:nvPicPr>
          <p:cNvPr id="51206" name="Picture 6" descr="-"/>
          <p:cNvPicPr>
            <a:picLocks noChangeAspect="1" noChangeArrowheads="1"/>
          </p:cNvPicPr>
          <p:nvPr/>
        </p:nvPicPr>
        <p:blipFill>
          <a:blip r:embed="rId14" cstate="print"/>
          <a:srcRect/>
          <a:stretch>
            <a:fillRect/>
          </a:stretch>
        </p:blipFill>
        <p:spPr bwMode="auto">
          <a:xfrm>
            <a:off x="4572000" y="-2147483648"/>
            <a:ext cx="76200" cy="104775"/>
          </a:xfrm>
          <a:prstGeom prst="rect">
            <a:avLst/>
          </a:prstGeom>
          <a:noFill/>
        </p:spPr>
      </p:pic>
      <p:pic>
        <p:nvPicPr>
          <p:cNvPr id="51207" name="Picture 7" descr="-"/>
          <p:cNvPicPr>
            <a:picLocks noChangeAspect="1" noChangeArrowheads="1"/>
          </p:cNvPicPr>
          <p:nvPr/>
        </p:nvPicPr>
        <p:blipFill>
          <a:blip r:embed="rId14" cstate="print"/>
          <a:srcRect/>
          <a:stretch>
            <a:fillRect/>
          </a:stretch>
        </p:blipFill>
        <p:spPr bwMode="auto">
          <a:xfrm>
            <a:off x="4572000" y="-2147483648"/>
            <a:ext cx="76200" cy="104775"/>
          </a:xfrm>
          <a:prstGeom prst="rect">
            <a:avLst/>
          </a:prstGeom>
          <a:noFill/>
        </p:spPr>
      </p:pic>
      <p:pic>
        <p:nvPicPr>
          <p:cNvPr id="51208" name="Picture 8" descr="-"/>
          <p:cNvPicPr>
            <a:picLocks noChangeAspect="1" noChangeArrowheads="1"/>
          </p:cNvPicPr>
          <p:nvPr/>
        </p:nvPicPr>
        <p:blipFill>
          <a:blip r:embed="rId14" cstate="print"/>
          <a:srcRect/>
          <a:stretch>
            <a:fillRect/>
          </a:stretch>
        </p:blipFill>
        <p:spPr bwMode="auto">
          <a:xfrm>
            <a:off x="4572000" y="-702438588"/>
            <a:ext cx="76200" cy="104775"/>
          </a:xfrm>
          <a:prstGeom prst="rect">
            <a:avLst/>
          </a:prstGeom>
          <a:noFill/>
        </p:spPr>
      </p:pic>
      <p:pic>
        <p:nvPicPr>
          <p:cNvPr id="51209" name="Picture 9" descr="-"/>
          <p:cNvPicPr>
            <a:picLocks noChangeAspect="1" noChangeArrowheads="1"/>
          </p:cNvPicPr>
          <p:nvPr/>
        </p:nvPicPr>
        <p:blipFill>
          <a:blip r:embed="rId14" cstate="print"/>
          <a:srcRect/>
          <a:stretch>
            <a:fillRect/>
          </a:stretch>
        </p:blipFill>
        <p:spPr bwMode="auto">
          <a:xfrm>
            <a:off x="4572000" y="1170408188"/>
            <a:ext cx="76200" cy="104775"/>
          </a:xfrm>
          <a:prstGeom prst="rect">
            <a:avLst/>
          </a:prstGeom>
          <a:noFill/>
        </p:spPr>
      </p:pic>
      <p:pic>
        <p:nvPicPr>
          <p:cNvPr id="51210" name="Picture 10" descr="-"/>
          <p:cNvPicPr>
            <a:picLocks noChangeAspect="1" noChangeArrowheads="1"/>
          </p:cNvPicPr>
          <p:nvPr/>
        </p:nvPicPr>
        <p:blipFill>
          <a:blip r:embed="rId14" cstate="print"/>
          <a:srcRect/>
          <a:stretch>
            <a:fillRect/>
          </a:stretch>
        </p:blipFill>
        <p:spPr bwMode="auto">
          <a:xfrm>
            <a:off x="4572000" y="2147483647"/>
            <a:ext cx="76200" cy="104775"/>
          </a:xfrm>
          <a:prstGeom prst="rect">
            <a:avLst/>
          </a:prstGeom>
          <a:noFill/>
        </p:spPr>
      </p:pic>
      <p:pic>
        <p:nvPicPr>
          <p:cNvPr id="51211" name="Picture 11" descr="-"/>
          <p:cNvPicPr>
            <a:picLocks noChangeAspect="1" noChangeArrowheads="1"/>
          </p:cNvPicPr>
          <p:nvPr/>
        </p:nvPicPr>
        <p:blipFill>
          <a:blip r:embed="rId14" cstate="print"/>
          <a:srcRect/>
          <a:stretch>
            <a:fillRect/>
          </a:stretch>
        </p:blipFill>
        <p:spPr bwMode="auto">
          <a:xfrm>
            <a:off x="4572000" y="2147483647"/>
            <a:ext cx="76200" cy="104775"/>
          </a:xfrm>
          <a:prstGeom prst="rect">
            <a:avLst/>
          </a:prstGeom>
          <a:noFill/>
        </p:spPr>
      </p:pic>
      <p:pic>
        <p:nvPicPr>
          <p:cNvPr id="51212" name="Picture 12" descr="-"/>
          <p:cNvPicPr>
            <a:picLocks noChangeAspect="1" noChangeArrowheads="1"/>
          </p:cNvPicPr>
          <p:nvPr/>
        </p:nvPicPr>
        <p:blipFill>
          <a:blip r:embed="rId14" cstate="print"/>
          <a:srcRect/>
          <a:stretch>
            <a:fillRect/>
          </a:stretch>
        </p:blipFill>
        <p:spPr bwMode="auto">
          <a:xfrm>
            <a:off x="4572000" y="2147483647"/>
            <a:ext cx="76200" cy="104775"/>
          </a:xfrm>
          <a:prstGeom prst="rect">
            <a:avLst/>
          </a:prstGeom>
          <a:noFill/>
        </p:spPr>
      </p:pic>
      <p:pic>
        <p:nvPicPr>
          <p:cNvPr id="51213" name="Picture 13" descr="-"/>
          <p:cNvPicPr>
            <a:picLocks noChangeAspect="1" noChangeArrowheads="1"/>
          </p:cNvPicPr>
          <p:nvPr/>
        </p:nvPicPr>
        <p:blipFill>
          <a:blip r:embed="rId14" cstate="print"/>
          <a:srcRect/>
          <a:stretch>
            <a:fillRect/>
          </a:stretch>
        </p:blipFill>
        <p:spPr bwMode="auto">
          <a:xfrm>
            <a:off x="4572000" y="2147483647"/>
            <a:ext cx="76200" cy="104775"/>
          </a:xfrm>
          <a:prstGeom prst="rect">
            <a:avLst/>
          </a:prstGeom>
          <a:noFill/>
        </p:spPr>
      </p:pic>
      <p:pic>
        <p:nvPicPr>
          <p:cNvPr id="51214" name="Picture 14" descr="-"/>
          <p:cNvPicPr>
            <a:picLocks noChangeAspect="1" noChangeArrowheads="1"/>
          </p:cNvPicPr>
          <p:nvPr/>
        </p:nvPicPr>
        <p:blipFill>
          <a:blip r:embed="rId14" cstate="print"/>
          <a:srcRect/>
          <a:stretch>
            <a:fillRect/>
          </a:stretch>
        </p:blipFill>
        <p:spPr bwMode="auto">
          <a:xfrm>
            <a:off x="4572000" y="2147483647"/>
            <a:ext cx="76200" cy="104775"/>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dirty="0" smtClean="0"/>
              <a:t>Droit au travail des étrangers</a:t>
            </a:r>
            <a:endParaRPr lang="ru-RU" dirty="0"/>
          </a:p>
        </p:txBody>
      </p:sp>
      <p:sp>
        <p:nvSpPr>
          <p:cNvPr id="3" name="Содержимое 2"/>
          <p:cNvSpPr>
            <a:spLocks noGrp="1"/>
          </p:cNvSpPr>
          <p:nvPr>
            <p:ph idx="1"/>
          </p:nvPr>
        </p:nvSpPr>
        <p:spPr/>
        <p:txBody>
          <a:bodyPr>
            <a:normAutofit fontScale="92500" lnSpcReduction="20000"/>
          </a:bodyPr>
          <a:lstStyle/>
          <a:p>
            <a:r>
              <a:rPr lang="fr-FR" dirty="0" smtClean="0"/>
              <a:t>Les étrangers autorisés à entrer sur le territoire français ne peuvent pas tous y travailler. C'est notamment le cas des étrangers qui sont uniquement dotés d'un </a:t>
            </a:r>
            <a:r>
              <a:rPr lang="fr-FR" dirty="0" smtClean="0">
                <a:hlinkClick r:id="rId2" action="ppaction://hlinkfile" tooltip="Visa (document)"/>
              </a:rPr>
              <a:t>visa</a:t>
            </a:r>
            <a:r>
              <a:rPr lang="fr-FR" dirty="0" smtClean="0"/>
              <a:t> qui les autorise seulement à séjourner en France. En revanche, les étrangers titulaires d'un titre de séjour ou de résident peuvent en principe travailler. Depuis la </a:t>
            </a:r>
            <a:r>
              <a:rPr lang="fr-FR" dirty="0" smtClean="0">
                <a:hlinkClick r:id="rId3" action="ppaction://hlinkfile" tooltip="Loi du 26 novembre 2003 relative à la maîtrise de l'immigration, au séjour des étrangers en France et à la nationalité"/>
              </a:rPr>
              <a:t>loi du 26 novembre 2003 relative à la maîtrise de l'immigration, au séjour des étrangers en France et à la nationalité</a:t>
            </a:r>
            <a:r>
              <a:rPr lang="fr-FR" dirty="0" smtClean="0"/>
              <a:t> (dite loi Sarkozy), les étrangers n'ayant pas de </a:t>
            </a:r>
            <a:r>
              <a:rPr lang="fr-FR" dirty="0" smtClean="0">
                <a:hlinkClick r:id="rId4" action="ppaction://hlinkfile" tooltip="Permis de travail"/>
              </a:rPr>
              <a:t>permis de travail</a:t>
            </a:r>
            <a:r>
              <a:rPr lang="fr-FR" dirty="0" smtClean="0"/>
              <a:t> peuvent être poursuivis s'ils travaillent</a:t>
            </a:r>
            <a:endParaRPr lang="ru-RU"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7158" y="0"/>
            <a:ext cx="8786842" cy="4801314"/>
          </a:xfrm>
          <a:prstGeom prst="rect">
            <a:avLst/>
          </a:prstGeom>
        </p:spPr>
        <p:txBody>
          <a:bodyPr wrap="square">
            <a:spAutoFit/>
          </a:bodyPr>
          <a:lstStyle/>
          <a:p>
            <a:r>
              <a:rPr lang="fr-FR" sz="2400" dirty="0" smtClean="0"/>
              <a:t>L'étranger, qui souhaite occuper un emploi salarié en France, doit détenir une autorisation de travail. À défaut, il ne peut pas être embauché. L'autorisation de travail peut prendre la forme soit d'un visa ou d'un titre de séjour qui l'autorise à travailler, soit d'un document distinct du document de séjour. </a:t>
            </a:r>
          </a:p>
          <a:p>
            <a:r>
              <a:rPr lang="fr-FR" sz="2400" dirty="0" smtClean="0"/>
              <a:t>Des </a:t>
            </a:r>
            <a:r>
              <a:rPr lang="fr-FR" sz="2400" dirty="0" smtClean="0"/>
              <a:t>sanctions sont prévues en cas d'emploi d'un travailleur illégal.</a:t>
            </a:r>
          </a:p>
          <a:p>
            <a:r>
              <a:rPr lang="fr-FR" sz="2400" dirty="0" smtClean="0"/>
              <a:t> Il existe plusieurs catégories d'autorisations de travail : </a:t>
            </a:r>
            <a:endParaRPr lang="fr-FR" sz="2400" dirty="0" smtClean="0"/>
          </a:p>
          <a:p>
            <a:r>
              <a:rPr lang="fr-FR" sz="2400" dirty="0" smtClean="0"/>
              <a:t>les </a:t>
            </a:r>
            <a:r>
              <a:rPr lang="fr-FR" sz="2400" dirty="0" smtClean="0"/>
              <a:t>visas de long séjour valant titre de séjour, </a:t>
            </a:r>
            <a:endParaRPr lang="fr-FR" sz="2400" dirty="0" smtClean="0"/>
          </a:p>
          <a:p>
            <a:r>
              <a:rPr lang="fr-FR" sz="2400" dirty="0" smtClean="0"/>
              <a:t>certains </a:t>
            </a:r>
            <a:r>
              <a:rPr lang="fr-FR" sz="2400" dirty="0" smtClean="0"/>
              <a:t>titres et documents provisoires de séjour et l'autorisation provisoire de </a:t>
            </a:r>
            <a:r>
              <a:rPr lang="fr-FR" sz="2400" dirty="0" smtClean="0"/>
              <a:t>travail. Il </a:t>
            </a:r>
            <a:r>
              <a:rPr lang="fr-FR" sz="2400" dirty="0" smtClean="0"/>
              <a:t>s'agit, par exemple, du </a:t>
            </a:r>
            <a:r>
              <a:rPr lang="fr-FR" sz="2400" dirty="0" smtClean="0">
                <a:hlinkClick r:id="rId2" action="ppaction://hlinkfile"/>
              </a:rPr>
              <a:t>visa de long séjour valant titre de séjour ou de la carte de séjour temporaire "étudiant</a:t>
            </a:r>
            <a:r>
              <a:rPr lang="fr-FR" sz="2400" dirty="0" smtClean="0"/>
              <a:t>" dans la limite de 60 % de la durée annuelle du </a:t>
            </a:r>
            <a:r>
              <a:rPr lang="fr-FR" sz="2400" dirty="0" smtClean="0"/>
              <a:t>travail</a:t>
            </a:r>
            <a:endParaRPr lang="fr-FR" sz="2400" dirty="0" smtClean="0"/>
          </a:p>
          <a:p>
            <a:endParaRPr lang="fr-F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0034" y="428604"/>
            <a:ext cx="8286808" cy="6924973"/>
          </a:xfrm>
          <a:prstGeom prst="rect">
            <a:avLst/>
          </a:prstGeom>
        </p:spPr>
        <p:txBody>
          <a:bodyPr wrap="square">
            <a:spAutoFit/>
          </a:bodyPr>
          <a:lstStyle/>
          <a:p>
            <a:r>
              <a:rPr lang="fr-FR" sz="2400" dirty="0" smtClean="0"/>
              <a:t>Les visas de long séjour valant titre de séjour (VLS-TS) et cartes de séjour suivants ne sont remis qu'après :</a:t>
            </a:r>
          </a:p>
          <a:p>
            <a:r>
              <a:rPr lang="fr-FR" sz="2400" dirty="0" smtClean="0"/>
              <a:t>examen de la situation de l'emploi en France,</a:t>
            </a:r>
          </a:p>
          <a:p>
            <a:r>
              <a:rPr lang="fr-FR" sz="2400" dirty="0" smtClean="0"/>
              <a:t>et accord du service de main d’œuvre étrangère de la </a:t>
            </a:r>
            <a:r>
              <a:rPr lang="fr-FR" sz="2400" dirty="0" smtClean="0"/>
              <a:t>Direction sur </a:t>
            </a:r>
            <a:r>
              <a:rPr lang="fr-FR" sz="2400" dirty="0" smtClean="0"/>
              <a:t>la </a:t>
            </a:r>
            <a:r>
              <a:rPr lang="fr-FR" sz="2400" dirty="0" smtClean="0">
                <a:hlinkClick r:id="rId2" action="ppaction://hlinkfile"/>
              </a:rPr>
              <a:t>demande d'autorisation de travail du futur employeur</a:t>
            </a:r>
            <a:r>
              <a:rPr lang="fr-FR" sz="2400" dirty="0" smtClean="0"/>
              <a:t>. </a:t>
            </a:r>
          </a:p>
          <a:p>
            <a:r>
              <a:rPr lang="fr-FR" sz="2400" dirty="0" smtClean="0"/>
              <a:t>La demande d'autorisation de travail </a:t>
            </a:r>
            <a:r>
              <a:rPr lang="fr-FR" sz="2400" b="1" dirty="0" smtClean="0"/>
              <a:t>est à la charge du futur employeur.</a:t>
            </a:r>
            <a:r>
              <a:rPr lang="fr-FR" sz="2400" dirty="0" smtClean="0"/>
              <a:t> </a:t>
            </a:r>
          </a:p>
          <a:p>
            <a:r>
              <a:rPr lang="fr-FR" sz="2400" dirty="0" smtClean="0"/>
              <a:t>Il doit la faire s'il compte embaucher :</a:t>
            </a:r>
          </a:p>
          <a:p>
            <a:r>
              <a:rPr lang="fr-FR" sz="2400" dirty="0" smtClean="0"/>
              <a:t>un étranger résidant hors de France - il s'agit de la </a:t>
            </a:r>
            <a:r>
              <a:rPr lang="fr-FR" sz="2400" b="1" dirty="0" smtClean="0"/>
              <a:t>procédure d'introduction d'un salarié étranger,</a:t>
            </a:r>
            <a:r>
              <a:rPr lang="fr-FR" sz="2400" dirty="0" smtClean="0"/>
              <a:t> </a:t>
            </a:r>
          </a:p>
          <a:p>
            <a:r>
              <a:rPr lang="fr-FR" sz="2400" dirty="0" smtClean="0"/>
              <a:t>ou un étranger déjà titulaire en France d'une titre de séjour (carte, récépissé ou autorisation provisoire) qui n'autorise pas </a:t>
            </a:r>
            <a:r>
              <a:rPr lang="fr-FR" sz="2400" dirty="0" smtClean="0"/>
              <a:t> </a:t>
            </a:r>
            <a:r>
              <a:rPr lang="fr-FR" sz="2400" dirty="0" smtClean="0"/>
              <a:t>le </a:t>
            </a:r>
            <a:r>
              <a:rPr lang="fr-FR" sz="2400" dirty="0" smtClean="0"/>
              <a:t>travail salarié - il s'agit de la </a:t>
            </a:r>
            <a:r>
              <a:rPr lang="fr-FR" sz="2400" b="1" dirty="0" smtClean="0"/>
              <a:t>procédure de changement de statut.</a:t>
            </a:r>
            <a:r>
              <a:rPr lang="fr-FR" sz="2400" dirty="0" smtClean="0"/>
              <a:t> Un </a:t>
            </a:r>
            <a:r>
              <a:rPr lang="fr-FR" sz="2400" dirty="0" smtClean="0">
                <a:hlinkClick r:id="rId3" action="ppaction://hlinkfile"/>
              </a:rPr>
              <a:t>certain nombre de documents doivent être joints à la demande</a:t>
            </a:r>
            <a:r>
              <a:rPr lang="fr-FR" sz="2400" dirty="0" smtClean="0"/>
              <a:t> d'autorisation de travail. Ils diffèrent selon le contrat de travail (salarié, artiste, salarié en mission...) et que l'employeur est établi ou non en France.</a:t>
            </a:r>
          </a:p>
          <a:p>
            <a:endParaRPr lang="fr-FR" dirty="0" smtClean="0"/>
          </a:p>
          <a:p>
            <a:endParaRPr lang="fr-F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42910" y="428604"/>
            <a:ext cx="8143932" cy="4708981"/>
          </a:xfrm>
          <a:prstGeom prst="rect">
            <a:avLst/>
          </a:prstGeom>
        </p:spPr>
        <p:txBody>
          <a:bodyPr wrap="square">
            <a:spAutoFit/>
          </a:bodyPr>
          <a:lstStyle/>
          <a:p>
            <a:r>
              <a:rPr lang="fr-FR" sz="2000" dirty="0" smtClean="0"/>
              <a:t>Parmi ces documents figurent notamment :</a:t>
            </a:r>
          </a:p>
          <a:p>
            <a:r>
              <a:rPr lang="fr-FR" sz="2000" dirty="0" smtClean="0"/>
              <a:t>une lettre motivant le recrutement du salarié et détaillant les fonctions qu'il va exercer,</a:t>
            </a:r>
          </a:p>
          <a:p>
            <a:r>
              <a:rPr lang="fr-FR" sz="2000" dirty="0" smtClean="0"/>
              <a:t>le formulaire </a:t>
            </a:r>
            <a:r>
              <a:rPr lang="fr-FR" sz="2000" dirty="0" smtClean="0"/>
              <a:t>Cerfa </a:t>
            </a:r>
            <a:r>
              <a:rPr lang="fr-FR" sz="2000" dirty="0" smtClean="0"/>
              <a:t>correspondant à la nature de l'activité salariée en France (téléchargeable sur internet ou disponible dans les directions régionales des entreprises, de la concurrence, de la consommation, du travail et de l'emploi -Direccte),</a:t>
            </a:r>
          </a:p>
          <a:p>
            <a:r>
              <a:rPr lang="fr-FR" sz="2000" dirty="0" smtClean="0"/>
              <a:t>un avis d'imposition,</a:t>
            </a:r>
          </a:p>
          <a:p>
            <a:r>
              <a:rPr lang="fr-FR" sz="2000" dirty="0" smtClean="0"/>
              <a:t>la copie du dernier bordereau de versement des cotisations et contributions sociales à l'organisme chargé de leur recouvrement,</a:t>
            </a:r>
          </a:p>
          <a:p>
            <a:r>
              <a:rPr lang="fr-FR" sz="2000" dirty="0" smtClean="0"/>
              <a:t>le curriculum vitae du salarié ou tout autre justificatif de sa qualification et de son expérience,</a:t>
            </a:r>
          </a:p>
          <a:p>
            <a:r>
              <a:rPr lang="fr-FR" sz="2000" dirty="0" smtClean="0"/>
              <a:t>lorsque la </a:t>
            </a:r>
            <a:r>
              <a:rPr lang="fr-FR" sz="2000" dirty="0" smtClean="0">
                <a:hlinkClick r:id="rId2" action="ppaction://hlinkfile"/>
              </a:rPr>
              <a:t>situation de l'emploi est opposable</a:t>
            </a:r>
            <a:r>
              <a:rPr lang="fr-FR" sz="2000" dirty="0" smtClean="0"/>
              <a:t> , les justificatifs de recherches effectuées pour recruter un candidat déjà présent sur le marché du travail en France (attestation de Pôle emploi par exemple).</a:t>
            </a:r>
            <a:endParaRPr lang="fr-FR"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28596" y="642918"/>
            <a:ext cx="8358246" cy="3970318"/>
          </a:xfrm>
          <a:prstGeom prst="rect">
            <a:avLst/>
          </a:prstGeom>
        </p:spPr>
        <p:txBody>
          <a:bodyPr wrap="square">
            <a:spAutoFit/>
          </a:bodyPr>
          <a:lstStyle/>
          <a:p>
            <a:r>
              <a:rPr lang="fr-FR" sz="2800" dirty="0">
                <a:latin typeface="Times New Roman" pitchFamily="18" charset="0"/>
                <a:cs typeface="Times New Roman" pitchFamily="18" charset="0"/>
              </a:rPr>
              <a:t>Le drapeau de la francophonie représente un cercle, subdivisé en cinq arcs de couleurs différentes. Tout comme le </a:t>
            </a:r>
            <a:r>
              <a:rPr lang="fr-FR" sz="2800" dirty="0">
                <a:latin typeface="Times New Roman" pitchFamily="18" charset="0"/>
                <a:cs typeface="Times New Roman" pitchFamily="18" charset="0"/>
                <a:hlinkClick r:id="rId2" tooltip="Drapeau olympique"/>
              </a:rPr>
              <a:t>drapeau olympique</a:t>
            </a:r>
            <a:r>
              <a:rPr lang="fr-FR" sz="2800" dirty="0">
                <a:latin typeface="Times New Roman" pitchFamily="18" charset="0"/>
                <a:cs typeface="Times New Roman" pitchFamily="18" charset="0"/>
              </a:rPr>
              <a:t>, il représente les cinq continents. Le choix des couleurs pour chaque continent est identique, mis à part le noir remplacé par le violet.</a:t>
            </a:r>
          </a:p>
          <a:p>
            <a:r>
              <a:rPr lang="fr-FR" sz="2800" dirty="0">
                <a:latin typeface="Times New Roman" pitchFamily="18" charset="0"/>
                <a:cs typeface="Times New Roman" pitchFamily="18" charset="0"/>
              </a:rPr>
              <a:t>Le </a:t>
            </a:r>
            <a:r>
              <a:rPr lang="fr-FR" sz="2800" dirty="0">
                <a:latin typeface="Times New Roman" pitchFamily="18" charset="0"/>
                <a:cs typeface="Times New Roman" pitchFamily="18" charset="0"/>
                <a:hlinkClick r:id="rId3" tooltip="Logotype"/>
              </a:rPr>
              <a:t>logotype</a:t>
            </a:r>
            <a:r>
              <a:rPr lang="fr-FR" sz="2800" dirty="0">
                <a:latin typeface="Times New Roman" pitchFamily="18" charset="0"/>
                <a:cs typeface="Times New Roman" pitchFamily="18" charset="0"/>
              </a:rPr>
              <a:t> du clavier </a:t>
            </a:r>
            <a:r>
              <a:rPr lang="fr-FR" sz="2800" dirty="0">
                <a:latin typeface="Times New Roman" pitchFamily="18" charset="0"/>
                <a:cs typeface="Times New Roman" pitchFamily="18" charset="0"/>
                <a:hlinkClick r:id="rId4" tooltip="BÉPO"/>
              </a:rPr>
              <a:t>BÉPO</a:t>
            </a:r>
            <a:r>
              <a:rPr lang="fr-FR" sz="2800" dirty="0">
                <a:latin typeface="Times New Roman" pitchFamily="18" charset="0"/>
                <a:cs typeface="Times New Roman" pitchFamily="18" charset="0"/>
              </a:rPr>
              <a:t> est bâti sur le drapeau de la francophonie ; cette disposition de clavier permet l’écriture de la totalité des lettres et caractères utilisés en français.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dirty="0" smtClean="0"/>
              <a:t>Droits sociaux des étrangers</a:t>
            </a:r>
            <a:endParaRPr lang="ru-RU" dirty="0"/>
          </a:p>
        </p:txBody>
      </p:sp>
      <p:sp>
        <p:nvSpPr>
          <p:cNvPr id="3" name="Содержимое 2"/>
          <p:cNvSpPr>
            <a:spLocks noGrp="1"/>
          </p:cNvSpPr>
          <p:nvPr>
            <p:ph idx="1"/>
          </p:nvPr>
        </p:nvSpPr>
        <p:spPr/>
        <p:txBody>
          <a:bodyPr>
            <a:normAutofit fontScale="62500" lnSpcReduction="20000"/>
          </a:bodyPr>
          <a:lstStyle/>
          <a:p>
            <a:r>
              <a:rPr lang="fr-FR" dirty="0" smtClean="0"/>
              <a:t>Les étrangers régulièrement employés en France bénéficient de droits sociaux proches mais inférieurs à ceux réservés aux Français, notamment pour les étrangers non ressortissants des États membres de l'Union européenne et de l'espace économique européen.</a:t>
            </a:r>
          </a:p>
          <a:p>
            <a:r>
              <a:rPr lang="fr-FR" dirty="0" smtClean="0"/>
              <a:t>Les détenteurs de la carte de séjour temporaire « étudiant » par exemple, ne peuvent prétendre aux services de la Sécurité Sociale. Ainsi, même si le droit de travail leur est accordé sous conditions, ils ne peuvent prétendre aux indemnités de chômage. </a:t>
            </a:r>
          </a:p>
          <a:p>
            <a:r>
              <a:rPr lang="fr-FR" dirty="0" smtClean="0"/>
              <a:t>Le </a:t>
            </a:r>
            <a:r>
              <a:rPr lang="fr-FR" dirty="0" smtClean="0">
                <a:hlinkClick r:id="rId2" action="ppaction://hlinkfile" tooltip="Revenu de solidarité active"/>
              </a:rPr>
              <a:t>RSA</a:t>
            </a:r>
            <a:r>
              <a:rPr lang="fr-FR" dirty="0" smtClean="0"/>
              <a:t> n'est accordé que si un ensemble de conditions sont réunies. Les principales sont les suivantes: </a:t>
            </a:r>
          </a:p>
          <a:p>
            <a:r>
              <a:rPr lang="fr-FR" dirty="0" smtClean="0"/>
              <a:t>être bénéficiaire d'une carte de résident ou d'une carte de séjour temporaire professionnelle, ou d'une carte de séjour « vie privée et familiale ». </a:t>
            </a:r>
          </a:p>
          <a:p>
            <a:r>
              <a:rPr lang="fr-FR" dirty="0" smtClean="0"/>
              <a:t>avoir vécu légalement et payé des impôts (directs ou indirects) en France pendant au moins cinq ans. </a:t>
            </a:r>
          </a:p>
          <a:p>
            <a:endParaRPr lang="ru-RU"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71472" y="500042"/>
            <a:ext cx="8215370" cy="3416320"/>
          </a:xfrm>
          <a:prstGeom prst="rect">
            <a:avLst/>
          </a:prstGeom>
        </p:spPr>
        <p:txBody>
          <a:bodyPr wrap="square">
            <a:spAutoFit/>
          </a:bodyPr>
          <a:lstStyle/>
          <a:p>
            <a:r>
              <a:rPr lang="fr-FR" sz="2400" dirty="0" smtClean="0"/>
              <a:t>En revanche, ceux qui n'ont pas de titre de séjour peuvent invoquer le droit à être hébergé (si une demande d'asile est en cours, ce droit est indéniable) grâce à la « loi DALO », à être soigné , à bénéficier de certaines prestations financières (pour les demandeurs d'asile il s'agit de l'Aide Temporaire d'Attente, pour les autres il est possible d'accéder à une prestation financière si enfant il y a, auprès de l'Aide Sociale à l'Enfance en invoquant quelques articles de « la convention internationale des droits de l'enfant ».</a:t>
            </a:r>
            <a:endParaRPr lang="ru-RU"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dirty="0" smtClean="0"/>
              <a:t>Carte des pays francophones</a:t>
            </a:r>
            <a:endParaRPr lang="ru-RU"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571472" y="1505446"/>
            <a:ext cx="6500858" cy="503756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b="1" dirty="0" smtClean="0"/>
              <a:t>Membres</a:t>
            </a:r>
            <a:endParaRPr lang="ru-RU" dirty="0"/>
          </a:p>
        </p:txBody>
      </p:sp>
      <p:sp>
        <p:nvSpPr>
          <p:cNvPr id="3" name="Содержимое 2"/>
          <p:cNvSpPr>
            <a:spLocks noGrp="1"/>
          </p:cNvSpPr>
          <p:nvPr>
            <p:ph idx="1"/>
          </p:nvPr>
        </p:nvSpPr>
        <p:spPr/>
        <p:txBody>
          <a:bodyPr>
            <a:normAutofit fontScale="70000" lnSpcReduction="20000"/>
          </a:bodyPr>
          <a:lstStyle/>
          <a:p>
            <a:r>
              <a:rPr lang="fr-FR" dirty="0" smtClean="0"/>
              <a:t>Afrique </a:t>
            </a:r>
            <a:r>
              <a:rPr lang="fr-FR" dirty="0" smtClean="0">
                <a:hlinkClick r:id="rId2" tooltip="Algérie"/>
              </a:rPr>
              <a:t>Algérie</a:t>
            </a:r>
            <a:r>
              <a:rPr lang="fr-FR" dirty="0" smtClean="0"/>
              <a:t>, </a:t>
            </a:r>
            <a:r>
              <a:rPr lang="fr-FR" dirty="0">
                <a:hlinkClick r:id="rId3" tooltip="Bénin"/>
              </a:rPr>
              <a:t>Bénin</a:t>
            </a:r>
            <a:r>
              <a:rPr lang="fr-FR" dirty="0" smtClean="0"/>
              <a:t>, </a:t>
            </a:r>
            <a:r>
              <a:rPr lang="fr-FR" dirty="0">
                <a:hlinkClick r:id="rId4" tooltip="Burkina Faso"/>
              </a:rPr>
              <a:t>Burkina Faso</a:t>
            </a:r>
            <a:r>
              <a:rPr lang="fr-FR" dirty="0" smtClean="0"/>
              <a:t>, </a:t>
            </a:r>
            <a:r>
              <a:rPr lang="fr-FR" dirty="0">
                <a:hlinkClick r:id="rId5" tooltip="Burundi"/>
              </a:rPr>
              <a:t>Burundi</a:t>
            </a:r>
            <a:r>
              <a:rPr lang="fr-FR" dirty="0" smtClean="0"/>
              <a:t>,</a:t>
            </a:r>
            <a:r>
              <a:rPr lang="fr-FR" dirty="0">
                <a:hlinkClick r:id="rId6" tooltip="Cameroun"/>
              </a:rPr>
              <a:t>Cameroun</a:t>
            </a:r>
            <a:r>
              <a:rPr lang="fr-FR" dirty="0" smtClean="0"/>
              <a:t>, </a:t>
            </a:r>
            <a:r>
              <a:rPr lang="fr-FR" dirty="0">
                <a:hlinkClick r:id="rId7" tooltip="Cap-Vert"/>
              </a:rPr>
              <a:t>Cap-Vert</a:t>
            </a:r>
            <a:r>
              <a:rPr lang="fr-FR" dirty="0" smtClean="0"/>
              <a:t>, </a:t>
            </a:r>
            <a:r>
              <a:rPr lang="fr-FR" dirty="0">
                <a:hlinkClick r:id="rId8" tooltip="Comores (pays)"/>
              </a:rPr>
              <a:t>Comores</a:t>
            </a:r>
            <a:r>
              <a:rPr lang="fr-FR" dirty="0" smtClean="0"/>
              <a:t>, </a:t>
            </a:r>
            <a:r>
              <a:rPr lang="fr-FR" dirty="0">
                <a:hlinkClick r:id="rId9" tooltip="Côte d'Ivoire"/>
              </a:rPr>
              <a:t>Côte d'Ivoire</a:t>
            </a:r>
            <a:r>
              <a:rPr lang="fr-FR" dirty="0" smtClean="0"/>
              <a:t>, </a:t>
            </a:r>
            <a:r>
              <a:rPr lang="fr-FR" dirty="0">
                <a:hlinkClick r:id="rId10" tooltip="Djibouti"/>
              </a:rPr>
              <a:t>Djibouti</a:t>
            </a:r>
            <a:r>
              <a:rPr lang="fr-FR" dirty="0" smtClean="0"/>
              <a:t>, </a:t>
            </a:r>
            <a:r>
              <a:rPr lang="fr-FR" dirty="0">
                <a:hlinkClick r:id="rId11" tooltip="Égypte"/>
              </a:rPr>
              <a:t>Égypte</a:t>
            </a:r>
            <a:r>
              <a:rPr lang="fr-FR" dirty="0" smtClean="0"/>
              <a:t>, </a:t>
            </a:r>
            <a:r>
              <a:rPr lang="fr-FR" dirty="0">
                <a:hlinkClick r:id="rId12" tooltip="Gabon"/>
              </a:rPr>
              <a:t>Gabon</a:t>
            </a:r>
            <a:r>
              <a:rPr lang="fr-FR" dirty="0" smtClean="0"/>
              <a:t>,</a:t>
            </a:r>
            <a:r>
              <a:rPr lang="fr-FR" dirty="0">
                <a:hlinkClick r:id="rId13" tooltip="Guinée équatoriale"/>
              </a:rPr>
              <a:t>Guinée équatoriale</a:t>
            </a:r>
            <a:r>
              <a:rPr lang="fr-FR" dirty="0" smtClean="0"/>
              <a:t>, </a:t>
            </a:r>
            <a:r>
              <a:rPr lang="fr-FR" dirty="0" smtClean="0">
                <a:hlinkClick r:id="rId14" tooltip="Guinée-Bissau"/>
              </a:rPr>
              <a:t>Guinée-Bissau</a:t>
            </a:r>
            <a:r>
              <a:rPr lang="fr-FR" dirty="0" smtClean="0"/>
              <a:t>,</a:t>
            </a:r>
            <a:r>
              <a:rPr lang="fr-FR" dirty="0" smtClean="0">
                <a:hlinkClick r:id="rId15" tooltip="Madagascar"/>
              </a:rPr>
              <a:t>Madagascar</a:t>
            </a:r>
            <a:r>
              <a:rPr lang="fr-FR" dirty="0" smtClean="0"/>
              <a:t>, </a:t>
            </a:r>
            <a:r>
              <a:rPr lang="fr-FR" dirty="0">
                <a:hlinkClick r:id="rId16" tooltip="Mali"/>
              </a:rPr>
              <a:t>Mali</a:t>
            </a:r>
            <a:r>
              <a:rPr lang="fr-FR" dirty="0" smtClean="0"/>
              <a:t>, </a:t>
            </a:r>
            <a:r>
              <a:rPr lang="fr-FR" dirty="0">
                <a:hlinkClick r:id="rId17" tooltip="Maroc"/>
              </a:rPr>
              <a:t>Maroc</a:t>
            </a:r>
            <a:r>
              <a:rPr lang="fr-FR" dirty="0" smtClean="0"/>
              <a:t>, </a:t>
            </a:r>
            <a:r>
              <a:rPr lang="fr-FR" dirty="0">
                <a:hlinkClick r:id="rId18" tooltip="Maurice (pays)"/>
              </a:rPr>
              <a:t>Maurice</a:t>
            </a:r>
            <a:r>
              <a:rPr lang="fr-FR" dirty="0" smtClean="0"/>
              <a:t>,</a:t>
            </a:r>
            <a:r>
              <a:rPr lang="fr-FR" dirty="0">
                <a:hlinkClick r:id="rId19" tooltip="Mauritanie"/>
              </a:rPr>
              <a:t>Mauritanie</a:t>
            </a:r>
            <a:r>
              <a:rPr lang="fr-FR" dirty="0" smtClean="0"/>
              <a:t>, </a:t>
            </a:r>
            <a:r>
              <a:rPr lang="fr-FR" dirty="0">
                <a:hlinkClick r:id="rId20" tooltip="Niger"/>
              </a:rPr>
              <a:t>Niger</a:t>
            </a:r>
            <a:r>
              <a:rPr lang="fr-FR" dirty="0" smtClean="0"/>
              <a:t>, </a:t>
            </a:r>
          </a:p>
          <a:p>
            <a:r>
              <a:rPr lang="fr-FR" dirty="0" smtClean="0">
                <a:hlinkClick r:id="rId21" tooltip="République centrafricaine"/>
              </a:rPr>
              <a:t>République </a:t>
            </a:r>
            <a:r>
              <a:rPr lang="fr-FR" dirty="0">
                <a:hlinkClick r:id="rId21" tooltip="République centrafricaine"/>
              </a:rPr>
              <a:t>centrafricaine</a:t>
            </a:r>
            <a:r>
              <a:rPr lang="fr-FR" dirty="0" smtClean="0"/>
              <a:t>, </a:t>
            </a:r>
            <a:r>
              <a:rPr lang="fr-FR" dirty="0">
                <a:hlinkClick r:id="rId22" tooltip="République démocratique du Congo"/>
              </a:rPr>
              <a:t>République démocratique du Congo</a:t>
            </a:r>
            <a:r>
              <a:rPr lang="fr-FR" dirty="0" smtClean="0"/>
              <a:t>,</a:t>
            </a:r>
          </a:p>
          <a:p>
            <a:r>
              <a:rPr lang="fr-FR" dirty="0" smtClean="0"/>
              <a:t> </a:t>
            </a:r>
            <a:r>
              <a:rPr lang="fr-FR" dirty="0">
                <a:hlinkClick r:id="rId23" tooltip="République du Congo"/>
              </a:rPr>
              <a:t>République </a:t>
            </a:r>
            <a:r>
              <a:rPr lang="fr-FR" dirty="0" smtClean="0">
                <a:hlinkClick r:id="rId23" tooltip="République du Congo"/>
              </a:rPr>
              <a:t>du Congo</a:t>
            </a:r>
            <a:r>
              <a:rPr lang="fr-FR" dirty="0" smtClean="0"/>
              <a:t>, </a:t>
            </a:r>
            <a:r>
              <a:rPr lang="fr-FR" dirty="0">
                <a:hlinkClick r:id="rId24" tooltip="Rwanda"/>
              </a:rPr>
              <a:t>Rwanda</a:t>
            </a:r>
            <a:r>
              <a:rPr lang="fr-FR" dirty="0" smtClean="0"/>
              <a:t>, </a:t>
            </a:r>
            <a:r>
              <a:rPr lang="fr-FR" dirty="0">
                <a:hlinkClick r:id="rId25" tooltip="Sénégal"/>
              </a:rPr>
              <a:t>Sénégal</a:t>
            </a:r>
            <a:r>
              <a:rPr lang="fr-FR" dirty="0" smtClean="0"/>
              <a:t>,</a:t>
            </a:r>
            <a:r>
              <a:rPr lang="fr-FR" dirty="0">
                <a:hlinkClick r:id="rId26" tooltip="Seychelles"/>
              </a:rPr>
              <a:t>Seychelles</a:t>
            </a:r>
            <a:r>
              <a:rPr lang="fr-FR" dirty="0" smtClean="0"/>
              <a:t>, </a:t>
            </a:r>
            <a:r>
              <a:rPr lang="fr-FR" dirty="0">
                <a:hlinkClick r:id="rId27" tooltip="Tchad"/>
              </a:rPr>
              <a:t>Tchad</a:t>
            </a:r>
            <a:r>
              <a:rPr lang="fr-FR" dirty="0" smtClean="0"/>
              <a:t>, </a:t>
            </a:r>
            <a:r>
              <a:rPr lang="fr-FR" dirty="0">
                <a:hlinkClick r:id="rId28" tooltip="Togo"/>
              </a:rPr>
              <a:t>Togo</a:t>
            </a:r>
            <a:r>
              <a:rPr lang="fr-FR" dirty="0" smtClean="0"/>
              <a:t>, </a:t>
            </a:r>
            <a:r>
              <a:rPr lang="fr-FR" dirty="0" smtClean="0">
                <a:hlinkClick r:id="rId29" tooltip="Tunisie"/>
              </a:rPr>
              <a:t>Tunisie</a:t>
            </a:r>
            <a:endParaRPr lang="fr-FR" dirty="0" smtClean="0"/>
          </a:p>
          <a:p>
            <a:r>
              <a:rPr lang="fr-FR" dirty="0" smtClean="0"/>
              <a:t>Amérique </a:t>
            </a:r>
            <a:r>
              <a:rPr lang="fr-FR" dirty="0" smtClean="0">
                <a:hlinkClick r:id="rId30" tooltip="Canada"/>
              </a:rPr>
              <a:t>Canada</a:t>
            </a:r>
            <a:r>
              <a:rPr lang="fr-FR" dirty="0" smtClean="0"/>
              <a:t>, </a:t>
            </a:r>
            <a:r>
              <a:rPr lang="fr-FR" dirty="0" smtClean="0">
                <a:hlinkClick r:id="rId31" tooltip="Haïti"/>
              </a:rPr>
              <a:t>Haïti</a:t>
            </a:r>
            <a:endParaRPr lang="fr-FR" dirty="0" smtClean="0"/>
          </a:p>
          <a:p>
            <a:r>
              <a:rPr lang="fr-FR" dirty="0" smtClean="0"/>
              <a:t>Asie </a:t>
            </a:r>
            <a:r>
              <a:rPr lang="fr-FR" dirty="0" smtClean="0">
                <a:hlinkClick r:id="rId32" tooltip="Cambodge"/>
              </a:rPr>
              <a:t>Cambodge</a:t>
            </a:r>
            <a:r>
              <a:rPr lang="fr-FR" dirty="0" smtClean="0"/>
              <a:t>, </a:t>
            </a:r>
            <a:r>
              <a:rPr lang="fr-FR" dirty="0">
                <a:hlinkClick r:id="rId33" tooltip="Laos"/>
              </a:rPr>
              <a:t>Laos</a:t>
            </a:r>
            <a:r>
              <a:rPr lang="fr-FR" dirty="0" smtClean="0"/>
              <a:t>, </a:t>
            </a:r>
            <a:r>
              <a:rPr lang="fr-FR" dirty="0">
                <a:hlinkClick r:id="rId34" tooltip="Liban"/>
              </a:rPr>
              <a:t>Liban</a:t>
            </a:r>
            <a:r>
              <a:rPr lang="fr-FR" dirty="0" smtClean="0"/>
              <a:t>, </a:t>
            </a:r>
            <a:r>
              <a:rPr lang="fr-FR" dirty="0">
                <a:hlinkClick r:id="rId35" tooltip="Viêt Nam"/>
              </a:rPr>
              <a:t>Viêt </a:t>
            </a:r>
            <a:r>
              <a:rPr lang="fr-FR" dirty="0" smtClean="0">
                <a:hlinkClick r:id="rId35" tooltip="Viêt Nam"/>
              </a:rPr>
              <a:t>Nam</a:t>
            </a:r>
            <a:endParaRPr lang="fr-FR" dirty="0" smtClean="0"/>
          </a:p>
          <a:p>
            <a:r>
              <a:rPr lang="fr-FR" dirty="0" smtClean="0"/>
              <a:t>Europe</a:t>
            </a:r>
            <a:r>
              <a:rPr lang="fr-FR" dirty="0" smtClean="0">
                <a:hlinkClick r:id="rId36" tooltip="Albanie"/>
              </a:rPr>
              <a:t>Albanie</a:t>
            </a:r>
            <a:r>
              <a:rPr lang="fr-FR" dirty="0" smtClean="0"/>
              <a:t>, </a:t>
            </a:r>
            <a:r>
              <a:rPr lang="fr-FR" dirty="0">
                <a:hlinkClick r:id="rId37" tooltip="Andorre"/>
              </a:rPr>
              <a:t>Andorre</a:t>
            </a:r>
            <a:r>
              <a:rPr lang="fr-FR" dirty="0" smtClean="0"/>
              <a:t>, </a:t>
            </a:r>
            <a:r>
              <a:rPr lang="fr-FR" dirty="0">
                <a:hlinkClick r:id="rId38" tooltip="Arménie"/>
              </a:rPr>
              <a:t>Arménie</a:t>
            </a:r>
            <a:r>
              <a:rPr lang="fr-FR" dirty="0" smtClean="0"/>
              <a:t>, </a:t>
            </a:r>
            <a:r>
              <a:rPr lang="fr-FR" dirty="0">
                <a:hlinkClick r:id="rId39" tooltip="Belgique"/>
              </a:rPr>
              <a:t>Belgique</a:t>
            </a:r>
            <a:r>
              <a:rPr lang="fr-FR" dirty="0" smtClean="0"/>
              <a:t>,</a:t>
            </a:r>
            <a:r>
              <a:rPr lang="fr-FR" dirty="0">
                <a:hlinkClick r:id="rId40" tooltip="Bulgarie"/>
              </a:rPr>
              <a:t>Bulgarie</a:t>
            </a:r>
            <a:r>
              <a:rPr lang="fr-FR" dirty="0" smtClean="0"/>
              <a:t>, </a:t>
            </a:r>
            <a:r>
              <a:rPr lang="fr-FR" dirty="0">
                <a:hlinkClick r:id="rId41" tooltip="France"/>
              </a:rPr>
              <a:t>France</a:t>
            </a:r>
            <a:r>
              <a:rPr lang="fr-FR" dirty="0" smtClean="0"/>
              <a:t>, </a:t>
            </a:r>
            <a:r>
              <a:rPr lang="fr-FR" dirty="0">
                <a:hlinkClick r:id="rId42" tooltip="Grèce"/>
              </a:rPr>
              <a:t>Grèce</a:t>
            </a:r>
            <a:r>
              <a:rPr lang="fr-FR" dirty="0" smtClean="0"/>
              <a:t>, </a:t>
            </a:r>
            <a:r>
              <a:rPr lang="fr-FR" dirty="0">
                <a:hlinkClick r:id="rId43" tooltip="Hongrie"/>
              </a:rPr>
              <a:t>Hongrie</a:t>
            </a:r>
            <a:r>
              <a:rPr lang="fr-FR" dirty="0" smtClean="0"/>
              <a:t>,</a:t>
            </a:r>
            <a:r>
              <a:rPr lang="fr-FR" dirty="0">
                <a:hlinkClick r:id="rId44" tooltip="Lituanie"/>
              </a:rPr>
              <a:t>Lituanie</a:t>
            </a:r>
            <a:r>
              <a:rPr lang="fr-FR" dirty="0" smtClean="0"/>
              <a:t>, </a:t>
            </a:r>
            <a:r>
              <a:rPr lang="fr-FR" dirty="0">
                <a:hlinkClick r:id="rId45" tooltip="Duché de Luxembourg"/>
              </a:rPr>
              <a:t>Luxembourg</a:t>
            </a:r>
            <a:r>
              <a:rPr lang="fr-FR" dirty="0" smtClean="0"/>
              <a:t>, </a:t>
            </a:r>
            <a:r>
              <a:rPr lang="fr-FR" dirty="0">
                <a:hlinkClick r:id="rId46" tooltip="Macédoine (pays)"/>
              </a:rPr>
              <a:t>Macédoine</a:t>
            </a:r>
            <a:r>
              <a:rPr lang="fr-FR" dirty="0" smtClean="0"/>
              <a:t>,</a:t>
            </a:r>
            <a:r>
              <a:rPr lang="fr-FR" dirty="0">
                <a:hlinkClick r:id="rId47" tooltip="Moldavie"/>
              </a:rPr>
              <a:t>Moldavie</a:t>
            </a:r>
            <a:r>
              <a:rPr lang="fr-FR" dirty="0" smtClean="0"/>
              <a:t>, </a:t>
            </a:r>
            <a:r>
              <a:rPr lang="fr-FR" dirty="0">
                <a:hlinkClick r:id="rId48" tooltip="Monaco"/>
              </a:rPr>
              <a:t>Monaco</a:t>
            </a:r>
            <a:r>
              <a:rPr lang="fr-FR" dirty="0" smtClean="0"/>
              <a:t>, </a:t>
            </a:r>
          </a:p>
          <a:p>
            <a:r>
              <a:rPr lang="fr-FR" dirty="0" smtClean="0">
                <a:hlinkClick r:id="rId49" tooltip="Pologne"/>
              </a:rPr>
              <a:t>Pologne</a:t>
            </a:r>
            <a:r>
              <a:rPr lang="fr-FR" dirty="0" smtClean="0"/>
              <a:t>,</a:t>
            </a:r>
            <a:r>
              <a:rPr lang="fr-FR" u="sng" dirty="0" smtClean="0">
                <a:hlinkClick r:id="rId50" tooltip="République tchèque"/>
              </a:rPr>
              <a:t>République </a:t>
            </a:r>
            <a:r>
              <a:rPr lang="fr-FR" u="sng" dirty="0">
                <a:hlinkClick r:id="rId50" tooltip="République tchèque"/>
              </a:rPr>
              <a:t>tchèque</a:t>
            </a:r>
            <a:r>
              <a:rPr lang="fr-FR" dirty="0" smtClean="0"/>
              <a:t>, </a:t>
            </a:r>
            <a:r>
              <a:rPr lang="fr-FR" dirty="0">
                <a:hlinkClick r:id="rId51" tooltip="Roumanie"/>
              </a:rPr>
              <a:t>Roumanie</a:t>
            </a:r>
            <a:r>
              <a:rPr lang="fr-FR" dirty="0" smtClean="0"/>
              <a:t>,</a:t>
            </a:r>
            <a:r>
              <a:rPr lang="fr-FR" dirty="0">
                <a:hlinkClick r:id="rId52" tooltip="Slovaquie"/>
              </a:rPr>
              <a:t>Slovaquie</a:t>
            </a:r>
            <a:r>
              <a:rPr lang="fr-FR" dirty="0" smtClean="0"/>
              <a:t>, </a:t>
            </a:r>
            <a:r>
              <a:rPr lang="fr-FR" dirty="0">
                <a:hlinkClick r:id="rId53" tooltip="Slovénie"/>
              </a:rPr>
              <a:t>Slovénie</a:t>
            </a:r>
            <a:r>
              <a:rPr lang="fr-FR" dirty="0" smtClean="0"/>
              <a:t>, </a:t>
            </a:r>
            <a:r>
              <a:rPr lang="fr-FR" dirty="0" smtClean="0">
                <a:hlinkClick r:id="rId54" tooltip="Suisse"/>
              </a:rPr>
              <a:t>Suisse</a:t>
            </a:r>
            <a:endParaRPr lang="fr-FR" dirty="0" smtClean="0"/>
          </a:p>
          <a:p>
            <a:r>
              <a:rPr lang="fr-FR" dirty="0" smtClean="0"/>
              <a:t>Océanie </a:t>
            </a:r>
            <a:r>
              <a:rPr lang="fr-FR" dirty="0" smtClean="0">
                <a:hlinkClick r:id="rId55" tooltip="Vanuatu"/>
              </a:rPr>
              <a:t>Vanuatu</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28596" y="214290"/>
            <a:ext cx="8429684" cy="6463308"/>
          </a:xfrm>
          <a:prstGeom prst="rect">
            <a:avLst/>
          </a:prstGeom>
        </p:spPr>
        <p:txBody>
          <a:bodyPr wrap="square">
            <a:spAutoFit/>
          </a:bodyPr>
          <a:lstStyle/>
          <a:p>
            <a:pPr algn="just"/>
            <a:r>
              <a:rPr lang="fr-FR" dirty="0" smtClean="0"/>
              <a:t>Dans la question de la francophonie, il faut distinguer les pays où </a:t>
            </a:r>
          </a:p>
          <a:p>
            <a:pPr algn="just">
              <a:buFontTx/>
              <a:buChar char="-"/>
            </a:pPr>
            <a:r>
              <a:rPr lang="fr-FR" dirty="0" smtClean="0"/>
              <a:t>le français est </a:t>
            </a:r>
            <a:r>
              <a:rPr lang="fr-FR" dirty="0" smtClean="0">
                <a:hlinkClick r:id="rId2" tooltip="Langue officielle"/>
              </a:rPr>
              <a:t>langue officielle</a:t>
            </a:r>
            <a:r>
              <a:rPr lang="fr-FR" dirty="0" smtClean="0"/>
              <a:t>(unique ou non), </a:t>
            </a:r>
          </a:p>
          <a:p>
            <a:pPr algn="just">
              <a:buFontTx/>
              <a:buChar char="-"/>
            </a:pPr>
            <a:r>
              <a:rPr lang="fr-FR" dirty="0" smtClean="0"/>
              <a:t> ceux où le français est la </a:t>
            </a:r>
            <a:r>
              <a:rPr lang="fr-FR" dirty="0" smtClean="0">
                <a:hlinkClick r:id="rId3" tooltip="Langue maternelle"/>
              </a:rPr>
              <a:t>langue maternelle</a:t>
            </a:r>
            <a:r>
              <a:rPr lang="fr-FR" dirty="0" smtClean="0"/>
              <a:t> d'une grande partie de la population,</a:t>
            </a:r>
          </a:p>
          <a:p>
            <a:pPr algn="just">
              <a:buFontTx/>
              <a:buChar char="-"/>
            </a:pPr>
            <a:r>
              <a:rPr lang="fr-FR" dirty="0" smtClean="0"/>
              <a:t> ceux où il est </a:t>
            </a:r>
            <a:r>
              <a:rPr lang="fr-FR" dirty="0" smtClean="0">
                <a:hlinkClick r:id="rId4" tooltip="Langue de culture"/>
              </a:rPr>
              <a:t>langue de culture</a:t>
            </a:r>
            <a:r>
              <a:rPr lang="fr-FR" dirty="0" smtClean="0"/>
              <a:t>, </a:t>
            </a:r>
          </a:p>
          <a:p>
            <a:pPr algn="just">
              <a:buFontTx/>
              <a:buChar char="-"/>
            </a:pPr>
            <a:r>
              <a:rPr lang="fr-FR" dirty="0" smtClean="0"/>
              <a:t> ceux où il est utilisé par certaines classes sociales de la population, etc. </a:t>
            </a:r>
          </a:p>
          <a:p>
            <a:pPr algn="just"/>
            <a:r>
              <a:rPr lang="fr-FR" dirty="0" smtClean="0"/>
              <a:t>Or, ces catégories ne se recoupent pas. Dans certains pays par exemple, bien qu'étant langue officielle, le français n'est pas la langue maternelle de la population, ni celle couramment utilisée par celle-ci.</a:t>
            </a:r>
          </a:p>
          <a:p>
            <a:pPr algn="just"/>
            <a:r>
              <a:rPr lang="fr-FR" dirty="0" smtClean="0"/>
              <a:t>Pour certains pays, le français est la langue maternelle de la grande majorité de la population (</a:t>
            </a:r>
            <a:r>
              <a:rPr lang="fr-FR" dirty="0" smtClean="0">
                <a:hlinkClick r:id="rId5" tooltip="France"/>
              </a:rPr>
              <a:t>France</a:t>
            </a:r>
            <a:r>
              <a:rPr lang="fr-FR" dirty="0" smtClean="0"/>
              <a:t> avec ses départements et territoires d'outre-mer, </a:t>
            </a:r>
            <a:r>
              <a:rPr lang="fr-FR" dirty="0" smtClean="0">
                <a:hlinkClick r:id="rId6" tooltip="Québec"/>
              </a:rPr>
              <a:t>Québec</a:t>
            </a:r>
            <a:r>
              <a:rPr lang="fr-FR" dirty="0" smtClean="0"/>
              <a:t>,  et la majorité des </a:t>
            </a:r>
            <a:r>
              <a:rPr lang="fr-FR" dirty="0" smtClean="0">
                <a:hlinkClick r:id="rId7" tooltip="Région de Bruxelles-Capitale"/>
              </a:rPr>
              <a:t>Bruxellois</a:t>
            </a:r>
            <a:r>
              <a:rPr lang="fr-FR" dirty="0" smtClean="0"/>
              <a:t> en </a:t>
            </a:r>
            <a:r>
              <a:rPr lang="fr-FR" dirty="0" smtClean="0">
                <a:hlinkClick r:id="rId8" tooltip="Belgique"/>
              </a:rPr>
              <a:t>Belgique</a:t>
            </a:r>
            <a:r>
              <a:rPr lang="fr-FR" dirty="0" smtClean="0"/>
              <a:t>, </a:t>
            </a:r>
            <a:r>
              <a:rPr lang="fr-FR" dirty="0" smtClean="0">
                <a:hlinkClick r:id="rId9" tooltip="Suisse romande"/>
              </a:rPr>
              <a:t>Suisse romande</a:t>
            </a:r>
            <a:r>
              <a:rPr lang="fr-FR" dirty="0" smtClean="0"/>
              <a:t>, principauté de </a:t>
            </a:r>
            <a:r>
              <a:rPr lang="fr-FR" dirty="0" smtClean="0">
                <a:hlinkClick r:id="rId10" tooltip="Monaco"/>
              </a:rPr>
              <a:t>Monaco</a:t>
            </a:r>
            <a:r>
              <a:rPr lang="fr-FR" dirty="0" smtClean="0"/>
              <a:t>).</a:t>
            </a:r>
          </a:p>
          <a:p>
            <a:pPr algn="just"/>
            <a:r>
              <a:rPr lang="fr-FR" dirty="0" smtClean="0"/>
              <a:t>Pour d'autres, le français est la langue administrative, ou une deuxième ou troisième langue, comme en </a:t>
            </a:r>
            <a:r>
              <a:rPr lang="fr-FR" u="sng" dirty="0" smtClean="0">
                <a:hlinkClick r:id="rId11" tooltip="Afrique subsaharienne"/>
              </a:rPr>
              <a:t>Afrique subsaharienne</a:t>
            </a:r>
            <a:r>
              <a:rPr lang="fr-FR" dirty="0" smtClean="0"/>
              <a:t>, dont la </a:t>
            </a:r>
            <a:r>
              <a:rPr lang="fr-FR" dirty="0" smtClean="0">
                <a:hlinkClick r:id="rId12" tooltip="République démocratique du Congo"/>
              </a:rPr>
              <a:t>République démocratique du Congo</a:t>
            </a:r>
            <a:r>
              <a:rPr lang="fr-FR" dirty="0" smtClean="0"/>
              <a:t>, premier pays francophone du monde, au </a:t>
            </a:r>
            <a:r>
              <a:rPr lang="fr-FR" dirty="0" smtClean="0">
                <a:hlinkClick r:id="rId13" tooltip="Luxembourg (pays)"/>
              </a:rPr>
              <a:t>Grand-Duché de Luxembourg</a:t>
            </a:r>
            <a:r>
              <a:rPr lang="fr-FR" dirty="0" smtClean="0"/>
              <a:t>, au </a:t>
            </a:r>
            <a:r>
              <a:rPr lang="fr-FR" dirty="0" smtClean="0">
                <a:hlinkClick r:id="rId14" tooltip="Maghreb"/>
              </a:rPr>
              <a:t>Maghreb</a:t>
            </a:r>
            <a:r>
              <a:rPr lang="fr-FR" dirty="0" smtClean="0"/>
              <a:t> et plus particulièrement en </a:t>
            </a:r>
            <a:r>
              <a:rPr lang="fr-FR" dirty="0" smtClean="0">
                <a:hlinkClick r:id="rId15" tooltip="Algérie"/>
              </a:rPr>
              <a:t>Algérie</a:t>
            </a:r>
            <a:r>
              <a:rPr lang="fr-FR" dirty="0" smtClean="0"/>
              <a:t>.</a:t>
            </a:r>
          </a:p>
          <a:p>
            <a:pPr algn="just"/>
            <a:r>
              <a:rPr lang="fr-FR" dirty="0" smtClean="0"/>
              <a:t>Enfin, dans d'autres pays membres de la </a:t>
            </a:r>
            <a:r>
              <a:rPr lang="fr-FR" dirty="0" smtClean="0">
                <a:hlinkClick r:id="rId16" tooltip="Communauté d'intérêt"/>
              </a:rPr>
              <a:t>Communauté francophone</a:t>
            </a:r>
            <a:r>
              <a:rPr lang="fr-FR" dirty="0" smtClean="0"/>
              <a:t>, comme en </a:t>
            </a:r>
            <a:r>
              <a:rPr lang="fr-FR" dirty="0" smtClean="0">
                <a:hlinkClick r:id="rId17" tooltip="Roumanie"/>
              </a:rPr>
              <a:t>Roumanie</a:t>
            </a:r>
            <a:r>
              <a:rPr lang="fr-FR" dirty="0" smtClean="0"/>
              <a:t>, où un quart de la population a une certaine maîtrise du français, le français n'a pas de statut officiel mais il existe d'importantes minorités francophones et grand nombre d'élèves l'apprennent en tant que première langue étrangère à l'école.</a:t>
            </a:r>
          </a:p>
          <a:p>
            <a:pPr algn="just"/>
            <a:r>
              <a:rPr lang="fr-FR" dirty="0" smtClean="0"/>
              <a:t> Il existe d'autres pays, comme le </a:t>
            </a:r>
            <a:r>
              <a:rPr lang="fr-FR" dirty="0" smtClean="0">
                <a:hlinkClick r:id="rId18" tooltip="Liban"/>
              </a:rPr>
              <a:t>Liban</a:t>
            </a:r>
            <a:r>
              <a:rPr lang="fr-FR" dirty="0" smtClean="0"/>
              <a:t>, où la langue française a un statut encore important quoique non officiel et dans certains cas, cette francophonie est due à la géographie; c'est, entre autres, le cas de la Suisse, du Luxembourg, de Monaco.</a:t>
            </a:r>
          </a:p>
          <a:p>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5720" y="285728"/>
            <a:ext cx="8572560" cy="6186309"/>
          </a:xfrm>
          <a:prstGeom prst="rect">
            <a:avLst/>
          </a:prstGeom>
        </p:spPr>
        <p:txBody>
          <a:bodyPr wrap="square">
            <a:spAutoFit/>
          </a:bodyPr>
          <a:lstStyle/>
          <a:p>
            <a:pPr indent="457200" algn="just"/>
            <a:r>
              <a:rPr lang="fr-FR" dirty="0"/>
              <a:t>La coopération multilatérale francophone est mise en œuvre par l’</a:t>
            </a:r>
            <a:r>
              <a:rPr lang="fr-FR" u="sng" dirty="0">
                <a:hlinkClick r:id="rId2" tooltip="Organisation internationale de la francophonie"/>
              </a:rPr>
              <a:t>Organisation internationale de la francophonie</a:t>
            </a:r>
            <a:r>
              <a:rPr lang="fr-FR" dirty="0"/>
              <a:t> </a:t>
            </a:r>
            <a:r>
              <a:rPr lang="fr-FR" i="1" dirty="0"/>
              <a:t>(OIF</a:t>
            </a:r>
            <a:r>
              <a:rPr lang="fr-FR" i="1" dirty="0" smtClean="0"/>
              <a:t>) </a:t>
            </a:r>
            <a:r>
              <a:rPr lang="fr-FR" dirty="0"/>
              <a:t>L'Organisation internationale de la francophonie est une institution fondée sur le partage d'une langue et de valeurs communes. Elle compte à ce jour 56 </a:t>
            </a:r>
            <a:r>
              <a:rPr lang="fr-FR" dirty="0">
                <a:hlinkClick r:id="rId3" tooltip="État"/>
              </a:rPr>
              <a:t>États</a:t>
            </a:r>
            <a:r>
              <a:rPr lang="fr-FR" dirty="0"/>
              <a:t>membres de plein droit ou associés et 19 </a:t>
            </a:r>
            <a:r>
              <a:rPr lang="fr-FR" dirty="0" smtClean="0"/>
              <a:t>observateurs. </a:t>
            </a:r>
            <a:r>
              <a:rPr lang="fr-FR" dirty="0"/>
              <a:t>Tous les deux ans, un sommet rassemble les chefs d'État ou de gouvernement des pays membres. Ce sommet définit les grandes orientations politiques de la Francophonie</a:t>
            </a:r>
            <a:r>
              <a:rPr lang="fr-FR" dirty="0" smtClean="0"/>
              <a:t>. </a:t>
            </a:r>
            <a:r>
              <a:rPr lang="fr-FR" dirty="0"/>
              <a:t>La </a:t>
            </a:r>
            <a:r>
              <a:rPr lang="fr-FR" dirty="0">
                <a:hlinkClick r:id="rId4"/>
              </a:rPr>
              <a:t>Charte de la </a:t>
            </a:r>
            <a:r>
              <a:rPr lang="fr-FR" dirty="0" smtClean="0">
                <a:hlinkClick r:id="rId4"/>
              </a:rPr>
              <a:t>Francophonie</a:t>
            </a:r>
            <a:r>
              <a:rPr lang="fr-FR" dirty="0" smtClean="0"/>
              <a:t>, </a:t>
            </a:r>
            <a:r>
              <a:rPr lang="fr-FR" dirty="0"/>
              <a:t>adoptée en 1997 au </a:t>
            </a:r>
            <a:r>
              <a:rPr lang="fr-FR" dirty="0" smtClean="0"/>
              <a:t>VII</a:t>
            </a:r>
            <a:r>
              <a:rPr lang="fr-FR" baseline="30000" dirty="0" smtClean="0"/>
              <a:t>e</a:t>
            </a:r>
            <a:r>
              <a:rPr lang="fr-FR" dirty="0"/>
              <a:t> Sommet de la Francophonie à Hanoi en 1997, et révisée par la </a:t>
            </a:r>
            <a:r>
              <a:rPr lang="fr-FR" dirty="0" smtClean="0"/>
              <a:t>XXI</a:t>
            </a:r>
            <a:r>
              <a:rPr lang="fr-FR" baseline="30000" dirty="0" smtClean="0"/>
              <a:t>e</a:t>
            </a:r>
            <a:r>
              <a:rPr lang="fr-FR" dirty="0"/>
              <a:t> conférence ministérielle de la Francophonie, est le support juridique de l'ensemble du cadre institutionnel francophone</a:t>
            </a:r>
            <a:r>
              <a:rPr lang="fr-FR" dirty="0" smtClean="0"/>
              <a:t>.</a:t>
            </a:r>
          </a:p>
          <a:p>
            <a:pPr indent="457200" algn="just"/>
            <a:r>
              <a:rPr lang="fr-FR" dirty="0" smtClean="0"/>
              <a:t> </a:t>
            </a:r>
            <a:r>
              <a:rPr lang="fr-FR" dirty="0"/>
              <a:t>Les missions de l'OIF sont définies dans le cadre stratégique décennal adopté au sommet de Ouagadougou en </a:t>
            </a:r>
            <a:r>
              <a:rPr lang="fr-FR" dirty="0">
                <a:hlinkClick r:id="rId5" tooltip="2004"/>
              </a:rPr>
              <a:t>2004</a:t>
            </a:r>
            <a:r>
              <a:rPr lang="fr-FR" dirty="0"/>
              <a:t>, pour la période 2004-2014. Elles s'articulent autour des quatre points suivants</a:t>
            </a:r>
            <a:r>
              <a:rPr lang="fr-FR" baseline="30000" dirty="0">
                <a:hlinkClick r:id="rId6"/>
              </a:rPr>
              <a:t>30</a:t>
            </a:r>
            <a:r>
              <a:rPr lang="fr-FR" dirty="0"/>
              <a:t> :</a:t>
            </a:r>
          </a:p>
          <a:p>
            <a:pPr indent="457200" algn="just"/>
            <a:r>
              <a:rPr lang="fr-FR" dirty="0"/>
              <a:t>Promouvoir la </a:t>
            </a:r>
            <a:r>
              <a:rPr lang="fr-FR" dirty="0">
                <a:hlinkClick r:id="rId7" tooltip="Langue française"/>
              </a:rPr>
              <a:t>langue française</a:t>
            </a:r>
            <a:r>
              <a:rPr lang="fr-FR" dirty="0"/>
              <a:t> et la </a:t>
            </a:r>
            <a:r>
              <a:rPr lang="fr-FR" dirty="0">
                <a:hlinkClick r:id="rId8" tooltip="Diversité culturelle"/>
              </a:rPr>
              <a:t>diversité culturelle</a:t>
            </a:r>
            <a:r>
              <a:rPr lang="fr-FR" dirty="0"/>
              <a:t> et linguistique,</a:t>
            </a:r>
          </a:p>
          <a:p>
            <a:pPr indent="457200" algn="just"/>
            <a:r>
              <a:rPr lang="fr-FR" dirty="0"/>
              <a:t>Promouvoir la paix, la démocratie et les </a:t>
            </a:r>
            <a:r>
              <a:rPr lang="fr-FR" dirty="0">
                <a:hlinkClick r:id="rId9" tooltip="Droits de l'homme"/>
              </a:rPr>
              <a:t>droits de l'homme</a:t>
            </a:r>
            <a:r>
              <a:rPr lang="fr-FR" dirty="0"/>
              <a:t>,</a:t>
            </a:r>
          </a:p>
          <a:p>
            <a:pPr indent="457200" algn="just"/>
            <a:r>
              <a:rPr lang="fr-FR" dirty="0"/>
              <a:t>Appuyer l’éducation, la formation, l’enseignement supérieur et la recherche,</a:t>
            </a:r>
          </a:p>
          <a:p>
            <a:pPr indent="457200" algn="just"/>
            <a:r>
              <a:rPr lang="fr-FR" dirty="0"/>
              <a:t>Développer la coopération au service du </a:t>
            </a:r>
            <a:r>
              <a:rPr lang="fr-FR" dirty="0">
                <a:hlinkClick r:id="rId10" tooltip="Développement durable"/>
              </a:rPr>
              <a:t>développement durable</a:t>
            </a:r>
            <a:r>
              <a:rPr lang="fr-FR" dirty="0"/>
              <a:t> et de la solidarité</a:t>
            </a:r>
            <a:r>
              <a:rPr lang="fr-FR" dirty="0" smtClean="0"/>
              <a:t>, Le prochain sommet des chefs d</a:t>
            </a:r>
            <a:r>
              <a:rPr lang="fr-FR" dirty="0" smtClean="0">
                <a:hlinkClick r:id="rId11" tooltip="2014"/>
              </a:rPr>
              <a:t>’Etat membres de l’OIF aura lieu en  </a:t>
            </a:r>
            <a:r>
              <a:rPr lang="fr-FR" dirty="0">
                <a:hlinkClick r:id="rId11" tooltip="2014"/>
              </a:rPr>
              <a:t>2014</a:t>
            </a:r>
            <a:r>
              <a:rPr lang="fr-FR" dirty="0"/>
              <a:t> </a:t>
            </a:r>
            <a:r>
              <a:rPr lang="fr-FR" dirty="0" smtClean="0"/>
              <a:t>au</a:t>
            </a:r>
            <a:r>
              <a:rPr lang="fr-FR" dirty="0"/>
              <a:t> </a:t>
            </a:r>
            <a:r>
              <a:rPr lang="fr-FR" dirty="0">
                <a:hlinkClick r:id="rId12" tooltip="Sénégal"/>
              </a:rPr>
              <a:t>Sénégal</a:t>
            </a:r>
            <a:r>
              <a:rPr lang="fr-FR" dirty="0"/>
              <a:t> </a:t>
            </a:r>
            <a:r>
              <a:rPr lang="fr-FR" dirty="0" smtClean="0"/>
              <a:t>à </a:t>
            </a:r>
            <a:r>
              <a:rPr lang="fr-FR" dirty="0" smtClean="0">
                <a:hlinkClick r:id="rId13" tooltip="Dakar"/>
              </a:rPr>
              <a:t>Dakar</a:t>
            </a:r>
            <a:endParaRPr lang="fr-FR" dirty="0"/>
          </a:p>
          <a:p>
            <a:pPr indent="457200" algn="just"/>
            <a:endParaRPr lang="fr-FR" dirty="0" smtClean="0"/>
          </a:p>
          <a:p>
            <a:pPr indent="457200" algn="just"/>
            <a:endParaRPr lang="fr-FR" dirty="0"/>
          </a:p>
          <a:p>
            <a:endParaRPr lang="fr-FR" i="1" dirty="0" smtClean="0"/>
          </a:p>
          <a:p>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Questions pour la révision du thème « Francophonie »</a:t>
            </a:r>
            <a:endParaRPr kumimoji="0" lang="ru-RU" sz="3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sz="3600" dirty="0" smtClean="0">
                <a:latin typeface="Times New Roman" pitchFamily="18" charset="0"/>
                <a:ea typeface="Calibri" pitchFamily="34" charset="0"/>
                <a:cs typeface="Times New Roman" pitchFamily="18" charset="0"/>
              </a:rPr>
              <a:t>1.</a:t>
            </a:r>
            <a:r>
              <a:rPr kumimoji="0" lang="fr-FR" sz="3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Quelle est la définition de la notion de la francophonie ?</a:t>
            </a:r>
            <a:endParaRPr kumimoji="0" lang="ru-RU" sz="3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3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2.Quelle institution regroupe les pays francophones ? 3.Quelles sont ses missions ? </a:t>
            </a:r>
            <a:endParaRPr kumimoji="0" lang="ru-RU" sz="3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3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4.Combien de pays membres compte cette organisation ?</a:t>
            </a:r>
            <a:endParaRPr kumimoji="0" lang="ru-RU" sz="3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3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5.Qu’est-ce qui est représenté sur le drapeau de la francophonie ?</a:t>
            </a:r>
            <a:endParaRPr kumimoji="0" lang="ru-RU" sz="3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3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6.Dans quels  pays francophones  le français est la langue maternelle, administrative ?</a:t>
            </a:r>
            <a:endParaRPr kumimoji="0" lang="fr-FR"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1646</Words>
  <Application>Microsoft Office PowerPoint</Application>
  <PresentationFormat>Экран (4:3)</PresentationFormat>
  <Paragraphs>262</Paragraphs>
  <Slides>41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41</vt:i4>
      </vt:variant>
    </vt:vector>
  </HeadingPairs>
  <TitlesOfParts>
    <vt:vector size="42" baseType="lpstr">
      <vt:lpstr>Тема Office</vt:lpstr>
      <vt:lpstr>Cours de civilisation française</vt:lpstr>
      <vt:lpstr>La Francophonie</vt:lpstr>
      <vt:lpstr>Le drapeau de la francophonie</vt:lpstr>
      <vt:lpstr>Слайд 4</vt:lpstr>
      <vt:lpstr>Carte des pays francophones</vt:lpstr>
      <vt:lpstr>Membres</vt:lpstr>
      <vt:lpstr>Слайд 7</vt:lpstr>
      <vt:lpstr>Слайд 8</vt:lpstr>
      <vt:lpstr>Слайд 9</vt:lpstr>
      <vt:lpstr> Vie de famille</vt:lpstr>
      <vt:lpstr>Слайд 11</vt:lpstr>
      <vt:lpstr>Prestations sociales</vt:lpstr>
      <vt:lpstr>Слайд 13</vt:lpstr>
      <vt:lpstr>Слайд 14</vt:lpstr>
      <vt:lpstr>Слайд 15</vt:lpstr>
      <vt:lpstr>Слайд 16</vt:lpstr>
      <vt:lpstr>Système d’imposition français</vt:lpstr>
      <vt:lpstr>Слайд 18</vt:lpstr>
      <vt:lpstr>Population en France</vt:lpstr>
      <vt:lpstr>Слайд 20</vt:lpstr>
      <vt:lpstr>Слайд 21</vt:lpstr>
      <vt:lpstr>Слайд 22</vt:lpstr>
      <vt:lpstr>Revenus de la population </vt:lpstr>
      <vt:lpstr>Chômage</vt:lpstr>
      <vt:lpstr>Слайд 25</vt:lpstr>
      <vt:lpstr>Question de révision</vt:lpstr>
      <vt:lpstr>3.Inscrivez chacune des abbréviations présentée en face de son explication: EDF AAH  CDD ASS CDI CSP AFD INSEE EEE RSA GDF SMIC SDF ARE </vt:lpstr>
      <vt:lpstr>Immigration en France </vt:lpstr>
      <vt:lpstr>Statistiques</vt:lpstr>
      <vt:lpstr>Слайд 30</vt:lpstr>
      <vt:lpstr>Immigration illégale</vt:lpstr>
      <vt:lpstr>Parcours d’un étranger en France</vt:lpstr>
      <vt:lpstr>Visa long séjour valant titre de séjour</vt:lpstr>
      <vt:lpstr>Слайд 34</vt:lpstr>
      <vt:lpstr>Слайд 35</vt:lpstr>
      <vt:lpstr>Droit au travail des étrangers</vt:lpstr>
      <vt:lpstr>Слайд 37</vt:lpstr>
      <vt:lpstr>Слайд 38</vt:lpstr>
      <vt:lpstr>Слайд 39</vt:lpstr>
      <vt:lpstr>Droits sociaux des étrangers</vt:lpstr>
      <vt:lpstr>Слайд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de civilisation française</dc:title>
  <dc:creator>Лео</dc:creator>
  <cp:lastModifiedBy>Лео</cp:lastModifiedBy>
  <cp:revision>20</cp:revision>
  <dcterms:created xsi:type="dcterms:W3CDTF">2013-08-28T19:12:32Z</dcterms:created>
  <dcterms:modified xsi:type="dcterms:W3CDTF">2013-12-30T17:26:01Z</dcterms:modified>
</cp:coreProperties>
</file>