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59" r:id="rId5"/>
    <p:sldId id="264" r:id="rId6"/>
    <p:sldId id="269" r:id="rId7"/>
    <p:sldId id="261" r:id="rId8"/>
    <p:sldId id="270" r:id="rId9"/>
    <p:sldId id="266" r:id="rId10"/>
    <p:sldId id="263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ussand:Dropbox:datascience:yelp: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ussand:Dropbox:datascience:yelp: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percent</c:v>
                </c:pt>
              </c:strCache>
            </c:strRef>
          </c:tx>
          <c:invertIfNegative val="0"/>
          <c:cat>
            <c:strRef>
              <c:f>Sheet4!$A$2:$A$13</c:f>
              <c:strCache>
                <c:ptCount val="12"/>
                <c:pt idx="0">
                  <c:v>review_dateDelta         </c:v>
                </c:pt>
                <c:pt idx="1">
                  <c:v>review_stars             </c:v>
                </c:pt>
                <c:pt idx="2">
                  <c:v>review_text_len          </c:v>
                </c:pt>
                <c:pt idx="3">
                  <c:v>review_word_count        </c:v>
                </c:pt>
                <c:pt idx="4">
                  <c:v>user_avgStars            </c:v>
                </c:pt>
                <c:pt idx="5">
                  <c:v>user_cool                </c:v>
                </c:pt>
                <c:pt idx="6">
                  <c:v>user_funny               </c:v>
                </c:pt>
                <c:pt idx="7">
                  <c:v>user_reviews             </c:v>
                </c:pt>
                <c:pt idx="8">
                  <c:v>user_useful              </c:v>
                </c:pt>
                <c:pt idx="9">
                  <c:v>biz_review_count         </c:v>
                </c:pt>
                <c:pt idx="10">
                  <c:v>biz_stars                </c:v>
                </c:pt>
                <c:pt idx="11">
                  <c:v>biz_review_star_delta   </c:v>
                </c:pt>
              </c:strCache>
            </c:strRef>
          </c:cat>
          <c:val>
            <c:numRef>
              <c:f>Sheet4!$B$2:$B$13</c:f>
              <c:numCache>
                <c:formatCode>0.00%</c:formatCode>
                <c:ptCount val="12"/>
                <c:pt idx="0">
                  <c:v>0.00904395463</c:v>
                </c:pt>
                <c:pt idx="1">
                  <c:v>0.0023482382</c:v>
                </c:pt>
                <c:pt idx="2">
                  <c:v>0.0213295357</c:v>
                </c:pt>
                <c:pt idx="3">
                  <c:v>0.00166311502</c:v>
                </c:pt>
                <c:pt idx="4">
                  <c:v>0.00166493583</c:v>
                </c:pt>
                <c:pt idx="5">
                  <c:v>0.0716633346</c:v>
                </c:pt>
                <c:pt idx="6">
                  <c:v>0.847305618</c:v>
                </c:pt>
                <c:pt idx="7">
                  <c:v>0.0375573619</c:v>
                </c:pt>
                <c:pt idx="8">
                  <c:v>0.00711443771</c:v>
                </c:pt>
                <c:pt idx="9">
                  <c:v>0.000156801237</c:v>
                </c:pt>
                <c:pt idx="10">
                  <c:v>2.77194347E-5</c:v>
                </c:pt>
                <c:pt idx="11">
                  <c:v>0.000124947529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5258424"/>
        <c:axId val="2105255960"/>
      </c:barChart>
      <c:catAx>
        <c:axId val="2105258424"/>
        <c:scaling>
          <c:orientation val="minMax"/>
        </c:scaling>
        <c:delete val="0"/>
        <c:axPos val="b"/>
        <c:majorTickMark val="out"/>
        <c:minorTickMark val="none"/>
        <c:tickLblPos val="nextTo"/>
        <c:crossAx val="2105255960"/>
        <c:crosses val="autoZero"/>
        <c:auto val="1"/>
        <c:lblAlgn val="ctr"/>
        <c:lblOffset val="100"/>
        <c:noMultiLvlLbl val="0"/>
      </c:catAx>
      <c:valAx>
        <c:axId val="2105255960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21052584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Sheet3!$C$1</c:f>
              <c:strCache>
                <c:ptCount val="1"/>
                <c:pt idx="0">
                  <c:v>percent</c:v>
                </c:pt>
              </c:strCache>
            </c:strRef>
          </c:tx>
          <c:invertIfNegative val="0"/>
          <c:cat>
            <c:strRef>
              <c:f>Sheet3!$B$2:$B$14</c:f>
              <c:strCache>
                <c:ptCount val="13"/>
                <c:pt idx="0">
                  <c:v>review_dateDelta</c:v>
                </c:pt>
                <c:pt idx="1">
                  <c:v>review_stars    </c:v>
                </c:pt>
                <c:pt idx="2">
                  <c:v>review_text_len </c:v>
                </c:pt>
                <c:pt idx="3">
                  <c:v>review_word_coun</c:v>
                </c:pt>
                <c:pt idx="4">
                  <c:v>user_avgStars   </c:v>
                </c:pt>
                <c:pt idx="5">
                  <c:v>user_cool       </c:v>
                </c:pt>
                <c:pt idx="6">
                  <c:v>user_funny      </c:v>
                </c:pt>
                <c:pt idx="7">
                  <c:v>user_reviews    </c:v>
                </c:pt>
                <c:pt idx="8">
                  <c:v>user_useful     </c:v>
                </c:pt>
                <c:pt idx="9">
                  <c:v>useful_pct      </c:v>
                </c:pt>
                <c:pt idx="10">
                  <c:v>biz_review_count</c:v>
                </c:pt>
                <c:pt idx="11">
                  <c:v>biz_stars       </c:v>
                </c:pt>
                <c:pt idx="12">
                  <c:v>biz_review_star_</c:v>
                </c:pt>
              </c:strCache>
            </c:strRef>
          </c:cat>
          <c:val>
            <c:numRef>
              <c:f>Sheet3!$C$2:$C$14</c:f>
              <c:numCache>
                <c:formatCode>0.00%</c:formatCode>
                <c:ptCount val="13"/>
                <c:pt idx="0">
                  <c:v>0.00226706519</c:v>
                </c:pt>
                <c:pt idx="1">
                  <c:v>0.000589487816</c:v>
                </c:pt>
                <c:pt idx="2">
                  <c:v>0.00542420797</c:v>
                </c:pt>
                <c:pt idx="3">
                  <c:v>0.000811375057</c:v>
                </c:pt>
                <c:pt idx="4">
                  <c:v>0.000102390623</c:v>
                </c:pt>
                <c:pt idx="5">
                  <c:v>0.000203168237</c:v>
                </c:pt>
                <c:pt idx="6">
                  <c:v>0.000705300794</c:v>
                </c:pt>
                <c:pt idx="7">
                  <c:v>6.98295822E-5</c:v>
                </c:pt>
                <c:pt idx="8">
                  <c:v>0.000120308976</c:v>
                </c:pt>
                <c:pt idx="9">
                  <c:v>0.989409384</c:v>
                </c:pt>
                <c:pt idx="10">
                  <c:v>0.000150936218</c:v>
                </c:pt>
                <c:pt idx="11">
                  <c:v>2.47881499E-5</c:v>
                </c:pt>
                <c:pt idx="12">
                  <c:v>0.00012175733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2312728"/>
        <c:axId val="2112309704"/>
      </c:barChart>
      <c:catAx>
        <c:axId val="2112312728"/>
        <c:scaling>
          <c:orientation val="minMax"/>
        </c:scaling>
        <c:delete val="0"/>
        <c:axPos val="b"/>
        <c:majorTickMark val="out"/>
        <c:minorTickMark val="none"/>
        <c:tickLblPos val="nextTo"/>
        <c:crossAx val="2112309704"/>
        <c:crosses val="autoZero"/>
        <c:auto val="1"/>
        <c:lblAlgn val="ctr"/>
        <c:lblOffset val="100"/>
        <c:noMultiLvlLbl val="0"/>
      </c:catAx>
      <c:valAx>
        <c:axId val="2112309704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21123127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918447"/>
            <a:ext cx="7583488" cy="1470025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478306"/>
            <a:ext cx="7583487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2E09-CEDF-4642-90FF-E2F449743BF0}" type="datetimeFigureOut">
              <a:rPr lang="en-US" smtClean="0"/>
              <a:t>8/5/13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51EC-78F4-DA48-BEAE-AB7AB0E1DBE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4320"/>
            <a:ext cx="3959352" cy="169164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608" y="264907"/>
            <a:ext cx="3959352" cy="6328186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0801"/>
            <a:ext cx="3959352" cy="3200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70048" y="6356350"/>
            <a:ext cx="162763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6EE42E09-CEDF-4642-90FF-E2F449743BF0}" type="datetimeFigureOut">
              <a:rPr lang="en-US" smtClean="0"/>
              <a:t>8/5/13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2808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38129"/>
            <a:ext cx="758952" cy="57607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8A2D51EC-78F4-DA48-BEAE-AB7AB0E1D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38600"/>
            <a:ext cx="7620000" cy="990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3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65176"/>
            <a:ext cx="8458200" cy="369722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Font typeface="Calisto MT" pitchFamily="18" charset="0"/>
              <a:buNone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5042647"/>
            <a:ext cx="7620000" cy="1129553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2E09-CEDF-4642-90FF-E2F449743BF0}" type="datetimeFigureOut">
              <a:rPr lang="en-US" smtClean="0"/>
              <a:t>8/5/13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51EC-78F4-DA48-BEAE-AB7AB0E1D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6EE42E09-CEDF-4642-90FF-E2F449743BF0}" type="datetimeFigureOut">
              <a:rPr lang="en-US" smtClean="0"/>
              <a:t>8/5/13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8A2D51EC-78F4-DA48-BEAE-AB7AB0E1D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2E09-CEDF-4642-90FF-E2F449743BF0}" type="datetimeFigureOut">
              <a:rPr lang="en-US" smtClean="0"/>
              <a:t>8/5/13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51EC-78F4-DA48-BEAE-AB7AB0E1D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2"/>
          <a:srcRect r="14719"/>
          <a:stretch>
            <a:fillRect/>
          </a:stretch>
        </p:blipFill>
        <p:spPr>
          <a:xfrm>
            <a:off x="0" y="4482"/>
            <a:ext cx="77981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457200"/>
            <a:ext cx="1219200" cy="5668963"/>
          </a:xfrm>
        </p:spPr>
        <p:txBody>
          <a:bodyPr vert="eaVer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457200"/>
            <a:ext cx="6383337" cy="56689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4800" y="6356350"/>
            <a:ext cx="1066800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6EE42E09-CEDF-4642-90FF-E2F449743BF0}" type="datetimeFigureOut">
              <a:rPr lang="en-US" smtClean="0"/>
              <a:t>8/5/13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51EC-78F4-DA48-BEAE-AB7AB0E1DBE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5400000" flipH="1">
            <a:off x="4421262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2E09-CEDF-4642-90FF-E2F449743BF0}" type="datetimeFigureOut">
              <a:rPr lang="en-US" smtClean="0"/>
              <a:t>8/5/13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51EC-78F4-DA48-BEAE-AB7AB0E1D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789081"/>
            <a:ext cx="7583488" cy="1470025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4724400"/>
            <a:ext cx="7583487" cy="1385047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2E09-CEDF-4642-90FF-E2F449743BF0}" type="datetimeFigureOut">
              <a:rPr lang="en-US" smtClean="0"/>
              <a:t>8/5/13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51EC-78F4-DA48-BEAE-AB7AB0E1DBE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7371" y="2564085"/>
            <a:ext cx="1789259" cy="1729830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6984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66667"/>
          <a:stretch>
            <a:fillRect/>
          </a:stretch>
        </p:blipFill>
        <p:spPr>
          <a:xfrm>
            <a:off x="0" y="4572000"/>
            <a:ext cx="91440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71800"/>
            <a:ext cx="7583487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4724400"/>
            <a:ext cx="7583487" cy="13984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 typeface="Calisto MT" pitchFamily="18" charset="0"/>
              <a:buNone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2E09-CEDF-4642-90FF-E2F449743BF0}" type="datetimeFigureOut">
              <a:rPr lang="en-US" smtClean="0"/>
              <a:t>8/5/13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51EC-78F4-DA48-BEAE-AB7AB0E1D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1" name="Picture 10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3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6791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2E09-CEDF-4642-90FF-E2F449743BF0}" type="datetimeFigureOut">
              <a:rPr lang="en-US" smtClean="0"/>
              <a:t>8/5/13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51EC-78F4-DA48-BEAE-AB7AB0E1D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3" name="Picture 12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6791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6791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2E09-CEDF-4642-90FF-E2F449743BF0}" type="datetimeFigureOut">
              <a:rPr lang="en-US" smtClean="0"/>
              <a:t>8/5/13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51EC-78F4-DA48-BEAE-AB7AB0E1D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2E09-CEDF-4642-90FF-E2F449743BF0}" type="datetimeFigureOut">
              <a:rPr lang="en-US" smtClean="0"/>
              <a:t>8/5/13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51EC-78F4-DA48-BEAE-AB7AB0E1DBE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FullBackground.jpg"/>
          <p:cNvPicPr>
            <a:picLocks noChangeAspect="1"/>
          </p:cNvPicPr>
          <p:nvPr/>
        </p:nvPicPr>
        <p:blipFill>
          <a:blip r:embed="rId3"/>
          <a:srcRect t="21046"/>
          <a:stretch>
            <a:fillRect/>
          </a:stretch>
        </p:blipFill>
        <p:spPr>
          <a:xfrm>
            <a:off x="0" y="1447800"/>
            <a:ext cx="9144000" cy="5414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2E09-CEDF-4642-90FF-E2F449743BF0}" type="datetimeFigureOut">
              <a:rPr lang="en-US" smtClean="0"/>
              <a:t>8/5/13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51EC-78F4-DA48-BEAE-AB7AB0E1D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3049"/>
            <a:ext cx="3962400" cy="1690221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401" y="273050"/>
            <a:ext cx="3959352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5104"/>
            <a:ext cx="3962400" cy="3200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67000" y="6356350"/>
            <a:ext cx="162261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6EE42E09-CEDF-4642-90FF-E2F449743BF0}" type="datetimeFigureOut">
              <a:rPr lang="en-US" smtClean="0"/>
              <a:t>8/5/13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1553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48338"/>
            <a:ext cx="762000" cy="57626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8A2D51EC-78F4-DA48-BEAE-AB7AB0E1DBE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8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49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6EE42E09-CEDF-4642-90FF-E2F449743BF0}" type="datetimeFigureOut">
              <a:rPr lang="en-US" smtClean="0"/>
              <a:t>8/5/13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47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8A2D51EC-78F4-DA48-BEAE-AB7AB0E1DBE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Calisto MT" pitchFamily="18" charset="0"/>
        <a:buChar char="•"/>
        <a:defRPr sz="24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22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20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1711325" indent="-280988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6pPr>
      <a:lvl7pPr marL="2000250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7pPr>
      <a:lvl8pPr marL="2290763" indent="-280988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8pPr>
      <a:lvl9pPr marL="2571750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dirty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competition: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many “useful” votes will a yelp review receive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02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Pandas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 learn: </a:t>
            </a:r>
            <a:r>
              <a:rPr lang="en-US" dirty="0" err="1" smtClean="0"/>
              <a:t>RandomForestRegressor</a:t>
            </a:r>
            <a:endParaRPr lang="en-US" dirty="0" smtClean="0"/>
          </a:p>
          <a:p>
            <a:pPr lvl="1"/>
            <a:r>
              <a:rPr lang="en-US" dirty="0" smtClean="0"/>
              <a:t>150 trees</a:t>
            </a:r>
          </a:p>
          <a:p>
            <a:pPr lvl="1"/>
            <a:r>
              <a:rPr lang="en-US" dirty="0" smtClean="0"/>
              <a:t>6 </a:t>
            </a:r>
            <a:r>
              <a:rPr lang="en-US" dirty="0" err="1" smtClean="0"/>
              <a:t>mins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unknowns to start with (</a:t>
            </a:r>
            <a:r>
              <a:rPr lang="en-US" dirty="0" err="1" smtClean="0"/>
              <a:t>mongodb</a:t>
            </a:r>
            <a:r>
              <a:rPr lang="en-US" dirty="0" smtClean="0"/>
              <a:t>, python, ML algorithms)</a:t>
            </a:r>
          </a:p>
          <a:p>
            <a:r>
              <a:rPr lang="en-US" dirty="0" smtClean="0"/>
              <a:t>First version of the program took over 4 days to figure out. (2 weekends). Second version took me 45 </a:t>
            </a:r>
            <a:r>
              <a:rPr lang="en-US" dirty="0" err="1" smtClean="0"/>
              <a:t>mins</a:t>
            </a:r>
            <a:r>
              <a:rPr lang="en-US" dirty="0"/>
              <a:t> </a:t>
            </a:r>
            <a:r>
              <a:rPr lang="en-US" dirty="0" smtClean="0"/>
              <a:t>and it was 1/6 the number of lines of code.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83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iPython</a:t>
            </a:r>
            <a:r>
              <a:rPr lang="en-US" dirty="0" smtClean="0"/>
              <a:t>: awesome interactive python shell. Really good for quickly testing stuff</a:t>
            </a:r>
          </a:p>
          <a:p>
            <a:r>
              <a:rPr lang="en-US" dirty="0" smtClean="0"/>
              <a:t>Pandas: great library</a:t>
            </a:r>
            <a:r>
              <a:rPr lang="en-US" dirty="0"/>
              <a:t>!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has so much stuff like join, merge, PivotTable. </a:t>
            </a:r>
            <a:r>
              <a:rPr lang="en-US" dirty="0" err="1" smtClean="0"/>
              <a:t>Read_csv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Python: really quick to prototype</a:t>
            </a:r>
          </a:p>
          <a:p>
            <a:r>
              <a:rPr lang="en-US" dirty="0" smtClean="0"/>
              <a:t>Mongo</a:t>
            </a:r>
            <a:r>
              <a:rPr lang="en-US" dirty="0" smtClean="0"/>
              <a:t>: didn’t really get to fully exploit it’s value. Not sure of </a:t>
            </a:r>
            <a:r>
              <a:rPr lang="en-US" dirty="0" err="1" smtClean="0"/>
              <a:t>perf</a:t>
            </a:r>
            <a:r>
              <a:rPr lang="en-US" dirty="0" smtClean="0"/>
              <a:t> vs. straight python.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60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</a:t>
            </a:r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588" r="2588" b="2011"/>
          <a:stretch/>
        </p:blipFill>
        <p:spPr>
          <a:xfrm>
            <a:off x="0" y="1524250"/>
            <a:ext cx="4669438" cy="4924970"/>
          </a:xfrm>
        </p:spPr>
      </p:pic>
      <p:pic>
        <p:nvPicPr>
          <p:cNvPr id="17" name="Content Placeholder 4"/>
          <p:cNvPicPr>
            <a:picLocks noChangeAspect="1"/>
          </p:cNvPicPr>
          <p:nvPr/>
        </p:nvPicPr>
        <p:blipFill>
          <a:blip r:embed="rId3"/>
          <a:srcRect l="-20736" r="-20736"/>
          <a:stretch>
            <a:fillRect/>
          </a:stretch>
        </p:blipFill>
        <p:spPr>
          <a:xfrm>
            <a:off x="4007809" y="1524249"/>
            <a:ext cx="5893834" cy="492497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483168" y="5871224"/>
            <a:ext cx="585581" cy="365050"/>
          </a:xfrm>
          <a:prstGeom prst="rect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28358" y="1840757"/>
            <a:ext cx="786812" cy="365050"/>
          </a:xfrm>
          <a:prstGeom prst="rect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05192" y="1524250"/>
            <a:ext cx="889779" cy="3846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9165" y="1484321"/>
            <a:ext cx="1246911" cy="3846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01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Competitio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effectLst/>
              </a:rPr>
              <a:t>S</a:t>
            </a:r>
            <a:r>
              <a:rPr lang="en-US" dirty="0" smtClean="0">
                <a:effectLst/>
              </a:rPr>
              <a:t>ponsored </a:t>
            </a:r>
            <a:r>
              <a:rPr lang="en-US" dirty="0">
                <a:effectLst/>
              </a:rPr>
              <a:t>by </a:t>
            </a:r>
            <a:r>
              <a:rPr lang="en-US" dirty="0" smtClean="0">
                <a:effectLst/>
              </a:rPr>
              <a:t>Yelp.</a:t>
            </a:r>
          </a:p>
          <a:p>
            <a:r>
              <a:rPr lang="en-US" dirty="0">
                <a:effectLst/>
              </a:rPr>
              <a:t>R</a:t>
            </a:r>
            <a:r>
              <a:rPr lang="en-US" dirty="0" smtClean="0">
                <a:effectLst/>
              </a:rPr>
              <a:t>an </a:t>
            </a:r>
            <a:r>
              <a:rPr lang="en-US" dirty="0">
                <a:effectLst/>
              </a:rPr>
              <a:t>from March 27</a:t>
            </a:r>
            <a:r>
              <a:rPr lang="en-US" baseline="30000" dirty="0">
                <a:effectLst/>
              </a:rPr>
              <a:t>th</a:t>
            </a:r>
            <a:r>
              <a:rPr lang="en-US" dirty="0">
                <a:effectLst/>
              </a:rPr>
              <a:t> to June 30</a:t>
            </a:r>
            <a:r>
              <a:rPr lang="en-US" baseline="30000" dirty="0">
                <a:effectLst/>
              </a:rPr>
              <a:t>th</a:t>
            </a:r>
            <a:r>
              <a:rPr lang="en-US" dirty="0">
                <a:effectLst/>
              </a:rPr>
              <a:t>. 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Yelp tracks </a:t>
            </a:r>
            <a:r>
              <a:rPr lang="en-US" dirty="0">
                <a:effectLst/>
              </a:rPr>
              <a:t>3 community-powered metrics of review </a:t>
            </a:r>
            <a:r>
              <a:rPr lang="en-US" dirty="0" smtClean="0">
                <a:effectLst/>
              </a:rPr>
              <a:t>quality:</a:t>
            </a:r>
          </a:p>
          <a:p>
            <a:pPr marL="752475" lvl="1" indent="-457200">
              <a:buFont typeface="+mj-lt"/>
              <a:buAutoNum type="arabicPeriod"/>
            </a:pPr>
            <a:r>
              <a:rPr lang="en-US" b="1" dirty="0" smtClean="0">
                <a:effectLst/>
              </a:rPr>
              <a:t>Useful</a:t>
            </a:r>
          </a:p>
          <a:p>
            <a:pPr marL="752475" lvl="1" indent="-457200">
              <a:buFont typeface="+mj-lt"/>
              <a:buAutoNum type="arabicPeriod"/>
            </a:pPr>
            <a:r>
              <a:rPr lang="en-US" b="1" dirty="0" smtClean="0">
                <a:effectLst/>
              </a:rPr>
              <a:t>Funny</a:t>
            </a:r>
          </a:p>
          <a:p>
            <a:pPr marL="752475" lvl="1" indent="-457200">
              <a:buFont typeface="+mj-lt"/>
              <a:buAutoNum type="arabicPeriod"/>
            </a:pPr>
            <a:r>
              <a:rPr lang="en-US" b="1" dirty="0" smtClean="0">
                <a:effectLst/>
              </a:rPr>
              <a:t>Cool</a:t>
            </a:r>
            <a:r>
              <a:rPr lang="en-US" b="1" dirty="0">
                <a:effectLst/>
              </a:rPr>
              <a:t>. </a:t>
            </a:r>
            <a:endParaRPr lang="en-US" b="1" dirty="0" smtClean="0">
              <a:effectLst/>
            </a:endParaRPr>
          </a:p>
          <a:p>
            <a:r>
              <a:rPr lang="en-US" dirty="0" smtClean="0">
                <a:effectLst/>
              </a:rPr>
              <a:t>Other data includes </a:t>
            </a:r>
            <a:r>
              <a:rPr lang="en-US" b="1" dirty="0" smtClean="0">
                <a:effectLst/>
              </a:rPr>
              <a:t>freshness </a:t>
            </a:r>
            <a:r>
              <a:rPr lang="en-US" b="1" dirty="0">
                <a:effectLst/>
              </a:rPr>
              <a:t>of a review</a:t>
            </a:r>
            <a:r>
              <a:rPr lang="en-US" dirty="0">
                <a:effectLst/>
              </a:rPr>
              <a:t>. </a:t>
            </a:r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Problem </a:t>
            </a:r>
            <a:r>
              <a:rPr lang="en-US" dirty="0" smtClean="0">
                <a:effectLst/>
              </a:rPr>
              <a:t>statement: can we predict the number of useful votes a review will get 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1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Reviews: 230K</a:t>
            </a:r>
          </a:p>
          <a:p>
            <a:pPr lvl="1"/>
            <a:r>
              <a:rPr lang="en-US" dirty="0" smtClean="0"/>
              <a:t>date, text, stars, cool, funny, useful</a:t>
            </a:r>
          </a:p>
          <a:p>
            <a:r>
              <a:rPr lang="en-US" dirty="0" smtClean="0"/>
              <a:t>Unique Users: 43K</a:t>
            </a:r>
          </a:p>
          <a:p>
            <a:pPr lvl="1"/>
            <a:r>
              <a:rPr lang="en-US" dirty="0" smtClean="0"/>
              <a:t># of reviews, # of useful reviews, </a:t>
            </a:r>
            <a:r>
              <a:rPr lang="en-US" dirty="0" err="1" smtClean="0"/>
              <a:t>avg</a:t>
            </a:r>
            <a:r>
              <a:rPr lang="en-US" dirty="0" smtClean="0"/>
              <a:t> stars, cool, funny, useful</a:t>
            </a:r>
          </a:p>
          <a:p>
            <a:r>
              <a:rPr lang="en-US" dirty="0" smtClean="0"/>
              <a:t>Business: 11K</a:t>
            </a:r>
          </a:p>
          <a:p>
            <a:pPr lvl="1"/>
            <a:r>
              <a:rPr lang="en-US" dirty="0" smtClean="0"/>
              <a:t>#of reviews, # of stars</a:t>
            </a:r>
          </a:p>
          <a:p>
            <a:r>
              <a:rPr lang="en-US" dirty="0" err="1" smtClean="0"/>
              <a:t>Checkin</a:t>
            </a:r>
            <a:r>
              <a:rPr lang="en-US" dirty="0" smtClean="0"/>
              <a:t>: 8K</a:t>
            </a:r>
          </a:p>
          <a:p>
            <a:pPr lvl="1"/>
            <a:r>
              <a:rPr lang="en-US" dirty="0" smtClean="0"/>
              <a:t>Time of day, type of biz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6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Collection: Get JSON data into DB</a:t>
            </a:r>
          </a:p>
          <a:p>
            <a:pPr lvl="1"/>
            <a:r>
              <a:rPr lang="en-US" dirty="0" smtClean="0"/>
              <a:t>Preparation: Normalize data across tables</a:t>
            </a:r>
          </a:p>
          <a:p>
            <a:pPr lvl="1"/>
            <a:r>
              <a:rPr lang="en-US" dirty="0" smtClean="0"/>
              <a:t>Analysis: Choose descriptive features and calculate some features</a:t>
            </a:r>
          </a:p>
          <a:p>
            <a:r>
              <a:rPr lang="en-US" dirty="0" smtClean="0"/>
              <a:t>Algorithm: Random Forest</a:t>
            </a:r>
          </a:p>
          <a:p>
            <a:pPr lvl="1"/>
            <a:r>
              <a:rPr lang="en-US" dirty="0" smtClean="0"/>
              <a:t>Training: ran it with 75% of the training data</a:t>
            </a:r>
          </a:p>
          <a:p>
            <a:pPr lvl="1"/>
            <a:r>
              <a:rPr lang="en-US" dirty="0" smtClean="0"/>
              <a:t>Testing: ran it with the other 25% to get predictions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95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593870"/>
            <a:ext cx="7583488" cy="5080461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</a:pPr>
            <a:r>
              <a:rPr lang="en-US" dirty="0" smtClean="0"/>
              <a:t>Review:</a:t>
            </a:r>
          </a:p>
          <a:p>
            <a:pPr lvl="1">
              <a:lnSpc>
                <a:spcPct val="50000"/>
              </a:lnSpc>
            </a:pPr>
            <a:r>
              <a:rPr lang="en-US" sz="2400" dirty="0" smtClean="0"/>
              <a:t>Date</a:t>
            </a:r>
          </a:p>
          <a:p>
            <a:pPr lvl="1">
              <a:lnSpc>
                <a:spcPct val="50000"/>
              </a:lnSpc>
            </a:pPr>
            <a:r>
              <a:rPr lang="en-US" sz="2400" dirty="0" smtClean="0"/>
              <a:t>Stars             </a:t>
            </a:r>
          </a:p>
          <a:p>
            <a:pPr lvl="1">
              <a:lnSpc>
                <a:spcPct val="50000"/>
              </a:lnSpc>
            </a:pPr>
            <a:r>
              <a:rPr lang="en-US" sz="2400" dirty="0" smtClean="0"/>
              <a:t>Text 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User:</a:t>
            </a:r>
          </a:p>
          <a:p>
            <a:pPr lvl="1">
              <a:lnSpc>
                <a:spcPct val="50000"/>
              </a:lnSpc>
            </a:pPr>
            <a:r>
              <a:rPr lang="en-US" sz="2400" dirty="0" smtClean="0"/>
              <a:t>Average Number of stars given</a:t>
            </a:r>
          </a:p>
          <a:p>
            <a:pPr lvl="1">
              <a:lnSpc>
                <a:spcPct val="50000"/>
              </a:lnSpc>
            </a:pPr>
            <a:r>
              <a:rPr lang="en-US" sz="2400" dirty="0" smtClean="0"/>
              <a:t>Cool votes</a:t>
            </a:r>
          </a:p>
          <a:p>
            <a:pPr lvl="1">
              <a:lnSpc>
                <a:spcPct val="50000"/>
              </a:lnSpc>
            </a:pPr>
            <a:r>
              <a:rPr lang="en-US" sz="2400" dirty="0" smtClean="0"/>
              <a:t>Funny Votes</a:t>
            </a:r>
          </a:p>
          <a:p>
            <a:pPr lvl="1">
              <a:lnSpc>
                <a:spcPct val="50000"/>
              </a:lnSpc>
            </a:pPr>
            <a:r>
              <a:rPr lang="en-US" sz="2400" dirty="0" smtClean="0"/>
              <a:t>Useful Votes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Business:</a:t>
            </a:r>
          </a:p>
          <a:p>
            <a:pPr lvl="1">
              <a:lnSpc>
                <a:spcPct val="50000"/>
              </a:lnSpc>
            </a:pPr>
            <a:r>
              <a:rPr lang="en-US" sz="2400" dirty="0" smtClean="0"/>
              <a:t>Count of reviews</a:t>
            </a:r>
          </a:p>
          <a:p>
            <a:pPr lvl="1">
              <a:lnSpc>
                <a:spcPct val="50000"/>
              </a:lnSpc>
            </a:pPr>
            <a:r>
              <a:rPr lang="en-US" sz="2400" dirty="0"/>
              <a:t>S</a:t>
            </a:r>
            <a:r>
              <a:rPr lang="en-US" sz="2400" dirty="0" smtClean="0"/>
              <a:t>tars                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Computed</a:t>
            </a:r>
          </a:p>
          <a:p>
            <a:pPr lvl="1">
              <a:lnSpc>
                <a:spcPct val="50000"/>
              </a:lnSpc>
            </a:pPr>
            <a:r>
              <a:rPr lang="en-US" sz="2400" dirty="0"/>
              <a:t>Review star delta</a:t>
            </a:r>
          </a:p>
          <a:p>
            <a:pPr lvl="1">
              <a:lnSpc>
                <a:spcPct val="50000"/>
              </a:lnSpc>
            </a:pPr>
            <a:r>
              <a:rPr lang="en-US" sz="2400" dirty="0"/>
              <a:t>Date Delta </a:t>
            </a:r>
            <a:r>
              <a:rPr lang="en-US" sz="2400" dirty="0" smtClean="0"/>
              <a:t>from 1/1/13</a:t>
            </a:r>
          </a:p>
          <a:p>
            <a:pPr lvl="1">
              <a:lnSpc>
                <a:spcPct val="50000"/>
              </a:lnSpc>
            </a:pPr>
            <a:r>
              <a:rPr lang="en-US" sz="2400" dirty="0" smtClean="0"/>
              <a:t>Text Length</a:t>
            </a:r>
          </a:p>
          <a:p>
            <a:pPr lvl="1">
              <a:lnSpc>
                <a:spcPct val="50000"/>
              </a:lnSpc>
            </a:pPr>
            <a:r>
              <a:rPr lang="en-US" sz="2400" dirty="0" smtClean="0"/>
              <a:t>Text Word Count</a:t>
            </a:r>
            <a:endParaRPr lang="en-US" sz="2400" dirty="0"/>
          </a:p>
          <a:p>
            <a:pPr lvl="1">
              <a:lnSpc>
                <a:spcPct val="50000"/>
              </a:lnSpc>
            </a:pPr>
            <a:endParaRPr lang="en-US" dirty="0" smtClean="0"/>
          </a:p>
          <a:p>
            <a:pPr marL="282575" lvl="1" indent="0">
              <a:lnSpc>
                <a:spcPct val="50000"/>
              </a:lnSpc>
              <a:buNone/>
            </a:pPr>
            <a:r>
              <a:rPr lang="en-US" sz="2000" dirty="0" smtClean="0"/>
              <a:t>		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405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bservations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36879"/>
              </p:ext>
            </p:extLst>
          </p:nvPr>
        </p:nvGraphicFramePr>
        <p:xfrm>
          <a:off x="214756" y="1597973"/>
          <a:ext cx="2438400" cy="2542540"/>
        </p:xfrm>
        <a:graphic>
          <a:graphicData uri="http://schemas.openxmlformats.org/drawingml/2006/table">
            <a:tbl>
              <a:tblPr/>
              <a:tblGrid>
                <a:gridCol w="16129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percent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review_dateDelta    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review_stars        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review_text_len     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2.13%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review_word_count   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user_avgStars       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user_cool           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7.17%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user_funny          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84.73%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user_reviews        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3.76%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user_useful         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biz_review_count    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biz_stars           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biz_review_star_delta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985237" y="1828800"/>
            <a:ext cx="1377713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883523"/>
              </p:ext>
            </p:extLst>
          </p:nvPr>
        </p:nvGraphicFramePr>
        <p:xfrm>
          <a:off x="3971998" y="3000959"/>
          <a:ext cx="4435402" cy="3568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98776" y="5740059"/>
            <a:ext cx="173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RMSLE =  0.4797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17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469718"/>
              </p:ext>
            </p:extLst>
          </p:nvPr>
        </p:nvGraphicFramePr>
        <p:xfrm>
          <a:off x="340310" y="1885306"/>
          <a:ext cx="2120900" cy="2738120"/>
        </p:xfrm>
        <a:graphic>
          <a:graphicData uri="http://schemas.openxmlformats.org/drawingml/2006/table">
            <a:tbl>
              <a:tblPr/>
              <a:tblGrid>
                <a:gridCol w="12954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percent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review_dateDelta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review_stars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review_text_len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review_word_coun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user_avgStars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user_cool  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user_funny 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user_reviews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user_useful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useful_pct 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98.94%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biz_review_count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biz_stars  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biz_review_star_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5478913"/>
              </p:ext>
            </p:extLst>
          </p:nvPr>
        </p:nvGraphicFramePr>
        <p:xfrm>
          <a:off x="4001447" y="1885306"/>
          <a:ext cx="4768264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36714" y="6109391"/>
            <a:ext cx="173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RMSLE =  0.4791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15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Winner: RMSLE =&gt; 0.4404</a:t>
            </a:r>
          </a:p>
          <a:p>
            <a:r>
              <a:rPr lang="en-US" dirty="0" smtClean="0"/>
              <a:t>Mine: </a:t>
            </a:r>
          </a:p>
          <a:p>
            <a:pPr lvl="1"/>
            <a:r>
              <a:rPr lang="en-US" dirty="0" smtClean="0"/>
              <a:t>RMSLE =&gt; 0.4791</a:t>
            </a:r>
          </a:p>
          <a:p>
            <a:pPr lvl="1"/>
            <a:r>
              <a:rPr lang="en-US" dirty="0" smtClean="0"/>
              <a:t>Place: 52 out of 352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58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recedent">
  <a:themeElements>
    <a:clrScheme name="Precedent">
      <a:dk1>
        <a:srgbClr val="921F07"/>
      </a:dk1>
      <a:lt1>
        <a:sysClr val="window" lastClr="FFFFFF"/>
      </a:lt1>
      <a:dk2>
        <a:srgbClr val="333333"/>
      </a:dk2>
      <a:lt2>
        <a:srgbClr val="E5E5D3"/>
      </a:lt2>
      <a:accent1>
        <a:srgbClr val="993232"/>
      </a:accent1>
      <a:accent2>
        <a:srgbClr val="9B6C34"/>
      </a:accent2>
      <a:accent3>
        <a:srgbClr val="736C5D"/>
      </a:accent3>
      <a:accent4>
        <a:srgbClr val="C9972B"/>
      </a:accent4>
      <a:accent5>
        <a:srgbClr val="C95F2B"/>
      </a:accent5>
      <a:accent6>
        <a:srgbClr val="8F7A05"/>
      </a:accent6>
      <a:hlink>
        <a:srgbClr val="933926"/>
      </a:hlink>
      <a:folHlink>
        <a:srgbClr val="91601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Precedent.thmx</Template>
  <TotalTime>6268</TotalTime>
  <Words>454</Words>
  <Application>Microsoft Macintosh PowerPoint</Application>
  <PresentationFormat>On-screen Show (4:3)</PresentationFormat>
  <Paragraphs>132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Precedent</vt:lpstr>
      <vt:lpstr>Kaggle competition:</vt:lpstr>
      <vt:lpstr>YELP</vt:lpstr>
      <vt:lpstr>Kaggle Competition</vt:lpstr>
      <vt:lpstr>Data set</vt:lpstr>
      <vt:lpstr>Methodology </vt:lpstr>
      <vt:lpstr>Descriptive Features</vt:lpstr>
      <vt:lpstr>Observations</vt:lpstr>
      <vt:lpstr>Observations 2</vt:lpstr>
      <vt:lpstr>Kaggle</vt:lpstr>
      <vt:lpstr>Tools</vt:lpstr>
      <vt:lpstr>Challenges</vt:lpstr>
      <vt:lpstr>Take aways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Groupme + experiences</dc:title>
  <dc:creator>Gustavo Sandoval</dc:creator>
  <cp:lastModifiedBy>Gustavo Sandoval</cp:lastModifiedBy>
  <cp:revision>31</cp:revision>
  <dcterms:created xsi:type="dcterms:W3CDTF">2013-03-22T20:10:31Z</dcterms:created>
  <dcterms:modified xsi:type="dcterms:W3CDTF">2013-08-06T06:53:23Z</dcterms:modified>
</cp:coreProperties>
</file>