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8" r:id="rId2"/>
    <p:sldId id="275" r:id="rId3"/>
    <p:sldId id="342" r:id="rId4"/>
    <p:sldId id="323" r:id="rId5"/>
    <p:sldId id="304" r:id="rId6"/>
    <p:sldId id="305" r:id="rId7"/>
    <p:sldId id="343" r:id="rId8"/>
    <p:sldId id="306" r:id="rId9"/>
    <p:sldId id="308" r:id="rId10"/>
    <p:sldId id="344" r:id="rId11"/>
    <p:sldId id="311" r:id="rId12"/>
    <p:sldId id="353" r:id="rId13"/>
    <p:sldId id="313" r:id="rId14"/>
    <p:sldId id="314" r:id="rId15"/>
    <p:sldId id="324" r:id="rId16"/>
    <p:sldId id="359" r:id="rId17"/>
    <p:sldId id="345" r:id="rId18"/>
    <p:sldId id="347" r:id="rId19"/>
    <p:sldId id="346" r:id="rId20"/>
    <p:sldId id="315" r:id="rId21"/>
    <p:sldId id="316" r:id="rId22"/>
    <p:sldId id="317" r:id="rId23"/>
    <p:sldId id="319" r:id="rId24"/>
    <p:sldId id="352" r:id="rId25"/>
    <p:sldId id="355" r:id="rId26"/>
    <p:sldId id="321" r:id="rId27"/>
    <p:sldId id="348" r:id="rId28"/>
    <p:sldId id="325" r:id="rId29"/>
    <p:sldId id="349" r:id="rId30"/>
    <p:sldId id="326" r:id="rId31"/>
    <p:sldId id="350" r:id="rId32"/>
    <p:sldId id="340" r:id="rId33"/>
    <p:sldId id="338" r:id="rId34"/>
    <p:sldId id="341" r:id="rId35"/>
    <p:sldId id="351" r:id="rId36"/>
    <p:sldId id="337" r:id="rId37"/>
    <p:sldId id="327" r:id="rId38"/>
    <p:sldId id="328" r:id="rId39"/>
    <p:sldId id="360" r:id="rId40"/>
    <p:sldId id="362" r:id="rId41"/>
    <p:sldId id="363" r:id="rId42"/>
    <p:sldId id="364" r:id="rId43"/>
    <p:sldId id="366" r:id="rId44"/>
    <p:sldId id="330" r:id="rId45"/>
    <p:sldId id="365" r:id="rId4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6468" autoAdjust="0"/>
  </p:normalViewPr>
  <p:slideViewPr>
    <p:cSldViewPr snapToGrid="0">
      <p:cViewPr>
        <p:scale>
          <a:sx n="85" d="100"/>
          <a:sy n="85" d="100"/>
        </p:scale>
        <p:origin x="1512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subtracting the mean from a dataset is to obtain a dataset whose mean is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1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hyperlink" Target="http://www.rst.e-technik.tu-dortmund.de/cms/en/research/robotics/TUDOR_engl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drangan/introml/blob/master/unit02_mult_lin_reg/demo02_glucose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3 </a:t>
            </a:r>
            <a:br>
              <a:rPr lang="en-US" sz="6600" dirty="0"/>
            </a:br>
            <a:r>
              <a:rPr lang="en-US" sz="6600" dirty="0"/>
              <a:t>Multiple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</a:t>
            </a:r>
          </a:p>
          <a:p>
            <a:r>
              <a:rPr lang="en-US" dirty="0"/>
              <a:t>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6161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features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features (also known as predictors or independent variable attributes)</a:t>
                </a:r>
              </a:p>
              <a:p>
                <a:r>
                  <a:rPr lang="en-US" dirty="0"/>
                  <a:t>Single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variable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terms in the model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predicted value</a:t>
                </a:r>
              </a:p>
              <a:p>
                <a:r>
                  <a:rPr lang="en-US" dirty="0"/>
                  <a:t>Data for training</a:t>
                </a:r>
              </a:p>
              <a:p>
                <a:pPr lvl="1"/>
                <a:r>
                  <a:rPr lang="en-US" dirty="0"/>
                  <a:t>Samples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</a:t>
                </a:r>
                <a:r>
                  <a:rPr lang="en-US" dirty="0"/>
                  <a:t>=1,2,…,n. </a:t>
                </a:r>
              </a:p>
              <a:p>
                <a:pPr lvl="1"/>
                <a:r>
                  <a:rPr lang="en-US" dirty="0"/>
                  <a:t>Each sample has a vector of features: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scalar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/>
                    </a:solidFill>
                  </a:rPr>
                  <a:t>:  Learn the best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training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6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random variables: </a:t>
                </a:r>
              </a:p>
              <a:p>
                <a:pPr lvl="1"/>
                <a:r>
                  <a:rPr lang="en-US" dirty="0"/>
                  <a:t>If two variables are jointly Gaussian, the optimal predictor of one from the other is linear predictor </a:t>
                </a:r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pPr lvl="1"/>
                <a:r>
                  <a:rPr lang="en-US" dirty="0"/>
                  <a:t>Coefficient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indicates the importance of feature j for the target.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2047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1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(computations on the board):</a:t>
                </a:r>
              </a:p>
              <a:p>
                <a:pPr lvl="1"/>
                <a:r>
                  <a:rPr lang="en-US" b="0" dirty="0"/>
                  <a:t>Matrix vector multiply: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Transpose: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multiply: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 to linear equations: 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inverse: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0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Form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Predicted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sample: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feature matrix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vector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matrix is data matrix + column of 1’s</a:t>
                </a:r>
              </a:p>
              <a:p>
                <a:r>
                  <a:rPr lang="en-US" dirty="0"/>
                  <a:t>Then, predicted vector for all training samples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a new sample with feature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predicted value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8360675" y="2498165"/>
            <a:ext cx="347042" cy="11701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linear features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74" y="2850768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t="-10000" r="-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1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Slopes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Sometimes use notation: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Components have two components: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: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intercept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slope vector</a:t>
                </a:r>
              </a:p>
              <a:p>
                <a:r>
                  <a:rPr lang="en-US" dirty="0"/>
                  <a:t>Can write with inner product: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Inner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Will use alternate notation: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9757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9826-28DA-4BA0-8AE4-B263040F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 and Vector in Python and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353E9-E9EE-4094-8CA6-82995975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are some key differences between MATLAB and Python that you need to get used to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MATLAB</a:t>
                </a:r>
              </a:p>
              <a:p>
                <a:pPr lvl="1"/>
                <a:r>
                  <a:rPr lang="en-US" dirty="0"/>
                  <a:t>All arrays are at least 2 dimensions</a:t>
                </a:r>
              </a:p>
              <a:p>
                <a:pPr lvl="1"/>
                <a:r>
                  <a:rPr lang="en-US" dirty="0"/>
                  <a:t>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(row vectors)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(column) vectors</a:t>
                </a:r>
              </a:p>
              <a:p>
                <a:pPr lvl="1"/>
                <a:r>
                  <a:rPr lang="en-US" dirty="0"/>
                  <a:t>Matrix vector multiplication syntax depends if vector is on left or right: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x’*A </a:t>
                </a:r>
                <a:r>
                  <a:rPr lang="en-US" dirty="0"/>
                  <a:t>or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A*x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Arrays can have 1, 2, 3, … dimension</a:t>
                </a:r>
              </a:p>
              <a:p>
                <a:pPr lvl="1"/>
                <a:r>
                  <a:rPr lang="en-US" dirty="0"/>
                  <a:t>Vectors can be 1D arrays;  matrices are generally 2D arrays</a:t>
                </a:r>
              </a:p>
              <a:p>
                <a:pPr lvl="1"/>
                <a:r>
                  <a:rPr lang="en-US" dirty="0"/>
                  <a:t>Vectors that are 1D arrays are neither row not column vectors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is 1D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dirty="0"/>
                  <a:t> is 2D, then left and right multiplication are the same: 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x.dot(A)  </a:t>
                </a:r>
                <a:r>
                  <a:rPr lang="en-US" dirty="0"/>
                  <a:t>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A.dot(x)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Lecture notes</a:t>
                </a:r>
                <a:r>
                  <a:rPr lang="en-US" dirty="0"/>
                  <a:t>:  We will generally treat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same.  </a:t>
                </a:r>
              </a:p>
              <a:p>
                <a:pPr lvl="1"/>
                <a:r>
                  <a:rPr lang="en-US" dirty="0"/>
                  <a:t>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still multiply by a matrix on left or right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994B35B-95E0-40D8-A86B-DBC521F22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5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105" y="2395844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024"/>
            <a:ext cx="4334876" cy="3800070"/>
          </a:xfrm>
        </p:spPr>
        <p:txBody>
          <a:bodyPr/>
          <a:lstStyle/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553" y="2053524"/>
                <a:ext cx="4835470" cy="3800070"/>
              </a:xfrm>
              <a:prstGeom prst="rect">
                <a:avLst/>
              </a:prstGeom>
              <a:blipFill>
                <a:blip r:embed="rId2"/>
                <a:stretch>
                  <a:fillRect l="-288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1743559" y="1467086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6622942" y="1467085"/>
            <a:ext cx="338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5199681" y="2169762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5199681" y="262016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5199681" y="3048307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5228094" y="4523875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machine learning model as a multiple linear regression model.  </a:t>
            </a:r>
          </a:p>
          <a:p>
            <a:pPr lvl="1"/>
            <a:r>
              <a:rPr lang="en-US" dirty="0"/>
              <a:t>Identify prediction vector and target for the problem.</a:t>
            </a:r>
          </a:p>
          <a:p>
            <a:r>
              <a:rPr lang="en-US" dirty="0"/>
              <a:t>Write the regression model in matrix form.  Write the feature matrix</a:t>
            </a:r>
          </a:p>
          <a:p>
            <a:r>
              <a:rPr lang="en-US" dirty="0"/>
              <a:t>Compute the least-squares solution for the regression coefficients on training data.</a:t>
            </a:r>
          </a:p>
          <a:p>
            <a:r>
              <a:rPr lang="en-US" dirty="0"/>
              <a:t>Derive the least-squares formula from minimization of the RSS</a:t>
            </a:r>
          </a:p>
          <a:p>
            <a:endParaRPr lang="en-US" dirty="0"/>
          </a:p>
          <a:p>
            <a:r>
              <a:rPr lang="en-US" dirty="0"/>
              <a:t>Manipulate 2D arrays in python (indexing, stacking, computing shapes, …)</a:t>
            </a:r>
          </a:p>
          <a:p>
            <a:r>
              <a:rPr lang="en-US" dirty="0"/>
              <a:t>Compute the LS solution using python linear algebra and machine learning packages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RSS as a Vector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RSS is given by sum: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</a:t>
                </a:r>
                <a:r>
                  <a:rPr lang="en-US" dirty="0"/>
                  <a:t> of a vector: 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Standard Euclidean norm.</a:t>
                </a:r>
              </a:p>
              <a:p>
                <a:pPr lvl="1"/>
                <a:r>
                  <a:rPr lang="en-US" dirty="0"/>
                  <a:t>Sometimes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-2 norm.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 for </a:t>
                </a:r>
                <a:r>
                  <a:rPr lang="en-US" dirty="0" err="1"/>
                  <a:t>Lebesque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Write RSS in vector form: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97" y="1870503"/>
            <a:ext cx="3352543" cy="32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Multi-Variable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scalar valued function of a vector: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is the column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.  Solution on board</a:t>
                </a:r>
              </a:p>
              <a:p>
                <a:r>
                  <a:rPr lang="en-US" dirty="0"/>
                  <a:t>Represents direction of maximum increase</a:t>
                </a:r>
              </a:p>
              <a:p>
                <a:r>
                  <a:rPr lang="en-US" dirty="0"/>
                  <a:t>At a local minima or maxima: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unknowns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971" y="1818235"/>
            <a:ext cx="2401630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582" y="4392719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cost function of the RSS: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that minimizes RSS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least-squares</a:t>
                </a:r>
                <a:r>
                  <a:rPr lang="en-US" dirty="0"/>
                  <a:t> solution</a:t>
                </a:r>
              </a:p>
              <a:p>
                <a:r>
                  <a:rPr lang="en-US" dirty="0"/>
                  <a:t>Compute partial derivatives via chain rule: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Matrix form: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(least squares solution of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Minimum RSS: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Proof on the board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8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 Solution via  Auto-Correlation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data sample has a linear feature vector: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Define sample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auto-correlation</a:t>
                </a:r>
                <a:r>
                  <a:rPr lang="en-US" dirty="0"/>
                  <a:t> 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cross-correlation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feature </a:t>
                </a:r>
                <a:r>
                  <a:rPr lang="en-US" i="1" dirty="0"/>
                  <a:t>m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𝑦𝐴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(correlation of feature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and target)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Least squares solution is: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𝐴𝐴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407A-052C-4258-8221-7F069304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target sample mean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Consider minimum prediction error per sample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Multiple variable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model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avg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error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𝑝𝑟𝑒𝑑𝑖𝑐𝑡𝑖𝑜𝑛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≈1⇒  </m:t>
                    </m:r>
                  </m:oMath>
                </a14:m>
                <a:r>
                  <a:rPr lang="en-US" dirty="0"/>
                  <a:t>linear model provides a good fit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  </m:t>
                    </m:r>
                  </m:oMath>
                </a14:m>
                <a:r>
                  <a:rPr lang="en-US" dirty="0"/>
                  <a:t>linear model provides a poor fit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385C6-02A2-41DC-9E5E-E1FDA13D3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0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ADEF4-D847-42C2-A5A8-2C3E6C15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5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17A0-0F0A-4AF9-BBD1-E6D8C1EE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RSS is quoted in some relative form</a:t>
                </a:r>
              </a:p>
              <a:p>
                <a:r>
                  <a:rPr lang="en-US" dirty="0"/>
                  <a:t>We will use the following terminology</a:t>
                </a:r>
              </a:p>
              <a:p>
                <a:pPr lvl="1"/>
                <a:r>
                  <a:rPr lang="en-US" dirty="0"/>
                  <a:t>Note:  these are not standard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Residual sum of squares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RSS per sample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Normalized RSS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8CB82F-E19F-4FFF-96D9-8752649E4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BEA6-5928-4FE2-875B-FF65E619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4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Removed Form of the LS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useful to remove mean from data before fitting</a:t>
                </a:r>
              </a:p>
              <a:p>
                <a:r>
                  <a:rPr lang="en-US" dirty="0"/>
                  <a:t>Sample mean: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Defined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mean removed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Sample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covariance </a:t>
                </a:r>
                <a:r>
                  <a:rPr lang="en-US" dirty="0"/>
                  <a:t>matrix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cross-covariance</a:t>
                </a:r>
                <a:r>
                  <a:rPr lang="en-US" dirty="0"/>
                  <a:t>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Mean-Removed form</a:t>
                </a:r>
                <a:r>
                  <a:rPr lang="en-US" dirty="0"/>
                  <a:t> of the least squares solution: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882" y="279551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3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Using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1680" y="1539277"/>
            <a:ext cx="5334000" cy="4329817"/>
          </a:xfrm>
        </p:spPr>
        <p:txBody>
          <a:bodyPr/>
          <a:lstStyle/>
          <a:p>
            <a:r>
              <a:rPr lang="en-US" dirty="0"/>
              <a:t>Return to diabetes data example</a:t>
            </a:r>
          </a:p>
          <a:p>
            <a:r>
              <a:rPr lang="en-US" dirty="0"/>
              <a:t>All code in demo </a:t>
            </a:r>
          </a:p>
          <a:p>
            <a:r>
              <a:rPr lang="en-US" dirty="0"/>
              <a:t>Divide data into two portions:</a:t>
            </a:r>
          </a:p>
          <a:p>
            <a:pPr lvl="1"/>
            <a:r>
              <a:rPr lang="en-US" dirty="0"/>
              <a:t>Training data:  First 300 samples</a:t>
            </a:r>
          </a:p>
          <a:p>
            <a:pPr lvl="1"/>
            <a:r>
              <a:rPr lang="en-US" dirty="0"/>
              <a:t>Test data:  Remaining 142 samples</a:t>
            </a:r>
          </a:p>
          <a:p>
            <a:r>
              <a:rPr lang="en-US" dirty="0"/>
              <a:t>Train model on training data.</a:t>
            </a:r>
          </a:p>
          <a:p>
            <a:r>
              <a:rPr lang="en-US" dirty="0"/>
              <a:t>Test model (i.e. measure RSS) on test data</a:t>
            </a:r>
          </a:p>
          <a:p>
            <a:r>
              <a:rPr lang="en-US" dirty="0"/>
              <a:t>Reason for splitting data discussed next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77" y="1822132"/>
            <a:ext cx="4143183" cy="16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BA0B-CEE4-489A-BC71-3CA582CD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Computing 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numpy</a:t>
                </a:r>
                <a:r>
                  <a:rPr lang="en-US" dirty="0"/>
                  <a:t> linear algebra routine to solve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Common mistake:</a:t>
                </a:r>
              </a:p>
              <a:p>
                <a:pPr lvl="1"/>
                <a:r>
                  <a:rPr lang="en-US" dirty="0"/>
                  <a:t>Compute matrix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Full matrix inverse is VERY slow.  Not needed.</a:t>
                </a:r>
              </a:p>
              <a:p>
                <a:pPr lvl="1"/>
                <a:r>
                  <a:rPr lang="en-US" dirty="0"/>
                  <a:t>Can directly solve linear system: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has routines to solve this directly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2FBC6E-AA1A-493D-B897-C4FD51BC3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9116" y="1557444"/>
                <a:ext cx="5479133" cy="4329817"/>
              </a:xfrm>
              <a:blipFill>
                <a:blip r:embed="rId2"/>
                <a:stretch>
                  <a:fillRect l="-2540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B318-C0C6-4E15-B0C3-D877A0DB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DF1A8-7538-4E77-B84A-51B91689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11131"/>
            <a:ext cx="4362450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7783E-EF64-47FC-B6EA-306BC9A7E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22352"/>
            <a:ext cx="45243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2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47C0-54E9-4C53-972A-6D344449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56AE-29E1-4941-9ED8-98A4E04D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Undergraduate students:  </a:t>
            </a:r>
          </a:p>
          <a:p>
            <a:pPr lvl="1"/>
            <a:r>
              <a:rPr lang="en-US" dirty="0"/>
              <a:t>We will cover Lecture 2 (Simple Linear Regression) in class first</a:t>
            </a:r>
          </a:p>
          <a:p>
            <a:pPr lvl="1"/>
            <a:r>
              <a:rPr lang="en-US" dirty="0"/>
              <a:t>Some of the material in this lecture is a duplicate of Lecture 2 </a:t>
            </a:r>
          </a:p>
          <a:p>
            <a:pPr lvl="1"/>
            <a:r>
              <a:rPr lang="en-US" dirty="0"/>
              <a:t>I will go through this lecture more slowly, esp. for the linear algebra</a:t>
            </a:r>
          </a:p>
          <a:p>
            <a:pPr lvl="1"/>
            <a:endParaRPr lang="en-US" dirty="0"/>
          </a:p>
          <a:p>
            <a:r>
              <a:rPr lang="en-US" dirty="0"/>
              <a:t>Graduate students:</a:t>
            </a:r>
          </a:p>
          <a:p>
            <a:pPr lvl="1"/>
            <a:r>
              <a:rPr lang="en-US" dirty="0"/>
              <a:t>We will can skip Lecture 2 and start this lecture directly after Lecture 1</a:t>
            </a:r>
          </a:p>
          <a:p>
            <a:pPr lvl="1"/>
            <a:r>
              <a:rPr lang="en-US" dirty="0"/>
              <a:t>But, useful to read Lecture 2 and the corresponding demo on your own time.</a:t>
            </a:r>
          </a:p>
          <a:p>
            <a:pPr lvl="1"/>
            <a:r>
              <a:rPr lang="en-US" dirty="0"/>
              <a:t>Will not review basic linear algebra in class.  You should review this on your own.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98DBB-FBA1-4FE5-A2FA-385576D9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63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Calling the </a:t>
            </a:r>
            <a:r>
              <a:rPr lang="en-US" dirty="0" err="1"/>
              <a:t>sklearn</a:t>
            </a:r>
            <a:r>
              <a:rPr lang="en-US" dirty="0"/>
              <a:t> Linear Regression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0" y="1539277"/>
            <a:ext cx="4206240" cy="4329817"/>
          </a:xfrm>
        </p:spPr>
        <p:txBody>
          <a:bodyPr/>
          <a:lstStyle/>
          <a:p>
            <a:r>
              <a:rPr lang="en-US" dirty="0"/>
              <a:t>Construct a linear regression object</a:t>
            </a:r>
          </a:p>
          <a:p>
            <a:r>
              <a:rPr lang="en-US" dirty="0"/>
              <a:t>Run it on the training data</a:t>
            </a:r>
          </a:p>
          <a:p>
            <a:r>
              <a:rPr lang="en-US" dirty="0"/>
              <a:t>Predict values on the test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651" y="2891146"/>
            <a:ext cx="4586593" cy="3200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22599C-D029-4E44-9C13-BFC2B2EF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587" y="1539277"/>
            <a:ext cx="4713354" cy="7553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74167-186C-4157-ACC3-BAB43C85D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87" y="2390928"/>
            <a:ext cx="5640574" cy="370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61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7993" y="332841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BB7-299C-4940-A9CD-6010182F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linear regression</a:t>
                </a:r>
                <a:r>
                  <a:rPr lang="en-US" dirty="0"/>
                  <a:t>:  One predictor (feature)</a:t>
                </a:r>
              </a:p>
              <a:p>
                <a:pPr lvl="1"/>
                <a:r>
                  <a:rPr lang="en-US" dirty="0"/>
                  <a:t>Scalar predictor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only account for one variable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Multiple linear regression</a:t>
                </a:r>
                <a:r>
                  <a:rPr lang="en-US" dirty="0"/>
                  <a:t>:  Multiple predictors (features)</a:t>
                </a:r>
              </a:p>
              <a:p>
                <a:pPr lvl="1"/>
                <a:r>
                  <a:rPr lang="en-US" dirty="0"/>
                  <a:t>Vector predictor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account for multiple predictors</a:t>
                </a:r>
              </a:p>
              <a:p>
                <a:pPr lvl="1"/>
                <a:r>
                  <a:rPr lang="en-US" dirty="0"/>
                  <a:t>Turns into simple linear regression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63EB2-BA1F-49E1-A7A1-0195C0C4E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EC04-4F5D-41A0-99CA-CBFBF79A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36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Single Variable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could compute models for each variable separately: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But, doesn’t provide a way to account for joint effects</a:t>
                </a:r>
              </a:p>
              <a:p>
                <a:r>
                  <a:rPr lang="en-US" dirty="0"/>
                  <a:t>Example:  Consider three linear models to predicting longevity:</a:t>
                </a:r>
              </a:p>
              <a:p>
                <a:pPr lvl="1"/>
                <a:r>
                  <a:rPr lang="en-US" dirty="0"/>
                  <a:t>A:  Longevity vs. some factor in diet (e.g. amount of fiber consumed)</a:t>
                </a:r>
              </a:p>
              <a:p>
                <a:pPr lvl="1"/>
                <a:r>
                  <a:rPr lang="en-US" dirty="0"/>
                  <a:t>B:  Longevity vs. exercise</a:t>
                </a:r>
              </a:p>
              <a:p>
                <a:pPr lvl="1"/>
                <a:r>
                  <a:rPr lang="en-US" dirty="0"/>
                  <a:t>C:  Longevity vs. diet AND exercise</a:t>
                </a:r>
              </a:p>
              <a:p>
                <a:pPr lvl="1"/>
                <a:r>
                  <a:rPr lang="en-US" dirty="0"/>
                  <a:t>What does C tell you that A and B do not?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0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Single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predictor.</a:t>
                </a:r>
              </a:p>
              <a:p>
                <a:r>
                  <a:rPr lang="en-US" dirty="0"/>
                  <a:t>Feature matrix and coefficient vector: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LS </a:t>
                </a:r>
                <a:r>
                  <a:rPr lang="en-US" dirty="0" err="1"/>
                  <a:t>soln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Obtain single variable solutions for coefficients (after some algebra):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for Diabetes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</p:spPr>
            <p:txBody>
              <a:bodyPr/>
              <a:lstStyle/>
              <a:p>
                <a:r>
                  <a:rPr lang="en-US" dirty="0"/>
                  <a:t>Try a fit of each variable individually </a:t>
                </a:r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coefficient for each variable </a:t>
                </a:r>
              </a:p>
              <a:p>
                <a:r>
                  <a:rPr lang="en-US" dirty="0"/>
                  <a:t>Use formula on previous slide</a:t>
                </a:r>
              </a:p>
              <a:p>
                <a:r>
                  <a:rPr lang="en-US" dirty="0"/>
                  <a:t>“Best” individual variable is a poor fit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≈0.34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021" y="1655632"/>
                <a:ext cx="6550729" cy="4329817"/>
              </a:xfrm>
              <a:blipFill>
                <a:blip r:embed="rId2"/>
                <a:stretch>
                  <a:fillRect l="-223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D9B1F-8F15-4D5D-8CA4-42B6A939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34" y="1655632"/>
            <a:ext cx="3681369" cy="3541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B34007-6514-4811-A8ED-1413B686BC45}"/>
              </a:ext>
            </a:extLst>
          </p:cNvPr>
          <p:cNvSpPr txBox="1"/>
          <p:nvPr/>
        </p:nvSpPr>
        <p:spPr>
          <a:xfrm>
            <a:off x="4075438" y="3736324"/>
            <a:ext cx="235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individual variable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787DA-2196-4CC5-9B57-90F8E50F20F5}"/>
              </a:ext>
            </a:extLst>
          </p:cNvPr>
          <p:cNvCxnSpPr/>
          <p:nvPr/>
        </p:nvCxnSpPr>
        <p:spPr>
          <a:xfrm flipH="1">
            <a:off x="2428307" y="3887714"/>
            <a:ext cx="1546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337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variable explains glucose well</a:t>
            </a:r>
          </a:p>
          <a:p>
            <a:r>
              <a:rPr lang="en-US" dirty="0"/>
              <a:t>Multiple linear regression is much better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B598C-FC13-4F19-BF0D-94AF4E4D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1" y="2583180"/>
            <a:ext cx="4674891" cy="316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297C7-39BC-4605-8C65-57EEEC1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97" y="1625077"/>
            <a:ext cx="5834063" cy="29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1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0" y="1539277"/>
            <a:ext cx="4358640" cy="4329817"/>
          </a:xfrm>
        </p:spPr>
        <p:txBody>
          <a:bodyPr/>
          <a:lstStyle/>
          <a:p>
            <a:r>
              <a:rPr lang="en-US" dirty="0"/>
              <a:t>Predict the current draw</a:t>
            </a:r>
          </a:p>
          <a:p>
            <a:pPr lvl="1"/>
            <a:r>
              <a:rPr lang="en-US" dirty="0"/>
              <a:t>Needed to predict power consumption</a:t>
            </a:r>
          </a:p>
          <a:p>
            <a:pPr lvl="1"/>
            <a:endParaRPr lang="en-US" dirty="0"/>
          </a:p>
          <a:p>
            <a:r>
              <a:rPr lang="en-US" dirty="0"/>
              <a:t>Predictors:</a:t>
            </a:r>
          </a:p>
          <a:p>
            <a:pPr lvl="1"/>
            <a:r>
              <a:rPr lang="en-US" dirty="0"/>
              <a:t>Joint angles, velocity and acceleration</a:t>
            </a:r>
          </a:p>
          <a:p>
            <a:pPr lvl="1"/>
            <a:r>
              <a:rPr lang="en-US" dirty="0"/>
              <a:t>Strain gauge readings (measure of load)</a:t>
            </a:r>
          </a:p>
          <a:p>
            <a:pPr lvl="1"/>
            <a:endParaRPr lang="en-US" dirty="0"/>
          </a:p>
          <a:p>
            <a:r>
              <a:rPr lang="en-US" dirty="0"/>
              <a:t>Full website at TU Dortmund, Germany</a:t>
            </a:r>
          </a:p>
          <a:p>
            <a:pPr lvl="1"/>
            <a:r>
              <a:rPr lang="en-US" dirty="0">
                <a:hlinkClick r:id="rId2"/>
              </a:rPr>
              <a:t>http://www.rst.e-technik.tu-dortmund.de/cms/en/research/robotics/TUDOR_engl/index.html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611054"/>
            <a:ext cx="5601173" cy="3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in python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1660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1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Standard 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But, often it is useful to look at models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form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basis function</a:t>
                </a:r>
              </a:p>
              <a:p>
                <a:pPr lvl="1"/>
                <a:r>
                  <a:rPr lang="en-US" dirty="0"/>
                  <a:t>Each basis functions may be nonlinear and a function of multi-variables</a:t>
                </a:r>
              </a:p>
              <a:p>
                <a:r>
                  <a:rPr lang="en-US" dirty="0"/>
                  <a:t>Can write in vector form: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Enables a much richer class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Understanding glucose levels in diabetes patients</a:t>
            </a:r>
          </a:p>
          <a:p>
            <a:r>
              <a:rPr lang="en-US" dirty="0"/>
              <a:t>Multiple variable linear models</a:t>
            </a:r>
          </a:p>
          <a:p>
            <a:r>
              <a:rPr lang="en-US" dirty="0"/>
              <a:t>Least squares solutions</a:t>
            </a:r>
          </a:p>
          <a:p>
            <a:r>
              <a:rPr lang="en-US" dirty="0"/>
              <a:t>Computing the solutions in python</a:t>
            </a:r>
          </a:p>
          <a:p>
            <a:r>
              <a:rPr lang="en-US" dirty="0"/>
              <a:t>Special case:  Simple linear regression</a:t>
            </a:r>
          </a:p>
          <a:p>
            <a:r>
              <a:rPr lang="en-US" dirty="0"/>
              <a:t>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9EE5-DE3E-4D65-9E97-F9C477C0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Transformed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transformed linear model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can fit this model exactly as before</a:t>
                </a:r>
              </a:p>
              <a:p>
                <a:pPr lvl="1"/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fit the model from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to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Define the transformed matrix: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4FFE9-ECEF-499A-818E-F5327C72E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1E6BC-423B-4488-A9EC-DD14BD99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only depends on a single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Want to fit a polynomial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Transformed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Transformed matrix is: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transformed features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from 1 original feature</a:t>
                </a:r>
              </a:p>
              <a:p>
                <a:r>
                  <a:rPr lang="en-US" dirty="0"/>
                  <a:t>Will discuss how to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 the next lecture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32694" cy="4329817"/>
              </a:xfrm>
              <a:blipFill>
                <a:blip r:embed="rId2"/>
                <a:stretch>
                  <a:fillRect l="-1953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555" y="1780134"/>
            <a:ext cx="3849811" cy="31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4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F773-69F1-4AC1-85A4-E468781B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Nonlinear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Multinomial model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Contains all second order terms</a:t>
                </a:r>
              </a:p>
              <a:p>
                <a:pPr lvl="1"/>
                <a:r>
                  <a:rPr lang="en-US" dirty="0"/>
                  <a:t>Define parameter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the features are nonlinear functions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model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fixed, then the model is linear in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Transformed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if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not fixed, the model is nonlinear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E8E073-8163-4D87-B850-E6D92696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0282-6BF2-4849-B1DC-1D092AE5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21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4055-1E84-44F9-B805-10DBE5E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via Re-Parametrization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Sometimes models can be made into a linear model via re-parametrization</a:t>
                </a:r>
              </a:p>
              <a:p>
                <a:r>
                  <a:rPr lang="en-US" dirty="0"/>
                  <a:t>Example:  Consider the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nonlinear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due to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we can define a new set of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 functions: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After we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via inverting </a:t>
                </a:r>
                <a:r>
                  <a:rPr lang="en-US"/>
                  <a:t>the equations: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A5583D-1994-42D2-AECE-2F34007F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B68D7-5DC3-4EEB-97C9-48A3394E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65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Learning 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system: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Transfer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−⋯−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input sequence and output sequence for  T samples,</a:t>
                </a:r>
              </a:p>
              <a:p>
                <a:pPr marL="0" indent="0">
                  <a:buNone/>
                </a:pPr>
                <a:r>
                  <a:rPr lang="en-US" dirty="0"/>
                  <a:t>    How do we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be solved using linear regression!</a:t>
                </a:r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y</a:t>
                </a:r>
              </a:p>
              <a:p>
                <a:pPr lvl="1"/>
                <a:r>
                  <a:rPr lang="en-US" dirty="0"/>
                  <a:t>See homework problem</a:t>
                </a:r>
              </a:p>
              <a:p>
                <a:r>
                  <a:rPr lang="en-US" dirty="0"/>
                  <a:t>Many applications</a:t>
                </a:r>
              </a:p>
              <a:p>
                <a:pPr lvl="1"/>
                <a:r>
                  <a:rPr lang="en-US" dirty="0"/>
                  <a:t>Learning dynamics in robots / mechanical systems</a:t>
                </a:r>
              </a:p>
              <a:p>
                <a:pPr lvl="1"/>
                <a:r>
                  <a:rPr lang="en-US" dirty="0"/>
                  <a:t>Modeling responses in neural systems</a:t>
                </a:r>
              </a:p>
              <a:p>
                <a:pPr lvl="1"/>
                <a:r>
                  <a:rPr lang="en-US" dirty="0"/>
                  <a:t>Stock market time series</a:t>
                </a:r>
              </a:p>
              <a:p>
                <a:pPr lvl="1"/>
                <a:r>
                  <a:rPr lang="en-US" dirty="0"/>
                  <a:t>Speech modeling.  Fit a model each 25 </a:t>
                </a:r>
                <a:r>
                  <a:rPr lang="en-US" dirty="0" err="1"/>
                  <a:t>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754" b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7" y="2928510"/>
            <a:ext cx="4969341" cy="27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25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feature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categorical</a:t>
                </a:r>
                <a:r>
                  <a:rPr lang="en-US" dirty="0"/>
                  <a:t> variable</a:t>
                </a:r>
              </a:p>
              <a:p>
                <a:r>
                  <a:rPr lang="en-US" dirty="0"/>
                  <a:t>Ex:  Predict the price of a car,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given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interior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Suppose there are 3 different models of a car (Ford, BMW, GM)</a:t>
                </a:r>
              </a:p>
              <a:p>
                <a:pPr lvl="1"/>
                <a:r>
                  <a:rPr lang="en-US" dirty="0"/>
                  <a:t>Bad idea:  Arbitrarily assign an index to each possible car model</a:t>
                </a:r>
              </a:p>
              <a:p>
                <a:pPr lvl="1"/>
                <a:r>
                  <a:rPr lang="en-US" dirty="0"/>
                  <a:t>Can give unreasonable relations</a:t>
                </a:r>
              </a:p>
              <a:p>
                <a:r>
                  <a:rPr lang="en-US" dirty="0"/>
                  <a:t>One-hot coding example: </a:t>
                </a:r>
              </a:p>
              <a:p>
                <a:pPr lvl="1"/>
                <a:r>
                  <a:rPr lang="en-US" dirty="0"/>
                  <a:t>With 3 possible categories,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3 binary features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Essentially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different models:</a:t>
                </a:r>
              </a:p>
              <a:p>
                <a:pPr lvl="2"/>
                <a:r>
                  <a:rPr lang="en-US" dirty="0"/>
                  <a:t>Ford: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BMW: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GM: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Allows different intercepts (or mean values) for different categories! 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658301" cy="4329817"/>
              </a:xfrm>
              <a:blipFill>
                <a:blip r:embed="rId2"/>
                <a:stretch>
                  <a:fillRect l="-1911" t="-1972" r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5838094"/>
                  </p:ext>
                </p:extLst>
              </p:nvPr>
            </p:nvGraphicFramePr>
            <p:xfrm>
              <a:off x="9001387" y="1634066"/>
              <a:ext cx="284361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8273">
                      <a:extLst>
                        <a:ext uri="{9D8B030D-6E8A-4147-A177-3AD203B41FA5}">
                          <a16:colId xmlns:a16="http://schemas.microsoft.com/office/drawing/2014/main" val="877928026"/>
                        </a:ext>
                      </a:extLst>
                    </a:gridCol>
                    <a:gridCol w="596411">
                      <a:extLst>
                        <a:ext uri="{9D8B030D-6E8A-4147-A177-3AD203B41FA5}">
                          <a16:colId xmlns:a16="http://schemas.microsoft.com/office/drawing/2014/main" val="17168582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1364150264"/>
                        </a:ext>
                      </a:extLst>
                    </a:gridCol>
                    <a:gridCol w="564463">
                      <a:extLst>
                        <a:ext uri="{9D8B030D-6E8A-4147-A177-3AD203B41FA5}">
                          <a16:colId xmlns:a16="http://schemas.microsoft.com/office/drawing/2014/main" val="64920835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76" t="-8197" r="-1938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301" t="-8197" r="-10430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4301" t="-8197" r="-4301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3946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4036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BMW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83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84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570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Blood Glucose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5"/>
            <a:ext cx="5608320" cy="4329817"/>
          </a:xfrm>
        </p:spPr>
        <p:txBody>
          <a:bodyPr/>
          <a:lstStyle/>
          <a:p>
            <a:r>
              <a:rPr lang="en-US" dirty="0"/>
              <a:t>Diabetes patients must monitor glucose level</a:t>
            </a:r>
          </a:p>
          <a:p>
            <a:r>
              <a:rPr lang="en-US" dirty="0"/>
              <a:t>What causes blood glucose levels to rise and fall?</a:t>
            </a:r>
          </a:p>
          <a:p>
            <a:r>
              <a:rPr lang="en-US" dirty="0"/>
              <a:t>Many factors</a:t>
            </a:r>
          </a:p>
          <a:p>
            <a:r>
              <a:rPr lang="en-US" dirty="0"/>
              <a:t>We know mechanisms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qualitatively</a:t>
            </a:r>
          </a:p>
          <a:p>
            <a:r>
              <a:rPr lang="en-US" dirty="0"/>
              <a:t>But,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 models are difficult to obtain</a:t>
            </a:r>
          </a:p>
          <a:p>
            <a:pPr lvl="1"/>
            <a:r>
              <a:rPr lang="en-US" dirty="0"/>
              <a:t>Hard to derive from first principles</a:t>
            </a:r>
          </a:p>
          <a:p>
            <a:pPr lvl="1"/>
            <a:r>
              <a:rPr lang="en-US" dirty="0"/>
              <a:t>Difficult to model physiological process precisely</a:t>
            </a:r>
          </a:p>
          <a:p>
            <a:r>
              <a:rPr lang="en-US" dirty="0"/>
              <a:t>Can machine learning help?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527" y="2082800"/>
            <a:ext cx="4716945" cy="309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AIM 94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4253" y="1489850"/>
            <a:ext cx="5081098" cy="4329817"/>
          </a:xfrm>
        </p:spPr>
        <p:txBody>
          <a:bodyPr/>
          <a:lstStyle/>
          <a:p>
            <a:r>
              <a:rPr lang="en-US" dirty="0"/>
              <a:t>Data collected as series of events</a:t>
            </a:r>
          </a:p>
          <a:p>
            <a:pPr lvl="1"/>
            <a:r>
              <a:rPr lang="en-US" dirty="0"/>
              <a:t>Eating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Insulin dosage</a:t>
            </a:r>
          </a:p>
          <a:p>
            <a:r>
              <a:rPr lang="en-US" dirty="0"/>
              <a:t>Target variable glucose level monitored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3491272"/>
            <a:ext cx="4807035" cy="2339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75" y="1667284"/>
            <a:ext cx="3370949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25CD-93B2-4C74-BF79-0DB35A07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25ED-6BF3-429C-8392-572C148E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code is available in </a:t>
            </a:r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https://github.com/sdrangan/introml/blob/master/unit03_mult_lin_reg/demo2_glucose.ipynb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47769-D55C-43B0-B0FB-096CBEB3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13761-79B3-4CEC-B5A2-C2D92718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049" y="2236180"/>
            <a:ext cx="5863335" cy="35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6042" y="1539277"/>
            <a:ext cx="4919637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package:</a:t>
            </a:r>
          </a:p>
          <a:p>
            <a:pPr lvl="1"/>
            <a:r>
              <a:rPr lang="en-US" dirty="0"/>
              <a:t>Many methods for machine learning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Will use throughout this class</a:t>
            </a:r>
          </a:p>
          <a:p>
            <a:r>
              <a:rPr lang="en-US" dirty="0"/>
              <a:t>Diabetes dataset is one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04" y="1986606"/>
            <a:ext cx="4581525" cy="1352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04" y="3998948"/>
            <a:ext cx="53911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Data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matrix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sample per row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features / attributes /predictors: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feature per column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This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blood glucose measurement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j-</a:t>
                </a:r>
                <a:r>
                  <a:rPr lang="en-US" dirty="0" err="1">
                    <a:solidFill>
                      <a:schemeClr val="tx1"/>
                    </a:solidFill>
                  </a:rPr>
                  <a:t>th</a:t>
                </a:r>
                <a:r>
                  <a:rPr lang="en-US" dirty="0">
                    <a:solidFill>
                      <a:schemeClr val="tx1"/>
                    </a:solidFill>
                  </a:rPr>
                  <a:t> feature of </a:t>
                </a:r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]: feature or predictor vector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dirty="0">
                    <a:solidFill>
                      <a:schemeClr val="tx1"/>
                    </a:solidFill>
                  </a:rPr>
                  <a:t> sample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12753" cy="4099523"/>
              </a:xfrm>
              <a:blipFill>
                <a:blip r:embed="rId2"/>
                <a:stretch>
                  <a:fillRect l="-2179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049" y="2742853"/>
                <a:ext cx="3322513" cy="1233030"/>
              </a:xfrm>
              <a:prstGeom prst="rect">
                <a:avLst/>
              </a:prstGeom>
              <a:blipFill>
                <a:blip r:embed="rId3"/>
                <a:stretch>
                  <a:fillRect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rot="5400000">
            <a:off x="6515946" y="1265547"/>
            <a:ext cx="370665" cy="22215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861" y="1689818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Left Brace 7"/>
          <p:cNvSpPr/>
          <p:nvPr/>
        </p:nvSpPr>
        <p:spPr>
          <a:xfrm rot="10800000">
            <a:off x="10626955" y="2665951"/>
            <a:ext cx="501173" cy="12193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26671" y="310967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37" y="2677508"/>
                <a:ext cx="1584793" cy="1233671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813005" y="1706330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691473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2439</TotalTime>
  <Words>2285</Words>
  <Application>Microsoft Office PowerPoint</Application>
  <PresentationFormat>Widescreen</PresentationFormat>
  <Paragraphs>464</Paragraphs>
  <Slides>45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Cambria Math</vt:lpstr>
      <vt:lpstr>Courier New</vt:lpstr>
      <vt:lpstr>Wingdings</vt:lpstr>
      <vt:lpstr>Retrospect</vt:lpstr>
      <vt:lpstr>Lecture 3  Multiple Linear Regression</vt:lpstr>
      <vt:lpstr>Learning Objectives</vt:lpstr>
      <vt:lpstr>Pre-Requisites for this Lecture</vt:lpstr>
      <vt:lpstr>Outline </vt:lpstr>
      <vt:lpstr>Example:  Blood Glucose Level</vt:lpstr>
      <vt:lpstr>Data from AIM 94 Experiment</vt:lpstr>
      <vt:lpstr>Demo on GitHub</vt:lpstr>
      <vt:lpstr>Loading the Data</vt:lpstr>
      <vt:lpstr>Matrix Representation of Data</vt:lpstr>
      <vt:lpstr>Outline </vt:lpstr>
      <vt:lpstr>Multiple Variable Linear Model</vt:lpstr>
      <vt:lpstr>Why Use a Linear Model?</vt:lpstr>
      <vt:lpstr>Matrix Review</vt:lpstr>
      <vt:lpstr>Matrix Form of Linear Regression</vt:lpstr>
      <vt:lpstr>Slopes and Intercept</vt:lpstr>
      <vt:lpstr>Arrays and Vector in Python and MATLAB</vt:lpstr>
      <vt:lpstr>Outline </vt:lpstr>
      <vt:lpstr>Least Squares Model Fitting</vt:lpstr>
      <vt:lpstr>Finding Parameters via Optimization A general ML recipe</vt:lpstr>
      <vt:lpstr>RSS as a Vector Norm</vt:lpstr>
      <vt:lpstr>Gradients and Multi-Variable Functions</vt:lpstr>
      <vt:lpstr>Least Squares Solution</vt:lpstr>
      <vt:lpstr>LS Solution via  Auto-Correlation Functions</vt:lpstr>
      <vt:lpstr>R2:  Goodness of Fit</vt:lpstr>
      <vt:lpstr>Notation </vt:lpstr>
      <vt:lpstr>Mean Removed Form of the LS Solution</vt:lpstr>
      <vt:lpstr>Outline </vt:lpstr>
      <vt:lpstr>Fitting Using sklearn</vt:lpstr>
      <vt:lpstr>Manually Computing the Solution</vt:lpstr>
      <vt:lpstr>Calling the sklearn Linear Regression method</vt:lpstr>
      <vt:lpstr>Outline </vt:lpstr>
      <vt:lpstr>Simple vs. Multiple Regression</vt:lpstr>
      <vt:lpstr>Comparison to Single Variable Models</vt:lpstr>
      <vt:lpstr>Special Case:  Single Variable</vt:lpstr>
      <vt:lpstr>Simple Linear Regression for Diabetes Data</vt:lpstr>
      <vt:lpstr>Scatter Plot</vt:lpstr>
      <vt:lpstr>Lab:  Robot Calibration</vt:lpstr>
      <vt:lpstr>Outline </vt:lpstr>
      <vt:lpstr>Transformed Linear Models</vt:lpstr>
      <vt:lpstr>Fitting Transformed Linear Models</vt:lpstr>
      <vt:lpstr>Example:  Polynomial Fitting</vt:lpstr>
      <vt:lpstr>Other Nonlinear Examples</vt:lpstr>
      <vt:lpstr>Linear Models via Re-Parametrization</vt:lpstr>
      <vt:lpstr>Example:  Learning Linear Systems</vt:lpstr>
      <vt:lpstr>One Hot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443</cp:revision>
  <cp:lastPrinted>2016-09-20T02:34:45Z</cp:lastPrinted>
  <dcterms:created xsi:type="dcterms:W3CDTF">2015-03-22T11:15:32Z</dcterms:created>
  <dcterms:modified xsi:type="dcterms:W3CDTF">2019-09-17T02:17:43Z</dcterms:modified>
</cp:coreProperties>
</file>