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8" r:id="rId2"/>
    <p:sldId id="275" r:id="rId3"/>
    <p:sldId id="408" r:id="rId4"/>
    <p:sldId id="324" r:id="rId5"/>
    <p:sldId id="374" r:id="rId6"/>
    <p:sldId id="352" r:id="rId7"/>
    <p:sldId id="353" r:id="rId8"/>
    <p:sldId id="326" r:id="rId9"/>
    <p:sldId id="327" r:id="rId10"/>
    <p:sldId id="328" r:id="rId11"/>
    <p:sldId id="329" r:id="rId12"/>
    <p:sldId id="402" r:id="rId13"/>
    <p:sldId id="345" r:id="rId14"/>
    <p:sldId id="346" r:id="rId15"/>
    <p:sldId id="347" r:id="rId16"/>
    <p:sldId id="409" r:id="rId17"/>
    <p:sldId id="354" r:id="rId18"/>
    <p:sldId id="348" r:id="rId19"/>
    <p:sldId id="410" r:id="rId20"/>
    <p:sldId id="355" r:id="rId21"/>
    <p:sldId id="356" r:id="rId22"/>
    <p:sldId id="407" r:id="rId23"/>
    <p:sldId id="364" r:id="rId24"/>
    <p:sldId id="351" r:id="rId25"/>
    <p:sldId id="371" r:id="rId26"/>
    <p:sldId id="372" r:id="rId27"/>
    <p:sldId id="358" r:id="rId28"/>
    <p:sldId id="359" r:id="rId29"/>
    <p:sldId id="384" r:id="rId30"/>
    <p:sldId id="385" r:id="rId31"/>
    <p:sldId id="386" r:id="rId32"/>
    <p:sldId id="365" r:id="rId33"/>
    <p:sldId id="388" r:id="rId34"/>
    <p:sldId id="389" r:id="rId35"/>
    <p:sldId id="413" r:id="rId36"/>
    <p:sldId id="390" r:id="rId37"/>
    <p:sldId id="412" r:id="rId38"/>
    <p:sldId id="366" r:id="rId39"/>
    <p:sldId id="391" r:id="rId40"/>
    <p:sldId id="368" r:id="rId41"/>
    <p:sldId id="392" r:id="rId42"/>
    <p:sldId id="405" r:id="rId43"/>
    <p:sldId id="406" r:id="rId44"/>
    <p:sldId id="383" r:id="rId45"/>
    <p:sldId id="396" r:id="rId46"/>
    <p:sldId id="394" r:id="rId47"/>
    <p:sldId id="395" r:id="rId48"/>
    <p:sldId id="397" r:id="rId49"/>
    <p:sldId id="398" r:id="rId50"/>
    <p:sldId id="399" r:id="rId51"/>
    <p:sldId id="400" r:id="rId52"/>
    <p:sldId id="401" r:id="rId53"/>
    <p:sldId id="370" r:id="rId5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7" autoAdjust="0"/>
    <p:restoredTop sz="79839" autoAdjust="0"/>
  </p:normalViewPr>
  <p:slideViewPr>
    <p:cSldViewPr snapToGrid="0">
      <p:cViewPr varScale="1">
        <p:scale>
          <a:sx n="81" d="100"/>
          <a:sy n="81" d="100"/>
        </p:scale>
        <p:origin x="63" y="6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74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06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8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32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4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9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44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42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16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95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2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71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47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93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01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9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80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65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618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223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037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75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99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Iid</a:t>
            </a:r>
            <a:r>
              <a:rPr lang="en-US" dirty="0"/>
              <a:t> = independent and identically </a:t>
            </a:r>
            <a:r>
              <a:rPr lang="en-US" dirty="0" err="1"/>
              <a:t>distribugted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644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Iid</a:t>
            </a:r>
            <a:r>
              <a:rPr lang="en-US" dirty="0"/>
              <a:t> = independent and identically </a:t>
            </a:r>
            <a:r>
              <a:rPr lang="en-US" dirty="0" err="1"/>
              <a:t>distribugted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420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730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193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000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111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078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2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7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9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80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96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07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5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9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blob/master/unit04_model_sel/demo03_1_polyfit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4 </a:t>
            </a:r>
            <a:br>
              <a:rPr lang="en-US" sz="6600" dirty="0"/>
            </a:br>
            <a:r>
              <a:rPr lang="en-US" sz="6600" dirty="0"/>
              <a:t>Model Order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 Introduction to machine learning</a:t>
            </a:r>
          </a:p>
          <a:p>
            <a:r>
              <a:rPr lang="en-US" dirty="0"/>
              <a:t>Prof. Sundeep </a:t>
            </a:r>
            <a:r>
              <a:rPr lang="en-US" dirty="0" err="1"/>
              <a:t>rangan</a:t>
            </a:r>
            <a:r>
              <a:rPr lang="en-US" dirty="0"/>
              <a:t> (with modifications by G. Sandoval)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Tell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775046"/>
                <a:ext cx="10058400" cy="20940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Is there a way to tell what is the correct model order to use?</a:t>
                </a:r>
              </a:p>
              <a:p>
                <a:r>
                  <a:rPr lang="en-US" dirty="0"/>
                  <a:t>Must use the data.  Do not have access to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What happens if we guess: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too big?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too small?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775046"/>
                <a:ext cx="10058400" cy="2094048"/>
              </a:xfrm>
              <a:blipFill>
                <a:blip r:embed="rId3"/>
                <a:stretch>
                  <a:fillRect l="-1455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4098" name="Picture 2" descr="Image result for overfit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656" y="1884179"/>
            <a:ext cx="7263138" cy="183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12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RSS on Training Data	?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61546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Simple (but bad) idea:</a:t>
                </a:r>
              </a:p>
              <a:p>
                <a:pPr lvl="1"/>
                <a:r>
                  <a:rPr lang="en-US" dirty="0"/>
                  <a:t>For each model order,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find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predicted values on training data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RSS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with lowest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doesn’t work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always decreasing (Question: Why?)</a:t>
                </a:r>
              </a:p>
              <a:p>
                <a:pPr lvl="1"/>
                <a:r>
                  <a:rPr lang="en-US" b="1" dirty="0"/>
                  <a:t>Minimizing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𝑹𝑺𝑺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will </a:t>
                </a:r>
                <a:r>
                  <a:rPr lang="en-US" dirty="0">
                    <a:solidFill>
                      <a:srgbClr val="FF0000"/>
                    </a:solidFill>
                  </a:rPr>
                  <a:t>pick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as large </a:t>
                </a:r>
                <a:r>
                  <a:rPr lang="en-US" dirty="0"/>
                  <a:t>as possible</a:t>
                </a:r>
              </a:p>
              <a:p>
                <a:pPr lvl="1"/>
                <a:r>
                  <a:rPr lang="en-US" dirty="0"/>
                  <a:t>Leads to </a:t>
                </a:r>
                <a:r>
                  <a:rPr lang="en-US" dirty="0">
                    <a:solidFill>
                      <a:srgbClr val="FF0000"/>
                    </a:solidFill>
                  </a:rPr>
                  <a:t>overfitting</a:t>
                </a:r>
              </a:p>
              <a:p>
                <a:r>
                  <a:rPr lang="en-US" dirty="0"/>
                  <a:t>What went wrong?</a:t>
                </a:r>
              </a:p>
              <a:p>
                <a:r>
                  <a:rPr lang="en-US" dirty="0"/>
                  <a:t>How do we do better?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61546" cy="4329817"/>
              </a:xfrm>
              <a:blipFill>
                <a:blip r:embed="rId3"/>
                <a:stretch>
                  <a:fillRect l="-2249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7D754-44CD-4977-9631-6009FFB7F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337" y="1775144"/>
            <a:ext cx="56673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4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Cross-validation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150176" y="193187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82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Concept:  Need to fit on </a:t>
                </a:r>
                <a:r>
                  <a:rPr lang="en-US" b="1" dirty="0"/>
                  <a:t>test data </a:t>
                </a:r>
                <a:r>
                  <a:rPr lang="en-US" dirty="0">
                    <a:solidFill>
                      <a:srgbClr val="FF0000"/>
                    </a:solidFill>
                  </a:rPr>
                  <a:t>independent</a:t>
                </a:r>
                <a:r>
                  <a:rPr lang="en-US" dirty="0"/>
                  <a:t> of </a:t>
                </a:r>
                <a:r>
                  <a:rPr lang="en-US" b="1" dirty="0"/>
                  <a:t>training data</a:t>
                </a:r>
              </a:p>
              <a:p>
                <a:r>
                  <a:rPr lang="en-US" dirty="0"/>
                  <a:t>Divide data into </a:t>
                </a:r>
                <a:r>
                  <a:rPr lang="en-US" b="1" dirty="0"/>
                  <a:t>two sets</a:t>
                </a:r>
                <a:r>
                  <a:rPr lang="en-US" dirty="0"/>
                  <a:t>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dirty="0"/>
                  <a:t> training samples,  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test samples</a:t>
                </a:r>
              </a:p>
              <a:p>
                <a:r>
                  <a:rPr lang="en-US" dirty="0"/>
                  <a:t>For each model order,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learn parameters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from </a:t>
                </a:r>
                <a:r>
                  <a:rPr lang="en-US" b="1" dirty="0"/>
                  <a:t>training</a:t>
                </a:r>
                <a:r>
                  <a:rPr lang="en-US" dirty="0"/>
                  <a:t> samples</a:t>
                </a:r>
              </a:p>
              <a:p>
                <a:r>
                  <a:rPr lang="en-US" dirty="0"/>
                  <a:t>Measure RSS on </a:t>
                </a:r>
                <a:r>
                  <a:rPr lang="en-US" b="1" dirty="0"/>
                  <a:t>test</a:t>
                </a:r>
                <a:r>
                  <a:rPr lang="en-US" dirty="0"/>
                  <a:t> samples.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test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Select model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that </a:t>
                </a:r>
                <a:r>
                  <a:rPr lang="en-US" b="1" dirty="0"/>
                  <a:t>minimizes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𝑅𝑆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4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Example: Training Test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9103564" cy="390191"/>
          </a:xfrm>
        </p:spPr>
        <p:txBody>
          <a:bodyPr/>
          <a:lstStyle/>
          <a:p>
            <a:r>
              <a:rPr lang="en-US" dirty="0"/>
              <a:t>Example:  Split data into 20 samples for training, 20 for test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0A5A1-610C-47A3-82A5-E072D35C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933" y="2313978"/>
            <a:ext cx="3823121" cy="2410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87FD8E-86BD-4354-85F6-B892F3BF0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374" y="1978328"/>
            <a:ext cx="51720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36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CC645A-4147-46B1-83A9-517E6C77D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3" y="1929468"/>
            <a:ext cx="4652891" cy="31130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Model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4145839" cy="390191"/>
          </a:xfrm>
        </p:spPr>
        <p:txBody>
          <a:bodyPr/>
          <a:lstStyle/>
          <a:p>
            <a:r>
              <a:rPr lang="en-US" dirty="0"/>
              <a:t>Estimated optimal model order 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67277" y="4818489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35854" y="5170825"/>
                <a:ext cx="29557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RSS test minimized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RSS training always decreases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854" y="5170825"/>
                <a:ext cx="2955746" cy="646331"/>
              </a:xfrm>
              <a:prstGeom prst="rect">
                <a:avLst/>
              </a:prstGeom>
              <a:blipFill>
                <a:blip r:embed="rId4"/>
                <a:stretch>
                  <a:fillRect l="-1649" t="-4717" r="-144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AADFEC9-9CD3-4290-B238-4B8C60667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171" y="1464231"/>
            <a:ext cx="5543550" cy="4352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98FD59-7275-4F0E-85E8-DFBB13787E61}"/>
              </a:ext>
            </a:extLst>
          </p:cNvPr>
          <p:cNvCxnSpPr/>
          <p:nvPr/>
        </p:nvCxnSpPr>
        <p:spPr>
          <a:xfrm flipV="1">
            <a:off x="2673734" y="4818489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68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9258-00C8-48CD-81D3-A74225E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Split into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dirty="0"/>
                  <a:t> and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 // Loop over model order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</a:t>
                </a:r>
                <a:r>
                  <a:rPr lang="en-US" dirty="0"/>
                  <a:t> on training data with model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fit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</a:t>
                </a:r>
                <a:r>
                  <a:rPr lang="en-US" dirty="0"/>
                  <a:t> values on test data: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Score</a:t>
                </a:r>
                <a:r>
                  <a:rPr lang="en-US" dirty="0"/>
                  <a:t> fit on test data: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score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Select model order with smallest score: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Or, use highest score if we want to maximize score instead of minimizing</a:t>
                </a: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54523-5C13-4051-A03D-80FD2FC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028B-9DBE-4DEA-987B-577B01DA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Simple Train/Test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54A2-458D-47E8-871D-878A3CD2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error could vary significantly depending on samples selected</a:t>
            </a:r>
          </a:p>
          <a:p>
            <a:r>
              <a:rPr lang="en-US" dirty="0"/>
              <a:t>Only use </a:t>
            </a:r>
            <a:r>
              <a:rPr lang="en-US" b="1" dirty="0"/>
              <a:t>limited number </a:t>
            </a:r>
            <a:r>
              <a:rPr lang="en-US" dirty="0"/>
              <a:t>of samples for training</a:t>
            </a:r>
          </a:p>
          <a:p>
            <a:r>
              <a:rPr lang="en-US" dirty="0"/>
              <a:t>Problems particularly bad for data with </a:t>
            </a:r>
            <a:r>
              <a:rPr lang="en-US" b="1" dirty="0"/>
              <a:t>limited number of samples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48884-A43E-41F3-B139-B00D988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5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1528"/>
                <a:ext cx="10058400" cy="4329817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 validation</a:t>
                </a:r>
              </a:p>
              <a:p>
                <a:pPr lvl="1"/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parts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parts for training.  Use remaining for test.</a:t>
                </a:r>
              </a:p>
              <a:p>
                <a:pPr lvl="1"/>
                <a:r>
                  <a:rPr lang="en-US" dirty="0"/>
                  <a:t>Average over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test choices</a:t>
                </a:r>
              </a:p>
              <a:p>
                <a:pPr lvl="1"/>
                <a:r>
                  <a:rPr lang="en-US" dirty="0"/>
                  <a:t>More accurate, but requires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fits of parameters</a:t>
                </a:r>
              </a:p>
              <a:p>
                <a:pPr lvl="1"/>
                <a:r>
                  <a:rPr lang="en-US" dirty="0"/>
                  <a:t>Typical choice: K=5 or 10</a:t>
                </a:r>
              </a:p>
              <a:p>
                <a:pPr lvl="1"/>
                <a:r>
                  <a:rPr lang="en-US" dirty="0"/>
                  <a:t>Average MSE over K folds estimates the total MSE</a:t>
                </a:r>
              </a:p>
              <a:p>
                <a:pPr lvl="1"/>
                <a:r>
                  <a:rPr lang="en-US" dirty="0"/>
                  <a:t>(=Bias^2+Variance+irreducible error)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Leave one out cross validation (LOOCV)</a:t>
                </a:r>
              </a:p>
              <a:p>
                <a:pPr lvl="1"/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 one sample is left out.</a:t>
                </a:r>
              </a:p>
              <a:p>
                <a:pPr lvl="1"/>
                <a:r>
                  <a:rPr lang="en-US" dirty="0"/>
                  <a:t>Most accurate, but requires N model fittings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Necessary when </a:t>
                </a:r>
                <a:r>
                  <a:rPr lang="en-US" i="1" dirty="0">
                    <a:solidFill>
                      <a:schemeClr val="tx1"/>
                    </a:solidFill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</a:rPr>
                  <a:t> is small</a:t>
                </a:r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1528"/>
                <a:ext cx="10058400" cy="4329817"/>
              </a:xfrm>
              <a:blipFill>
                <a:blip r:embed="rId3"/>
                <a:stretch>
                  <a:fillRect l="-1455" t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1028" name="Picture 4" descr="Image result for k fold cross validation">
            <a:extLst>
              <a:ext uri="{FF2B5EF4-FFF2-40B4-BE49-F238E27FC236}">
                <a16:creationId xmlns:a16="http://schemas.microsoft.com/office/drawing/2014/main" id="{0F42119C-7453-4C53-A17D-9544287A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256" y="1771988"/>
            <a:ext cx="53625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1C62ED-1C7D-4AE1-8FEC-623E159AE983}"/>
              </a:ext>
            </a:extLst>
          </p:cNvPr>
          <p:cNvSpPr txBox="1"/>
          <p:nvPr/>
        </p:nvSpPr>
        <p:spPr>
          <a:xfrm flipH="1">
            <a:off x="6392255" y="4324959"/>
            <a:ext cx="5068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http://blog.goldenhelix.com/goldenadmin/cross-validation-for-genomic-prediction-in-svs/ </a:t>
            </a:r>
          </a:p>
        </p:txBody>
      </p:sp>
    </p:spTree>
    <p:extLst>
      <p:ext uri="{BB962C8B-B14F-4D97-AF65-F5344CB8AC3E}">
        <p14:creationId xmlns:p14="http://schemas.microsoft.com/office/powerpoint/2010/main" val="180318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9258-00C8-48CD-81D3-A74225E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Pseudo-Code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 // Loop over folds</a:t>
                </a:r>
                <a:endParaRPr lang="en-US" dirty="0"/>
              </a:p>
              <a:p>
                <a:pPr lvl="1"/>
                <a:r>
                  <a:rPr lang="en-US" sz="2000" dirty="0"/>
                  <a:t>Split into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2000" dirty="0"/>
                  <a:t> and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/>
                  <a:t> for fold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000" dirty="0"/>
                  <a:t>  // Loop over model order</a:t>
                </a:r>
                <a:endParaRPr lang="en-US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</a:t>
                </a:r>
                <a:r>
                  <a:rPr lang="en-US" sz="2000" dirty="0"/>
                  <a:t> on training data with model order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fit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</a:t>
                </a:r>
                <a:r>
                  <a:rPr lang="en-US" sz="2000" dirty="0"/>
                  <a:t> values on test data: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Score</a:t>
                </a:r>
                <a:r>
                  <a:rPr lang="en-US" sz="2000" dirty="0"/>
                  <a:t> the fit on test data: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score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dirty="0"/>
                  <a:t>Find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average score </a:t>
                </a:r>
                <a:r>
                  <a:rPr lang="en-US" dirty="0"/>
                  <a:t>for each model order: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Select model order with lowest average score: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lim>
                            </m:limLow>
                          </m:fName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54523-5C13-4051-A03D-80FD2FC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5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model order for a given model class</a:t>
            </a:r>
          </a:p>
          <a:p>
            <a:r>
              <a:rPr lang="en-US" dirty="0"/>
              <a:t>Visually identify overfitting and underfitting of a model in a scatterplot</a:t>
            </a:r>
          </a:p>
          <a:p>
            <a:r>
              <a:rPr lang="en-US" dirty="0"/>
              <a:t>Explain Training and Test sets</a:t>
            </a:r>
          </a:p>
          <a:p>
            <a:r>
              <a:rPr lang="en-US" dirty="0"/>
              <a:t>Perform cross-validation for selecting an optimal order selection</a:t>
            </a:r>
          </a:p>
          <a:p>
            <a:r>
              <a:rPr lang="en-US" dirty="0"/>
              <a:t>Determine if there is under-modeling for a given true function and model class</a:t>
            </a:r>
          </a:p>
          <a:p>
            <a:r>
              <a:rPr lang="en-US" dirty="0"/>
              <a:t>Compute the bias and variance for linear models (advanced)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C12-DC9E-48D4-8155-B343EF3E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Kfold</a:t>
            </a:r>
            <a:r>
              <a:rPr lang="en-US" dirty="0"/>
              <a:t> object</a:t>
            </a:r>
          </a:p>
          <a:p>
            <a:r>
              <a:rPr lang="en-US" dirty="0"/>
              <a:t>Loop</a:t>
            </a:r>
          </a:p>
          <a:p>
            <a:pPr lvl="1"/>
            <a:r>
              <a:rPr lang="en-US" dirty="0"/>
              <a:t>Outer loop: Over K folds</a:t>
            </a:r>
          </a:p>
          <a:p>
            <a:pPr lvl="1"/>
            <a:r>
              <a:rPr lang="en-US" dirty="0"/>
              <a:t>Inner loop: Over D model orders</a:t>
            </a:r>
          </a:p>
          <a:p>
            <a:pPr lvl="1"/>
            <a:r>
              <a:rPr lang="en-US" dirty="0"/>
              <a:t>Measure test error in each fold and order</a:t>
            </a:r>
          </a:p>
          <a:p>
            <a:pPr lvl="1"/>
            <a:r>
              <a:rPr lang="en-US" dirty="0"/>
              <a:t>Averaging test errors from K folds for each model order</a:t>
            </a:r>
          </a:p>
          <a:p>
            <a:pPr lvl="1"/>
            <a:r>
              <a:rPr lang="en-US" dirty="0"/>
              <a:t>Find the model order with the minimal average test errors</a:t>
            </a:r>
          </a:p>
          <a:p>
            <a:pPr lvl="1"/>
            <a:r>
              <a:rPr lang="en-US" dirty="0"/>
              <a:t>Can be time-consuming </a:t>
            </a:r>
          </a:p>
          <a:p>
            <a:pPr marL="201168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1AD65-1470-4F74-AF37-EC11261A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731" y="1217441"/>
            <a:ext cx="48101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0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 CV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6EC12-DC9E-48D4-8155-B343EF3ED3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model order d</a:t>
                </a:r>
              </a:p>
              <a:p>
                <a:pPr lvl="1"/>
                <a:r>
                  <a:rPr lang="en-US" dirty="0"/>
                  <a:t>Compute mean test RSS over K folds</a:t>
                </a:r>
              </a:p>
              <a:p>
                <a:pPr lvl="1"/>
                <a:r>
                  <a:rPr lang="en-US" dirty="0"/>
                  <a:t>Compute standard error (SE) of test RSS</a:t>
                </a:r>
              </a:p>
              <a:p>
                <a:pPr lvl="1"/>
                <a:r>
                  <a:rPr lang="en-US" dirty="0"/>
                  <a:t>SE=STD of mean RSS=RSS </a:t>
                </a:r>
                <a:r>
                  <a:rPr lang="en-US" dirty="0" err="1"/>
                  <a:t>std</a:t>
                </a:r>
                <a:r>
                  <a:rPr lang="en-US" dirty="0"/>
                  <a:t>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(expectation over different realizations </a:t>
                </a:r>
              </a:p>
              <a:p>
                <a:pPr marL="201168" lvl="1" indent="0">
                  <a:buNone/>
                </a:pPr>
                <a:r>
                  <a:rPr lang="en-US" dirty="0"/>
                  <a:t>    of data in each fold)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Simple model selection</a:t>
                </a:r>
              </a:p>
              <a:p>
                <a:pPr lvl="1"/>
                <a:r>
                  <a:rPr lang="en-US" dirty="0"/>
                  <a:t>Select d with lowest mean test RSS</a:t>
                </a:r>
              </a:p>
              <a:p>
                <a:r>
                  <a:rPr lang="en-US" dirty="0"/>
                  <a:t>For this example</a:t>
                </a:r>
              </a:p>
              <a:p>
                <a:pPr lvl="1"/>
                <a:r>
                  <a:rPr lang="en-US" dirty="0"/>
                  <a:t>Estimate model order = 3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6EC12-DC9E-48D4-8155-B343EF3ED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816F2-3DD1-4F7D-893B-B1FB8352D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1445811"/>
            <a:ext cx="5195214" cy="1604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233E8E-55C0-4544-8CB3-210C61650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208" y="3202633"/>
            <a:ext cx="4537611" cy="311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4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181529" y="235541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37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BFE2-A0C9-40C4-95DC-83D7F4FB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C29C5-DFFE-4695-893F-8D34397E0B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Consider general estimation problem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Given data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want to learn a functional relation: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 class</a:t>
                </a:r>
                <a:r>
                  <a:rPr lang="en-US" dirty="0"/>
                  <a:t>: 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set</a:t>
                </a:r>
                <a:r>
                  <a:rPr lang="en-US" dirty="0"/>
                  <a:t> of possible estimates: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Set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parametrized</a:t>
                </a:r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Many possible examples:</a:t>
                </a:r>
              </a:p>
              <a:p>
                <a:pPr lvl="1"/>
                <a:r>
                  <a:rPr lang="en-US" dirty="0"/>
                  <a:t>Linear model: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Polynomial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Nonlinear: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C29C5-DFFE-4695-893F-8D34397E0B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3FEEC-36AC-41ED-8568-467C18E0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8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 and True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Analysis set-up: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Learning algorithm assumes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 class</a:t>
                </a:r>
                <a:r>
                  <a:rPr lang="en-US" dirty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But, data has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true</a:t>
                </a:r>
                <a:r>
                  <a:rPr lang="en-US" dirty="0">
                    <a:solidFill>
                      <a:schemeClr val="tx1"/>
                    </a:solidFill>
                  </a:rPr>
                  <a:t> relation: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Will quantify three key effects: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Irreducible error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Under-modeling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Over-fitting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6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Mean Squared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To evaluate prediction error suppose we are given:</a:t>
                </a:r>
              </a:p>
              <a:p>
                <a:pPr lvl="1"/>
                <a:r>
                  <a:rPr lang="en-US" dirty="0"/>
                  <a:t>A parameter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(computed from the learning algorithm for a fixed training set)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test point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Test point is different from training samples.</a:t>
                </a:r>
              </a:p>
              <a:p>
                <a:r>
                  <a:rPr lang="en-US" dirty="0"/>
                  <a:t>Predicted value: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Actual value: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mean squared error </a:t>
                </a:r>
                <a:r>
                  <a:rPr lang="en-US" dirty="0">
                    <a:solidFill>
                      <a:schemeClr val="tx1"/>
                    </a:solidFill>
                  </a:rPr>
                  <a:t>given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Expectation is over noise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dirty="0"/>
                  <a:t> on the test sample.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0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332352" cy="1040211"/>
          </a:xfrm>
        </p:spPr>
        <p:txBody>
          <a:bodyPr/>
          <a:lstStyle/>
          <a:p>
            <a:r>
              <a:rPr lang="en-US" dirty="0"/>
              <a:t>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Rewrite output MSE: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Since noise on test sample is independent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irreducible error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Lower bound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Fundamental limit on ability to predict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Occurs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influenced by other factors than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58F515-984D-420F-A331-40B454E7787E}"/>
                  </a:ext>
                </a:extLst>
              </p:cNvPr>
              <p:cNvSpPr txBox="1"/>
              <p:nvPr/>
            </p:nvSpPr>
            <p:spPr>
              <a:xfrm>
                <a:off x="7714735" y="465438"/>
                <a:ext cx="3237168" cy="9604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Predicted value: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Actual value: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58F515-984D-420F-A331-40B454E77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735" y="465438"/>
                <a:ext cx="3237168" cy="960456"/>
              </a:xfrm>
              <a:prstGeom prst="rect">
                <a:avLst/>
              </a:prstGeom>
              <a:blipFill>
                <a:blip r:embed="rId4"/>
                <a:stretch>
                  <a:fillRect l="-1695" t="-633" r="-6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88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F478-1129-456E-8AF7-8158A00B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62D75-1390-43DC-AA35-42BF4ED54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A true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 the model class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/>
                  <a:t> if: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for some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true parameter</a:t>
                </a:r>
                <a:endParaRPr lang="en-US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Under-modeling</a:t>
                </a:r>
                <a:r>
                  <a:rPr lang="en-US" dirty="0"/>
                  <a:t>: 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not in the model class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62D75-1390-43DC-AA35-42BF4ED54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DC6C0-317D-4F21-A9D8-B3D8543E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30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E093-2CF4-4C8C-9836-9E9C3296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pair, state if the true function is in the model class or not</a:t>
                </a:r>
              </a:p>
              <a:p>
                <a:pPr lvl="1"/>
                <a:r>
                  <a:rPr lang="en-US" dirty="0"/>
                  <a:t>That is, is there under-modeling or not?</a:t>
                </a:r>
              </a:p>
              <a:p>
                <a:pPr lvl="1"/>
                <a:r>
                  <a:rPr lang="en-US" dirty="0"/>
                  <a:t>If true function is in the model class, state the true parameter</a:t>
                </a:r>
              </a:p>
              <a:p>
                <a:endParaRPr lang="en-US" dirty="0"/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Solutions in class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5DEA4-CB92-49CD-99A8-8F3386EC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74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1345-F730-4764-9BC9-A4B2D86D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Under-Modeling and 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that:</a:t>
                </a:r>
              </a:p>
              <a:p>
                <a:pPr lvl="1"/>
                <a:r>
                  <a:rPr lang="en-US" dirty="0"/>
                  <a:t>There is no under-modeling: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some “true”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; and</a:t>
                </a:r>
              </a:p>
              <a:p>
                <a:pPr lvl="1"/>
                <a:r>
                  <a:rPr lang="en-US" dirty="0"/>
                  <a:t>Estimator selects the true parameter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Then, output error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If there is no </a:t>
                </a:r>
                <a:r>
                  <a:rPr lang="en-US" dirty="0" err="1"/>
                  <a:t>undermodeling</a:t>
                </a:r>
                <a:r>
                  <a:rPr lang="en-US" dirty="0"/>
                  <a:t> and we can estimate the true parameter:</a:t>
                </a:r>
              </a:p>
              <a:p>
                <a:pPr lvl="1"/>
                <a:r>
                  <a:rPr lang="en-US" dirty="0"/>
                  <a:t>We can get output error = irreducible error</a:t>
                </a:r>
              </a:p>
              <a:p>
                <a:pPr lvl="1"/>
                <a:r>
                  <a:rPr lang="en-US" dirty="0"/>
                  <a:t>We can achieve the same error as if we knew the true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9EE81-874E-4C28-855F-BDE88F13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8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Cross-validation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1253" y="143471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43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5A59-8E1F-4617-B995-9BDE9AD3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of an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523D3C-91F9-45AC-ACCD-32657F118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generated as follows:</a:t>
                </a:r>
              </a:p>
              <a:p>
                <a:pPr lvl="1"/>
                <a:r>
                  <a:rPr lang="en-US" dirty="0"/>
                  <a:t>Fix data input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(Treat as non-random)</a:t>
                </a:r>
              </a:p>
              <a:p>
                <a:pPr lvl="1"/>
                <a:r>
                  <a:rPr lang="en-US" dirty="0"/>
                  <a:t>Generate data output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random </a:t>
                </a:r>
                <a:r>
                  <a:rPr lang="en-US" dirty="0" err="1"/>
                  <a:t>i.i.d</a:t>
                </a:r>
                <a:r>
                  <a:rPr lang="en-US" dirty="0"/>
                  <a:t>.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some distribution</a:t>
                </a:r>
              </a:p>
              <a:p>
                <a:r>
                  <a:rPr lang="en-US" dirty="0"/>
                  <a:t>Then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is a random vector</a:t>
                </a:r>
              </a:p>
              <a:p>
                <a:pPr lvl="1"/>
                <a:r>
                  <a:rPr lang="en-US" dirty="0"/>
                  <a:t>Depends on the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the training data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 at a test point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Bias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Measures the difference between:</a:t>
                </a:r>
              </a:p>
              <a:p>
                <a:pPr lvl="1"/>
                <a:r>
                  <a:rPr lang="en-US" dirty="0"/>
                  <a:t>True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Expected value of estimated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, averaged over the noise in the training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523D3C-91F9-45AC-ACCD-32657F118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373AF-968D-4305-B94E-3A8100A6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0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9583-1C1F-461C-8CA6-749C7533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Bias:  Noise-Free Case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DFC41F-A779-4BD2-97BE-3FECC3D8C1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true relation has no noise: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Will handle noise later</a:t>
                </a:r>
              </a:p>
              <a:p>
                <a:r>
                  <a:rPr lang="en-US" dirty="0"/>
                  <a:t>Get training 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Fit model parameter from least-squares: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dirty="0"/>
                  <a:t>Minimizing training error finds best least squares fit of the true functions in the model class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Conclusions</a:t>
                </a:r>
                <a:r>
                  <a:rPr lang="en-US" dirty="0"/>
                  <a:t>:  If</a:t>
                </a:r>
              </a:p>
              <a:p>
                <a:pPr lvl="1"/>
                <a:r>
                  <a:rPr lang="en-US" dirty="0"/>
                  <a:t>There is no under-modeling: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some true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Minimization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is unique</a:t>
                </a:r>
              </a:p>
              <a:p>
                <a:pPr marL="0" indent="0">
                  <a:buNone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Bias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b="1" dirty="0"/>
                  <a:t>No bias </a:t>
                </a:r>
                <a:r>
                  <a:rPr lang="en-US" dirty="0"/>
                  <a:t>when </a:t>
                </a:r>
                <a:r>
                  <a:rPr lang="en-US" b="1" dirty="0"/>
                  <a:t>there is no under-modeling </a:t>
                </a:r>
                <a:r>
                  <a:rPr lang="en-US" dirty="0"/>
                  <a:t>and </a:t>
                </a:r>
                <a:r>
                  <a:rPr lang="en-US" b="1" dirty="0"/>
                  <a:t>no noise</a:t>
                </a:r>
              </a:p>
              <a:p>
                <a:r>
                  <a:rPr lang="en-US" dirty="0"/>
                  <a:t>Will show later that for linear models, there is no bias even when there is no noise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DFC41F-A779-4BD2-97BE-3FECC3D8C1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831" b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DD45F-8371-4BBC-97AF-B2C80449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1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344B-A2A9-48F6-9D76-B3723B77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Visualized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CBBE6-0737-483E-884E-7784923C19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6"/>
                <a:ext cx="2452011" cy="40896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Polynomial example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</m:oMath>
                </a14:m>
                <a:r>
                  <a:rPr lang="en-US" dirty="0"/>
                  <a:t> = 3</a:t>
                </a:r>
              </a:p>
              <a:p>
                <a:r>
                  <a:rPr lang="en-US" dirty="0"/>
                  <a:t>No noise in data</a:t>
                </a:r>
              </a:p>
              <a:p>
                <a:r>
                  <a:rPr lang="en-US" dirty="0"/>
                  <a:t>No bias when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CBBE6-0737-483E-884E-7784923C1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6"/>
                <a:ext cx="2452011" cy="4089627"/>
              </a:xfrm>
              <a:blipFill>
                <a:blip r:embed="rId3"/>
                <a:stretch>
                  <a:fillRect l="-5970" t="-1642" r="-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30BB2-5D4E-464B-8439-8C3BC187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233BB-E03B-42D3-883C-3A24ECDC2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291" y="1428547"/>
            <a:ext cx="7507549" cy="38971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01C043-5109-41D2-A264-B5298C0597BD}"/>
              </a:ext>
            </a:extLst>
          </p:cNvPr>
          <p:cNvCxnSpPr/>
          <p:nvPr/>
        </p:nvCxnSpPr>
        <p:spPr>
          <a:xfrm>
            <a:off x="4493114" y="3677110"/>
            <a:ext cx="0" cy="37322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082AAC-A6A8-4B8E-B14F-D411385986B6}"/>
              </a:ext>
            </a:extLst>
          </p:cNvPr>
          <p:cNvSpPr txBox="1"/>
          <p:nvPr/>
        </p:nvSpPr>
        <p:spPr>
          <a:xfrm>
            <a:off x="2205866" y="368100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Bias(x)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BE6104-2373-4493-828B-5A4666187A4F}"/>
              </a:ext>
            </a:extLst>
          </p:cNvPr>
          <p:cNvCxnSpPr>
            <a:cxnSpLocks/>
          </p:cNvCxnSpPr>
          <p:nvPr/>
        </p:nvCxnSpPr>
        <p:spPr>
          <a:xfrm>
            <a:off x="2980706" y="3863722"/>
            <a:ext cx="1512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FCB2A0-A194-4B50-AF27-9BACD68F0DEE}"/>
              </a:ext>
            </a:extLst>
          </p:cNvPr>
          <p:cNvSpPr txBox="1"/>
          <p:nvPr/>
        </p:nvSpPr>
        <p:spPr>
          <a:xfrm>
            <a:off x="4101229" y="5451531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has bias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CF209E-225A-417B-B34D-63765D74A204}"/>
              </a:ext>
            </a:extLst>
          </p:cNvPr>
          <p:cNvSpPr txBox="1"/>
          <p:nvPr/>
        </p:nvSpPr>
        <p:spPr>
          <a:xfrm>
            <a:off x="6944146" y="5451531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bias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F6E102-7BE3-4ED1-A3AC-4BC734947DD2}"/>
              </a:ext>
            </a:extLst>
          </p:cNvPr>
          <p:cNvSpPr txBox="1"/>
          <p:nvPr/>
        </p:nvSpPr>
        <p:spPr>
          <a:xfrm>
            <a:off x="9346794" y="542740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bias</a:t>
            </a:r>
          </a:p>
        </p:txBody>
      </p:sp>
    </p:spTree>
    <p:extLst>
      <p:ext uri="{BB962C8B-B14F-4D97-AF65-F5344CB8AC3E}">
        <p14:creationId xmlns:p14="http://schemas.microsoft.com/office/powerpoint/2010/main" val="2429999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4A53-6374-4067-A127-B9E228FB8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of an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A784D2-E0B2-44FA-884F-7CC21428FD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Data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Get training 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Fit  parameter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from data (e.g. via least squares)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will be random. Depends on particular noise realization for the selected training samples.  </a:t>
                </a:r>
              </a:p>
              <a:p>
                <a:r>
                  <a:rPr lang="en-US" dirty="0"/>
                  <a:t>Take a new test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Define two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mean square errors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Output MSE: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:  </a:t>
                </a:r>
                <a:r>
                  <a:rPr lang="en-US" b="1" dirty="0"/>
                  <a:t>Error on the predicted value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Function MSE: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:  </a:t>
                </a:r>
                <a:r>
                  <a:rPr lang="en-US" b="1" dirty="0"/>
                  <a:t>Error on the underlying function</a:t>
                </a:r>
              </a:p>
              <a:p>
                <a:r>
                  <a:rPr lang="en-US" dirty="0"/>
                  <a:t>Expectation is over both:</a:t>
                </a:r>
              </a:p>
              <a:p>
                <a:pPr lvl="1"/>
                <a:r>
                  <a:rPr lang="en-US" dirty="0"/>
                  <a:t>Noise in the training data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</a:p>
              <a:p>
                <a:pPr lvl="1"/>
                <a:r>
                  <a:rPr lang="en-US" dirty="0"/>
                  <a:t>Noise on the test sample: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A784D2-E0B2-44FA-884F-7CC21428FD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68ADE-D6DF-421A-9BF3-C359DAB7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7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71C9-133E-498C-A18B-76DF68B8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and the and Irreducible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F0663E-D0D2-4277-B936-6F05D6A68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From previous slide: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</a:rPr>
                  <a:t>Output MSE:   </a:t>
                </a:r>
              </a:p>
              <a:p>
                <a:pPr lvl="2"/>
                <a:r>
                  <a:rPr lang="en-US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:  Error on the predicted value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</a:rPr>
                  <a:t>Function MSE:    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:  Error on the underlying function</a:t>
                </a:r>
              </a:p>
              <a:p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lvl="1"/>
                <a:r>
                  <a:rPr lang="en-US" sz="2400" dirty="0"/>
                  <a:t>Recall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is the irreducible error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F0663E-D0D2-4277-B936-6F05D6A68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939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3ECB6-A880-4FFD-85A0-90FC950F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2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71C9-133E-498C-A18B-76DF68B8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and the and Irreducible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F0663E-D0D2-4277-B936-6F05D6A68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Proof:  Similar to before:</a:t>
                </a:r>
              </a:p>
              <a:p>
                <a:endParaRPr lang="en-US" sz="2800" dirty="0"/>
              </a:p>
              <a:p>
                <a:pPr lvl="1"/>
                <a:r>
                  <a:rPr lang="en-US" sz="2400" dirty="0"/>
                  <a:t>We know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But,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sz="2400" dirty="0"/>
                  <a:t>Therefore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F0663E-D0D2-4277-B936-6F05D6A68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939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3ECB6-A880-4FFD-85A0-90FC950F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73BA-31E6-4707-B478-7FF5DF27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6B949-448C-4446-80A1-F160A0D76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We will show that function MSE can be related to two key quantities</a:t>
                </a: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sz="2800" dirty="0"/>
                  <a:t>: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sz="2800" dirty="0"/>
              </a:p>
              <a:p>
                <a:pPr lvl="1"/>
                <a:r>
                  <a:rPr lang="en-US" sz="2400" dirty="0"/>
                  <a:t>How much the average value of the estimate differs from the true function</a:t>
                </a:r>
              </a:p>
              <a:p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sz="2800" dirty="0"/>
                  <a:t>: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lvl="1"/>
                <a:r>
                  <a:rPr lang="en-US" sz="2400" dirty="0"/>
                  <a:t>How much the estimate varies around its average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6B949-448C-4446-80A1-F160A0D76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B9FE-394E-4C4B-8FEA-1BB62821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7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73BA-31E6-4707-B478-7FF5DF27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6B949-448C-4446-80A1-F160A0D76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Bias and variance are (conceptually) measured as follows:</a:t>
                </a:r>
              </a:p>
              <a:p>
                <a:pPr lvl="1"/>
                <a:r>
                  <a:rPr lang="en-US" sz="2000" dirty="0"/>
                  <a:t>Get many independent training data sets, each with same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and input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Each dataset has different output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because of independent noise in the training data</a:t>
                </a:r>
              </a:p>
              <a:p>
                <a:pPr lvl="1"/>
                <a:r>
                  <a:rPr lang="en-US" sz="2000" dirty="0"/>
                  <a:t>Obtain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sz="2000" dirty="0"/>
                  <a:t> for each training data set</a:t>
                </a:r>
              </a:p>
              <a:p>
                <a:pPr lvl="1"/>
                <a:r>
                  <a:rPr lang="en-US" sz="2000" dirty="0"/>
                  <a:t>Bias and variances are computed over the different sets 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Of course, in reality, we have only one training dataset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But, bias and variance are used to study theoretical averages over different experiments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6B949-448C-4446-80A1-F160A0D76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 r="-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B9FE-394E-4C4B-8FEA-1BB62821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3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08F6-D882-4384-AA00-B6A6618C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 Illustrated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B77A4-1077-463B-8BCF-2872DE1A9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2132808" cy="4329817"/>
          </a:xfrm>
        </p:spPr>
        <p:txBody>
          <a:bodyPr/>
          <a:lstStyle/>
          <a:p>
            <a:r>
              <a:rPr lang="en-US" dirty="0"/>
              <a:t>Polynomial ex</a:t>
            </a:r>
          </a:p>
          <a:p>
            <a:r>
              <a:rPr lang="en-US" dirty="0"/>
              <a:t>Mean and </a:t>
            </a:r>
            <a:r>
              <a:rPr lang="en-US" dirty="0" err="1"/>
              <a:t>std</a:t>
            </a:r>
            <a:r>
              <a:rPr lang="en-US" dirty="0"/>
              <a:t> dev of estimated functions</a:t>
            </a:r>
          </a:p>
          <a:p>
            <a:r>
              <a:rPr lang="en-US" dirty="0"/>
              <a:t>100 trials</a:t>
            </a:r>
          </a:p>
          <a:p>
            <a:r>
              <a:rPr lang="en-US" dirty="0"/>
              <a:t>Solid line: mean estimate among all trials</a:t>
            </a:r>
          </a:p>
          <a:p>
            <a:r>
              <a:rPr lang="en-US" dirty="0"/>
              <a:t>Error bars: 1 STD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4A1FF-721A-4E71-A714-3F4F3B59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A4DB0-D1A2-4687-8C28-BA35EB9C36B4}"/>
              </a:ext>
            </a:extLst>
          </p:cNvPr>
          <p:cNvSpPr txBox="1"/>
          <p:nvPr/>
        </p:nvSpPr>
        <p:spPr>
          <a:xfrm>
            <a:off x="8882744" y="5499762"/>
            <a:ext cx="1513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variance,</a:t>
            </a:r>
            <a:br>
              <a:rPr lang="en-US" dirty="0"/>
            </a:br>
            <a:r>
              <a:rPr lang="en-US" dirty="0"/>
              <a:t>Zero bias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D4D3D-C640-4981-B82A-7C7B41EB6C75}"/>
              </a:ext>
            </a:extLst>
          </p:cNvPr>
          <p:cNvSpPr txBox="1"/>
          <p:nvPr/>
        </p:nvSpPr>
        <p:spPr>
          <a:xfrm>
            <a:off x="3964380" y="5499761"/>
            <a:ext cx="1469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variance,</a:t>
            </a:r>
            <a:br>
              <a:rPr lang="en-US" dirty="0"/>
            </a:br>
            <a:r>
              <a:rPr lang="en-US" dirty="0"/>
              <a:t>High bias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FE81AE-6A9A-4DB8-BBAA-E755EC4AC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724" y="1539277"/>
            <a:ext cx="7166019" cy="39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53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BF6B-89BD-4A73-8FFF-E792F45A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Recall definitions: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Function MSE: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Bias-Variance formula 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𝐵𝑖𝑎𝑠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Will be proved below</a:t>
                </a:r>
              </a:p>
              <a:p>
                <a:r>
                  <a:rPr lang="en-US" dirty="0"/>
                  <a:t>Bias-Variance tradeoff:</a:t>
                </a:r>
              </a:p>
              <a:p>
                <a:r>
                  <a:rPr lang="en-US" dirty="0"/>
                  <a:t>Bias due to under-modeling</a:t>
                </a:r>
              </a:p>
              <a:p>
                <a:pPr lvl="1"/>
                <a:r>
                  <a:rPr lang="en-US" dirty="0"/>
                  <a:t>Reduced with high model order</a:t>
                </a:r>
              </a:p>
              <a:p>
                <a:r>
                  <a:rPr lang="en-US" dirty="0"/>
                  <a:t>Variance is due to noise in training data and number of parameters to estimate</a:t>
                </a:r>
              </a:p>
              <a:p>
                <a:pPr lvl="1"/>
                <a:r>
                  <a:rPr lang="en-US" dirty="0"/>
                  <a:t>Increases with higher model order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BF58A-5BE2-4386-805E-F7895E9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7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31359" cy="4329817"/>
              </a:xfrm>
            </p:spPr>
            <p:txBody>
              <a:bodyPr/>
              <a:lstStyle/>
              <a:p>
                <a:r>
                  <a:rPr lang="en-US" dirty="0"/>
                  <a:t>Last lecture:  polynomial regression</a:t>
                </a:r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Learn a polynomial relationship: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= degree of polynomial.  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model order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coefficient vector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can find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via least squares</a:t>
                </a:r>
              </a:p>
              <a:p>
                <a:r>
                  <a:rPr lang="en-US" dirty="0"/>
                  <a:t>How do we select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from data?</a:t>
                </a:r>
              </a:p>
              <a:p>
                <a:r>
                  <a:rPr lang="en-US" dirty="0"/>
                  <a:t>This problem is 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model order selection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31359" cy="4329817"/>
              </a:xfrm>
              <a:blipFill>
                <a:blip r:embed="rId3"/>
                <a:stretch>
                  <a:fillRect l="-255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642" y="2172924"/>
            <a:ext cx="3288680" cy="229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7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1386" y="1769837"/>
            <a:ext cx="4377595" cy="3847347"/>
          </a:xfrm>
        </p:spPr>
        <p:txBody>
          <a:bodyPr/>
          <a:lstStyle/>
          <a:p>
            <a:r>
              <a:rPr lang="en-US" dirty="0"/>
              <a:t>Bias:  </a:t>
            </a:r>
          </a:p>
          <a:p>
            <a:pPr lvl="1"/>
            <a:r>
              <a:rPr lang="en-US" dirty="0"/>
              <a:t>Due to under-modeling</a:t>
            </a:r>
          </a:p>
          <a:p>
            <a:pPr lvl="1"/>
            <a:r>
              <a:rPr lang="en-US" dirty="0"/>
              <a:t>Reduced with high model order</a:t>
            </a:r>
          </a:p>
          <a:p>
            <a:r>
              <a:rPr lang="en-US" dirty="0"/>
              <a:t>Variance:  </a:t>
            </a:r>
          </a:p>
          <a:p>
            <a:pPr lvl="1"/>
            <a:r>
              <a:rPr lang="en-US" dirty="0"/>
              <a:t>Increases with noise in training data</a:t>
            </a:r>
          </a:p>
          <a:p>
            <a:pPr lvl="1"/>
            <a:r>
              <a:rPr lang="en-US" dirty="0"/>
              <a:t>Increase with high model order</a:t>
            </a:r>
          </a:p>
          <a:p>
            <a:r>
              <a:rPr lang="en-US" dirty="0"/>
              <a:t>Optimal model order depends on:</a:t>
            </a:r>
          </a:p>
          <a:p>
            <a:pPr lvl="1"/>
            <a:r>
              <a:rPr lang="en-US" dirty="0"/>
              <a:t>Amount of samples available</a:t>
            </a:r>
          </a:p>
          <a:p>
            <a:pPr lvl="1"/>
            <a:r>
              <a:rPr lang="en-US" dirty="0"/>
              <a:t>Underlying complexity of the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44" y="1608151"/>
            <a:ext cx="4352071" cy="2737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3611" y="4721072"/>
            <a:ext cx="1822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Richer models</a:t>
            </a:r>
          </a:p>
          <a:p>
            <a:r>
              <a:rPr lang="en-US" dirty="0"/>
              <a:t>More parameters</a:t>
            </a:r>
          </a:p>
          <a:p>
            <a:r>
              <a:rPr lang="en-US" dirty="0"/>
              <a:t>Over-fitting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4563611" y="42364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 rot="10800000">
            <a:off x="1184246" y="42112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00356" y="4721072"/>
            <a:ext cx="1703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Simpler models</a:t>
            </a:r>
          </a:p>
          <a:p>
            <a:r>
              <a:rPr lang="en-US" dirty="0"/>
              <a:t>Less parameters</a:t>
            </a:r>
          </a:p>
          <a:p>
            <a:r>
              <a:rPr lang="en-US" dirty="0"/>
              <a:t>Under-fitting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15C91-987F-B942-90C4-B4A388BB6387}"/>
              </a:ext>
            </a:extLst>
          </p:cNvPr>
          <p:cNvSpPr txBox="1"/>
          <p:nvPr/>
        </p:nvSpPr>
        <p:spPr>
          <a:xfrm>
            <a:off x="4909390" y="3402321"/>
            <a:ext cx="215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Floor is the noise variance</a:t>
            </a:r>
          </a:p>
        </p:txBody>
      </p:sp>
    </p:spTree>
    <p:extLst>
      <p:ext uri="{BB962C8B-B14F-4D97-AF65-F5344CB8AC3E}">
        <p14:creationId xmlns:p14="http://schemas.microsoft.com/office/powerpoint/2010/main" val="123173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BF6B-89BD-4A73-8FFF-E792F45A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Formula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Define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/>
                  <a:t> = average value of estimated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r>
                      <a:rPr lang="en-US" sz="17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Three components: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BF58A-5BE2-4386-805E-F7895E9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1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Cross-validation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118872" y="282205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22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45FD-2481-4B79-B67C-DC7A7CCD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Section is Advanced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FC5CA-99E5-4FAC-80B8-DAA9A3D87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requires more advanced probability and linear algebra</a:t>
            </a:r>
          </a:p>
          <a:p>
            <a:r>
              <a:rPr lang="en-US" dirty="0"/>
              <a:t>Means and variances of random vectors</a:t>
            </a:r>
          </a:p>
          <a:p>
            <a:r>
              <a:rPr lang="en-US" dirty="0"/>
              <a:t>Undergraduates:  Skip to final slide for final conclusions</a:t>
            </a:r>
          </a:p>
          <a:p>
            <a:r>
              <a:rPr lang="en-US" dirty="0"/>
              <a:t>Graduate students:  We will cover this</a:t>
            </a:r>
          </a:p>
          <a:p>
            <a:pPr lvl="1"/>
            <a:r>
              <a:rPr lang="en-US" dirty="0"/>
              <a:t>You should review your multi-variable probability and linear algebra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324FD-C69C-4C60-A88F-6B2FA83E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708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E042-DAD2-49B1-ACAE-FFCFF911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76417-A1F1-492C-BA14-202CF75D68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linear model in general transformed feature space: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See previous lecture</a:t>
                </a:r>
              </a:p>
              <a:p>
                <a:r>
                  <a:rPr lang="en-US" dirty="0"/>
                  <a:t>Assume true data relation 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=0,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When there is no under-modeling: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True parameter</a:t>
                </a:r>
              </a:p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Least squares 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76417-A1F1-492C-BA14-202CF75D68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72A57-41FE-4A6C-93A7-6E98902A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687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A5F9-DA1C-4C4B-AA8F-516C7607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Number of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85713-76AD-46BE-AB97-9DEE8002F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LS estimate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invertible.</a:t>
                </a:r>
              </a:p>
              <a:p>
                <a:r>
                  <a:rPr lang="en-US" dirty="0"/>
                  <a:t>Linear algebra fact: 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Otherwise solution is not unique</a:t>
                </a:r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𝑅𝑎𝑛𝑘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Recall: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data samples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number of parameters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Number of samples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number of parameters</a:t>
                </a:r>
              </a:p>
              <a:p>
                <a:r>
                  <a:rPr lang="en-US" dirty="0"/>
                  <a:t>This places a basic limit on the model complexity that you can use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85713-76AD-46BE-AB97-9DEE8002F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EC56B-D473-4987-A4EB-D08A122B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65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C0D3-4280-4A2C-91B4-4F9FE414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Vectors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0AC11B-08C7-461E-8693-E3C7E5FA91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analyze bias and variance in linear models, we need to review random vectors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Random vectors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Each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random variable</a:t>
                </a:r>
              </a:p>
              <a:p>
                <a:r>
                  <a:rPr lang="en-US" dirty="0"/>
                  <a:t>Mean:  The vector of means of the components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Covariance components: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Variance matrix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0AC11B-08C7-461E-8693-E3C7E5FA9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47DF3-B650-4E56-9AE5-509CB8F1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675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4A9B-FACB-4D1F-AFDC-CF3757DF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Transforms of Random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BAE02-52E3-4526-8F9E-45DFE7B27F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linear transform is a map: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Mean and variance matrix under linear map given by</a:t>
                </a:r>
              </a:p>
              <a:p>
                <a:pPr lvl="1"/>
                <a:r>
                  <a:rPr lang="en-US" dirty="0"/>
                  <a:t>Mean: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Variance: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BAE02-52E3-4526-8F9E-45DFE7B27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B628B-4E3C-4124-BF9D-A7172DEB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780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D2F4-87D5-4CD9-A1DE-44DD5BEE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With No Under-Modeling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525E0-BA71-4737-9A16-C6F2C0A24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 there is no </a:t>
                </a:r>
                <a:r>
                  <a:rPr lang="en-US" dirty="0" err="1"/>
                  <a:t>undermodeling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Then each training sample output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Hence:  true data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Parameter estimate is: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.  Average of parameter estimate matches true parameter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When the model is linear and there is no under-modeling, there is no bias 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525E0-BA71-4737-9A16-C6F2C0A24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8EE5B-844F-461C-81F7-CFCA980C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684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1553-1FD0-4016-9A06-A63AFDF0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of the Parameters in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15B82C-AD34-4B5F-8F89-3CF0E0B3C8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independent for different samples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Therefore variance matrix is: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From last slide: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  </a:t>
                </a:r>
              </a:p>
              <a:p>
                <a:r>
                  <a:rPr lang="en-US" dirty="0"/>
                  <a:t>Applying variance formula of a linear transformation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15B82C-AD34-4B5F-8F89-3CF0E0B3C8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96F24-5FE8-4B99-84CB-944AF7C0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1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2F93-86C8-4F19-B542-521B59A2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6797-3111-4A26-9C80-F5D9CBD9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sz="1600" dirty="0">
                <a:hlinkClick r:id="rId3"/>
              </a:rPr>
              <a:t>https://github.com/sdrangan/introml/blob/master/unit04_model_sel/demo1_polyfit.ipynb</a:t>
            </a:r>
            <a:endParaRPr lang="en-US" dirty="0"/>
          </a:p>
          <a:p>
            <a:r>
              <a:rPr lang="en-US" dirty="0"/>
              <a:t>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32CC6-3A23-4849-A86D-6AEF0BDF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6B62C-45C3-456D-8121-B058A7FBA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501" y="2055381"/>
            <a:ext cx="5620520" cy="42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14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F7B6-2FCB-42D0-ACB6-64CD4078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in Linear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B0B77-4E56-420C-8AE4-5C13796BDE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compute variance use trick:  Suppose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vectors,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dirty="0"/>
                  <a:t> is non-random,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is random: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From earlier: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Therefore variance of linear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Above calculation is for the case of no under-modeling</a:t>
                </a:r>
              </a:p>
              <a:p>
                <a:r>
                  <a:rPr lang="en-US" dirty="0"/>
                  <a:t>But, similar calculation shows variance expression is the same when there is under-modeling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B0B77-4E56-420C-8AE4-5C13796BDE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F9A74-2671-424A-A967-BCC27FF8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604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B2E1-AEDB-41A4-ABEE-396F3CBC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with Equal Test &amp; Training Distributions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test point is distributed identically to training data</a:t>
                </a:r>
              </a:p>
              <a:p>
                <a:pPr lvl="1"/>
                <a:r>
                  <a:rPr lang="en-US" dirty="0"/>
                  <a:t>Training data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Since rows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Now use trick:  For random vectors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sum of diagonals</a:t>
                </a:r>
              </a:p>
              <a:p>
                <a:r>
                  <a:rPr lang="en-US" dirty="0"/>
                  <a:t>Therefore, variance averaged over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692A-88FA-4657-9F13-9339E9FF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925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B2E1-AEDB-41A4-ABEE-396F3CBC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with Equal Test &amp; Training Distributions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Assumption on previous slide:  Test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is randomly selected from training data</a:t>
                </a:r>
              </a:p>
              <a:p>
                <a:r>
                  <a:rPr lang="en-US" dirty="0"/>
                  <a:t>Then, average variance is given by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Increases with number of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Shows that increasing model complexity increases variance error</a:t>
                </a:r>
              </a:p>
              <a:p>
                <a:r>
                  <a:rPr lang="en-US" dirty="0"/>
                  <a:t>Decreases with number of samples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if test data point is distributed differently from training data? </a:t>
                </a:r>
              </a:p>
              <a:p>
                <a:pPr lvl="1"/>
                <a:r>
                  <a:rPr lang="en-US" dirty="0"/>
                  <a:t>Then variance may be much larger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test data is not like training data, we are extending model to regions not seen in training data</a:t>
                </a:r>
              </a:p>
              <a:p>
                <a:pPr lvl="1"/>
                <a:r>
                  <a:rPr lang="en-US" dirty="0"/>
                  <a:t>Often leads to high error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692A-88FA-4657-9F13-9339E9FF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79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AB0B-F865-448D-8964-F801F8E1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r>
              <a:rPr lang="en-US" dirty="0"/>
              <a:t> of Results for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model is linear with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num</a:t>
                </a:r>
                <a:r>
                  <a:rPr lang="en-US" dirty="0"/>
                  <a:t> parameters</a:t>
                </a:r>
              </a:p>
              <a:p>
                <a:r>
                  <a:rPr lang="en-US" dirty="0"/>
                  <a:t>Result 1: 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linear estimate is not unique</a:t>
                </a:r>
              </a:p>
              <a:p>
                <a:pPr lvl="1"/>
                <a:r>
                  <a:rPr lang="en-US" dirty="0"/>
                  <a:t>Need at least as many samples as parameters</a:t>
                </a:r>
              </a:p>
              <a:p>
                <a:r>
                  <a:rPr lang="en-US" dirty="0"/>
                  <a:t>Now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parameter estimate is unique</a:t>
                </a:r>
              </a:p>
              <a:p>
                <a:r>
                  <a:rPr lang="en-US" dirty="0"/>
                  <a:t>Result 2:  When there is no under-modeling, estimate is unbiased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/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Result 3:  If test point drawn from same distribution as training data: 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Variance increases linearly with number of parameters and inversely with number of samples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55493-A186-4024-B5AA-05361068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2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D592-C4E3-4568-979D-2DF8DFC4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56AF-7BFF-44C9-AA5A-6B3335645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8"/>
                <a:ext cx="4699086" cy="4202844"/>
              </a:xfrm>
            </p:spPr>
            <p:txBody>
              <a:bodyPr/>
              <a:lstStyle/>
              <a:p>
                <a:r>
                  <a:rPr lang="en-US" dirty="0"/>
                  <a:t>You are given some data.</a:t>
                </a:r>
              </a:p>
              <a:p>
                <a:r>
                  <a:rPr lang="en-US" dirty="0"/>
                  <a:t>Want to fit a 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Decide to use a polynomial: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model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should we use?</a:t>
                </a:r>
              </a:p>
              <a:p>
                <a:r>
                  <a:rPr lang="en-US" dirty="0"/>
                  <a:t>Thoughts?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56AF-7BFF-44C9-AA5A-6B3335645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8"/>
                <a:ext cx="4699086" cy="4202844"/>
              </a:xfrm>
              <a:blipFill>
                <a:blip r:embed="rId3"/>
                <a:stretch>
                  <a:fillRect l="-3113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61026-106D-475A-9DEC-A6E41CF6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2AE09-C98C-4E47-9B8D-917653360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04" y="1927620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4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53CA-E0DB-457C-A5A2-0260DBF6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E6E13-24CB-4FC7-98E7-2C2B906E6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01303" cy="4329817"/>
              </a:xfrm>
            </p:spPr>
            <p:txBody>
              <a:bodyPr/>
              <a:lstStyle/>
              <a:p>
                <a:r>
                  <a:rPr lang="en-US" dirty="0"/>
                  <a:t>Previous example is synthetic data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:  40 samples uniform in [-1,1]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1600" dirty="0"/>
                  <a:t> = “true relation”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/>
                  <a:t>,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Synthetic data useful for analysis</a:t>
                </a:r>
              </a:p>
              <a:p>
                <a:pPr lvl="1"/>
                <a:r>
                  <a:rPr lang="en-US" dirty="0"/>
                  <a:t>Know “ground truth”</a:t>
                </a:r>
              </a:p>
              <a:p>
                <a:pPr lvl="1"/>
                <a:r>
                  <a:rPr lang="en-US" dirty="0"/>
                  <a:t>Can measure performance of various estimators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E6E13-24CB-4FC7-98E7-2C2B906E6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01303" cy="4329817"/>
              </a:xfrm>
              <a:blipFill>
                <a:blip r:embed="rId3"/>
                <a:stretch>
                  <a:fillRect l="-2927" t="-1549" r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8C14D-4405-4944-8FA9-DFED7CB6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5B905-5B13-4B4F-BCDF-89429ED78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115" y="630946"/>
            <a:ext cx="4663994" cy="3073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F6A665-6B1B-40A8-BA5A-E550E4150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296" y="3891417"/>
            <a:ext cx="38481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0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with True Model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5286742" cy="4329817"/>
          </a:xfrm>
        </p:spPr>
        <p:txBody>
          <a:bodyPr/>
          <a:lstStyle/>
          <a:p>
            <a:r>
              <a:rPr lang="en-US" dirty="0"/>
              <a:t>Suppose true polynomial order, d=3, is known</a:t>
            </a:r>
          </a:p>
          <a:p>
            <a:r>
              <a:rPr lang="en-US" dirty="0"/>
              <a:t>Use linear regression</a:t>
            </a:r>
          </a:p>
          <a:p>
            <a:pPr lvl="1"/>
            <a:r>
              <a:rPr lang="en-US" dirty="0" err="1"/>
              <a:t>numpy.polynomial</a:t>
            </a:r>
            <a:r>
              <a:rPr lang="en-US" dirty="0"/>
              <a:t> package </a:t>
            </a:r>
          </a:p>
          <a:p>
            <a:r>
              <a:rPr lang="en-US" dirty="0"/>
              <a:t>Get very good fit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CAE37B-036A-4DA3-9661-D33335252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74" y="3174459"/>
            <a:ext cx="5107219" cy="3416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C4C055-929E-46B5-8377-7B28DF179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410" y="1767486"/>
            <a:ext cx="51530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7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True Model Order  not Known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683806"/>
          </a:xfrm>
        </p:spPr>
        <p:txBody>
          <a:bodyPr/>
          <a:lstStyle/>
          <a:p>
            <a:r>
              <a:rPr lang="en-US" dirty="0"/>
              <a:t>Suppose we guess the wrong model order?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3358" y="5192785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d=1 “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Underfitting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2375" y="5192785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d=10 “Overfitting”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E4C4D1-E09F-4824-8EB1-79E75C48B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74" y="2297895"/>
            <a:ext cx="4129571" cy="2605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7FD8AB-68A8-4765-9C9D-73F0257B7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697" y="2297896"/>
            <a:ext cx="4075599" cy="264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60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</TotalTime>
  <Words>2760</Words>
  <Application>Microsoft Office PowerPoint</Application>
  <PresentationFormat>Widescreen</PresentationFormat>
  <Paragraphs>527</Paragraphs>
  <Slides>53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Calibri</vt:lpstr>
      <vt:lpstr>Cambria Math</vt:lpstr>
      <vt:lpstr>Wingdings</vt:lpstr>
      <vt:lpstr>Retrospect</vt:lpstr>
      <vt:lpstr>Lecture 4  Model Order Selection</vt:lpstr>
      <vt:lpstr>Learning Objectives</vt:lpstr>
      <vt:lpstr>Outline </vt:lpstr>
      <vt:lpstr>Polynomial Fitting</vt:lpstr>
      <vt:lpstr>Demo on Github</vt:lpstr>
      <vt:lpstr>Example Question</vt:lpstr>
      <vt:lpstr>Synthetic Data</vt:lpstr>
      <vt:lpstr>Fitting with True Model Order</vt:lpstr>
      <vt:lpstr>But, True Model Order  not Known</vt:lpstr>
      <vt:lpstr>How Can You Tell from Data?</vt:lpstr>
      <vt:lpstr>Using RSS on Training Data ? </vt:lpstr>
      <vt:lpstr>Outline </vt:lpstr>
      <vt:lpstr>Cross Validation </vt:lpstr>
      <vt:lpstr>Polynomial Example: Training Test Split</vt:lpstr>
      <vt:lpstr>Finding the Model Order</vt:lpstr>
      <vt:lpstr>General Procedure</vt:lpstr>
      <vt:lpstr>Problems with Simple Train/Test Split</vt:lpstr>
      <vt:lpstr>K-Fold Cross Validation</vt:lpstr>
      <vt:lpstr>K-Fold Pseudo-Code</vt:lpstr>
      <vt:lpstr>Polynomial Example</vt:lpstr>
      <vt:lpstr>Polynomial Example CV Results</vt:lpstr>
      <vt:lpstr>Outline </vt:lpstr>
      <vt:lpstr>Model Class</vt:lpstr>
      <vt:lpstr>Model Class and True Function</vt:lpstr>
      <vt:lpstr>Output Mean Squared Error</vt:lpstr>
      <vt:lpstr>Irreducible Error</vt:lpstr>
      <vt:lpstr>Under-Modeling</vt:lpstr>
      <vt:lpstr>Sample Question</vt:lpstr>
      <vt:lpstr>Under-Modeling and Irreducible Error</vt:lpstr>
      <vt:lpstr>Bias of an Estimator</vt:lpstr>
      <vt:lpstr>Bias:  Noise-Free Case</vt:lpstr>
      <vt:lpstr>Bias Visualized</vt:lpstr>
      <vt:lpstr>MSE of an Estimator</vt:lpstr>
      <vt:lpstr>MSE and the and Irreducible Error</vt:lpstr>
      <vt:lpstr>MSE and the and Irreducible Error</vt:lpstr>
      <vt:lpstr>Bias and Variance</vt:lpstr>
      <vt:lpstr>Bias and Variance</vt:lpstr>
      <vt:lpstr>Bias and Variance Illustrated</vt:lpstr>
      <vt:lpstr>Bias-Variance Formula</vt:lpstr>
      <vt:lpstr>Bias-Variance Tradeoff</vt:lpstr>
      <vt:lpstr>Bias-Variance Formula Proof</vt:lpstr>
      <vt:lpstr>Outline </vt:lpstr>
      <vt:lpstr>This Section is Advanced</vt:lpstr>
      <vt:lpstr>Linear Models</vt:lpstr>
      <vt:lpstr>Minimum Number of Samples</vt:lpstr>
      <vt:lpstr>Random Vectors Review</vt:lpstr>
      <vt:lpstr>Linear Transforms of Random Vectors</vt:lpstr>
      <vt:lpstr>Bias With No Under-Modeling</vt:lpstr>
      <vt:lpstr>Variance of the Parameters in Linear Models</vt:lpstr>
      <vt:lpstr>Variance in Linear Estimate</vt:lpstr>
      <vt:lpstr>Case with Equal Test &amp; Training Distributions  </vt:lpstr>
      <vt:lpstr>Case with Equal Test &amp; Training Distributions  </vt:lpstr>
      <vt:lpstr>Summary of Results for Linear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Gustavo Sandoval</cp:lastModifiedBy>
  <cp:revision>534</cp:revision>
  <cp:lastPrinted>2016-10-02T00:25:03Z</cp:lastPrinted>
  <dcterms:created xsi:type="dcterms:W3CDTF">2015-03-22T11:15:32Z</dcterms:created>
  <dcterms:modified xsi:type="dcterms:W3CDTF">2019-09-19T03:59:58Z</dcterms:modified>
</cp:coreProperties>
</file>