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70"/>
  </p:notesMasterIdLst>
  <p:handoutMasterIdLst>
    <p:handoutMasterId r:id="rId71"/>
  </p:handoutMasterIdLst>
  <p:sldIdLst>
    <p:sldId id="258" r:id="rId2"/>
    <p:sldId id="344" r:id="rId3"/>
    <p:sldId id="285" r:id="rId4"/>
    <p:sldId id="260" r:id="rId5"/>
    <p:sldId id="345" r:id="rId6"/>
    <p:sldId id="346" r:id="rId7"/>
    <p:sldId id="347" r:id="rId8"/>
    <p:sldId id="261" r:id="rId9"/>
    <p:sldId id="281" r:id="rId10"/>
    <p:sldId id="348" r:id="rId11"/>
    <p:sldId id="284" r:id="rId12"/>
    <p:sldId id="349" r:id="rId13"/>
    <p:sldId id="282" r:id="rId14"/>
    <p:sldId id="350" r:id="rId15"/>
    <p:sldId id="283" r:id="rId16"/>
    <p:sldId id="351" r:id="rId17"/>
    <p:sldId id="352" r:id="rId18"/>
    <p:sldId id="353" r:id="rId19"/>
    <p:sldId id="354" r:id="rId20"/>
    <p:sldId id="355" r:id="rId21"/>
    <p:sldId id="356" r:id="rId22"/>
    <p:sldId id="357" r:id="rId23"/>
    <p:sldId id="358" r:id="rId24"/>
    <p:sldId id="359" r:id="rId25"/>
    <p:sldId id="360" r:id="rId26"/>
    <p:sldId id="361" r:id="rId27"/>
    <p:sldId id="362" r:id="rId28"/>
    <p:sldId id="363" r:id="rId29"/>
    <p:sldId id="364" r:id="rId30"/>
    <p:sldId id="366" r:id="rId31"/>
    <p:sldId id="367" r:id="rId32"/>
    <p:sldId id="365" r:id="rId33"/>
    <p:sldId id="369" r:id="rId34"/>
    <p:sldId id="274" r:id="rId35"/>
    <p:sldId id="273" r:id="rId36"/>
    <p:sldId id="376" r:id="rId37"/>
    <p:sldId id="264" r:id="rId38"/>
    <p:sldId id="288" r:id="rId39"/>
    <p:sldId id="263" r:id="rId40"/>
    <p:sldId id="377" r:id="rId41"/>
    <p:sldId id="378" r:id="rId42"/>
    <p:sldId id="296" r:id="rId43"/>
    <p:sldId id="265" r:id="rId44"/>
    <p:sldId id="266" r:id="rId45"/>
    <p:sldId id="267" r:id="rId46"/>
    <p:sldId id="268" r:id="rId47"/>
    <p:sldId id="270" r:id="rId48"/>
    <p:sldId id="271" r:id="rId49"/>
    <p:sldId id="370" r:id="rId50"/>
    <p:sldId id="300" r:id="rId51"/>
    <p:sldId id="272" r:id="rId52"/>
    <p:sldId id="371" r:id="rId53"/>
    <p:sldId id="286" r:id="rId54"/>
    <p:sldId id="275" r:id="rId55"/>
    <p:sldId id="276" r:id="rId56"/>
    <p:sldId id="289" r:id="rId57"/>
    <p:sldId id="372" r:id="rId58"/>
    <p:sldId id="277" r:id="rId59"/>
    <p:sldId id="297" r:id="rId60"/>
    <p:sldId id="373" r:id="rId61"/>
    <p:sldId id="295" r:id="rId62"/>
    <p:sldId id="262" r:id="rId63"/>
    <p:sldId id="278" r:id="rId64"/>
    <p:sldId id="290" r:id="rId65"/>
    <p:sldId id="280" r:id="rId66"/>
    <p:sldId id="374" r:id="rId67"/>
    <p:sldId id="375" r:id="rId68"/>
    <p:sldId id="294" r:id="rId69"/>
  </p:sldIdLst>
  <p:sldSz cx="12192000" cy="6858000"/>
  <p:notesSz cx="7315200" cy="96012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23" autoAdjust="0"/>
    <p:restoredTop sz="95344" autoAdjust="0"/>
  </p:normalViewPr>
  <p:slideViewPr>
    <p:cSldViewPr snapToGrid="0">
      <p:cViewPr>
        <p:scale>
          <a:sx n="125" d="100"/>
          <a:sy n="125" d="100"/>
        </p:scale>
        <p:origin x="45" y="45"/>
      </p:cViewPr>
      <p:guideLst>
        <p:guide orient="horz" pos="2160"/>
        <p:guide pos="3840"/>
      </p:guideLst>
    </p:cSldViewPr>
  </p:slideViewPr>
  <p:notesTextViewPr>
    <p:cViewPr>
      <p:scale>
        <a:sx n="3" d="2"/>
        <a:sy n="3" d="2"/>
      </p:scale>
      <p:origin x="0" y="0"/>
    </p:cViewPr>
  </p:notesTextViewPr>
  <p:sorterViewPr>
    <p:cViewPr>
      <p:scale>
        <a:sx n="100" d="100"/>
        <a:sy n="100" d="100"/>
      </p:scale>
      <p:origin x="0" y="-13590"/>
    </p:cViewPr>
  </p:sorterViewPr>
  <p:notesViewPr>
    <p:cSldViewPr snapToGrid="0">
      <p:cViewPr varScale="1">
        <p:scale>
          <a:sx n="103" d="100"/>
          <a:sy n="103" d="100"/>
        </p:scale>
        <p:origin x="2922" y="96"/>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notesMaster" Target="notesMasters/notesMaster1.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B55D311-6B66-B8F9-5CF5-0F82CDB44BF9}"/>
              </a:ext>
            </a:extLst>
          </p:cNvPr>
          <p:cNvSpPr>
            <a:spLocks noGrp="1"/>
          </p:cNvSpPr>
          <p:nvPr>
            <p:ph type="hdr" sz="quarter"/>
          </p:nvPr>
        </p:nvSpPr>
        <p:spPr>
          <a:xfrm>
            <a:off x="0" y="0"/>
            <a:ext cx="3170238" cy="481013"/>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6D79E254-4B97-229E-BECA-B4B4B0A54C01}"/>
              </a:ext>
            </a:extLst>
          </p:cNvPr>
          <p:cNvSpPr>
            <a:spLocks noGrp="1"/>
          </p:cNvSpPr>
          <p:nvPr>
            <p:ph type="dt" sz="quarter" idx="1"/>
          </p:nvPr>
        </p:nvSpPr>
        <p:spPr>
          <a:xfrm>
            <a:off x="4143375" y="0"/>
            <a:ext cx="3170238" cy="481013"/>
          </a:xfrm>
          <a:prstGeom prst="rect">
            <a:avLst/>
          </a:prstGeom>
        </p:spPr>
        <p:txBody>
          <a:bodyPr vert="horz" lIns="91440" tIns="45720" rIns="91440" bIns="45720" rtlCol="0"/>
          <a:lstStyle>
            <a:lvl1pPr algn="r">
              <a:defRPr sz="1200"/>
            </a:lvl1pPr>
          </a:lstStyle>
          <a:p>
            <a:fld id="{62000EC0-9FDD-4AEF-B4F6-FDFE92085766}" type="datetimeFigureOut">
              <a:rPr lang="en-US" smtClean="0"/>
              <a:t>9/4/2022</a:t>
            </a:fld>
            <a:endParaRPr lang="en-US"/>
          </a:p>
        </p:txBody>
      </p:sp>
      <p:sp>
        <p:nvSpPr>
          <p:cNvPr id="4" name="Footer Placeholder 3">
            <a:extLst>
              <a:ext uri="{FF2B5EF4-FFF2-40B4-BE49-F238E27FC236}">
                <a16:creationId xmlns:a16="http://schemas.microsoft.com/office/drawing/2014/main" id="{223D95B8-6F11-89F8-19F4-023B82453118}"/>
              </a:ext>
            </a:extLst>
          </p:cNvPr>
          <p:cNvSpPr>
            <a:spLocks noGrp="1"/>
          </p:cNvSpPr>
          <p:nvPr>
            <p:ph type="ftr" sz="quarter" idx="2"/>
          </p:nvPr>
        </p:nvSpPr>
        <p:spPr>
          <a:xfrm>
            <a:off x="0" y="9120188"/>
            <a:ext cx="3170238" cy="481012"/>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20402E04-A4D9-073F-BACB-7AA777A5A3F5}"/>
              </a:ext>
            </a:extLst>
          </p:cNvPr>
          <p:cNvSpPr>
            <a:spLocks noGrp="1"/>
          </p:cNvSpPr>
          <p:nvPr>
            <p:ph type="sldNum" sz="quarter" idx="3"/>
          </p:nvPr>
        </p:nvSpPr>
        <p:spPr>
          <a:xfrm>
            <a:off x="4143375" y="9120188"/>
            <a:ext cx="3170238" cy="481012"/>
          </a:xfrm>
          <a:prstGeom prst="rect">
            <a:avLst/>
          </a:prstGeom>
        </p:spPr>
        <p:txBody>
          <a:bodyPr vert="horz" lIns="91440" tIns="45720" rIns="91440" bIns="45720" rtlCol="0" anchor="b"/>
          <a:lstStyle>
            <a:lvl1pPr algn="r">
              <a:defRPr sz="1200"/>
            </a:lvl1pPr>
          </a:lstStyle>
          <a:p>
            <a:fld id="{6FE37FFC-C9FE-4C74-9B4E-BEAC82CBA3FE}" type="slidenum">
              <a:rPr lang="en-US" smtClean="0"/>
              <a:t>‹#›</a:t>
            </a:fld>
            <a:endParaRPr lang="en-US"/>
          </a:p>
        </p:txBody>
      </p:sp>
    </p:spTree>
    <p:extLst>
      <p:ext uri="{BB962C8B-B14F-4D97-AF65-F5344CB8AC3E}">
        <p14:creationId xmlns:p14="http://schemas.microsoft.com/office/powerpoint/2010/main" val="32628172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1727"/>
          </a:xfrm>
          <a:prstGeom prst="rect">
            <a:avLst/>
          </a:prstGeom>
        </p:spPr>
        <p:txBody>
          <a:bodyPr vert="horz" lIns="96661" tIns="48331" rIns="96661" bIns="48331" rtlCol="0"/>
          <a:lstStyle>
            <a:lvl1pPr algn="r">
              <a:defRPr sz="1300"/>
            </a:lvl1pPr>
          </a:lstStyle>
          <a:p>
            <a:fld id="{B7D6DDD3-D7E9-488B-B626-1E8285E424D8}" type="datetimeFigureOut">
              <a:rPr lang="en-US" smtClean="0"/>
              <a:t>9/4/2022</a:t>
            </a:fld>
            <a:endParaRPr lang="en-US"/>
          </a:p>
        </p:txBody>
      </p:sp>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620577"/>
            <a:ext cx="5852160" cy="3780473"/>
          </a:xfrm>
          <a:prstGeom prst="rect">
            <a:avLst/>
          </a:prstGeom>
        </p:spPr>
        <p:txBody>
          <a:bodyPr vert="horz" lIns="96661" tIns="48331" rIns="96661" bIns="4833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1726"/>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1726"/>
          </a:xfrm>
          <a:prstGeom prst="rect">
            <a:avLst/>
          </a:prstGeom>
        </p:spPr>
        <p:txBody>
          <a:bodyPr vert="horz" lIns="96661" tIns="48331" rIns="96661" bIns="48331" rtlCol="0" anchor="b"/>
          <a:lstStyle>
            <a:lvl1pPr algn="r">
              <a:defRPr sz="1300"/>
            </a:lvl1pPr>
          </a:lstStyle>
          <a:p>
            <a:fld id="{65CF6084-2C3C-4FE7-B181-D16A3429058A}" type="slidenum">
              <a:rPr lang="en-US" smtClean="0"/>
              <a:t>‹#›</a:t>
            </a:fld>
            <a:endParaRPr lang="en-US"/>
          </a:p>
        </p:txBody>
      </p:sp>
    </p:spTree>
    <p:extLst>
      <p:ext uri="{BB962C8B-B14F-4D97-AF65-F5344CB8AC3E}">
        <p14:creationId xmlns:p14="http://schemas.microsoft.com/office/powerpoint/2010/main" val="34354252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Yi (typically generated by a human, or some other process)</a:t>
            </a:r>
            <a:endParaRPr lang="en-US" dirty="0"/>
          </a:p>
        </p:txBody>
      </p:sp>
      <p:sp>
        <p:nvSpPr>
          <p:cNvPr id="4" name="Slide Number Placeholder 3"/>
          <p:cNvSpPr>
            <a:spLocks noGrp="1"/>
          </p:cNvSpPr>
          <p:nvPr>
            <p:ph type="sldNum" sz="quarter" idx="5"/>
          </p:nvPr>
        </p:nvSpPr>
        <p:spPr/>
        <p:txBody>
          <a:bodyPr/>
          <a:lstStyle/>
          <a:p>
            <a:fld id="{65CF6084-2C3C-4FE7-B181-D16A3429058A}" type="slidenum">
              <a:rPr lang="en-US" smtClean="0"/>
              <a:t>28</a:t>
            </a:fld>
            <a:endParaRPr lang="en-US"/>
          </a:p>
        </p:txBody>
      </p:sp>
    </p:spTree>
    <p:extLst>
      <p:ext uri="{BB962C8B-B14F-4D97-AF65-F5344CB8AC3E}">
        <p14:creationId xmlns:p14="http://schemas.microsoft.com/office/powerpoint/2010/main" val="9507983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Yi (typically generated by a human, or some other process)</a:t>
            </a:r>
            <a:endParaRPr lang="en-US" dirty="0"/>
          </a:p>
        </p:txBody>
      </p:sp>
      <p:sp>
        <p:nvSpPr>
          <p:cNvPr id="4" name="Slide Number Placeholder 3"/>
          <p:cNvSpPr>
            <a:spLocks noGrp="1"/>
          </p:cNvSpPr>
          <p:nvPr>
            <p:ph type="sldNum" sz="quarter" idx="5"/>
          </p:nvPr>
        </p:nvSpPr>
        <p:spPr/>
        <p:txBody>
          <a:bodyPr/>
          <a:lstStyle/>
          <a:p>
            <a:fld id="{65CF6084-2C3C-4FE7-B181-D16A3429058A}" type="slidenum">
              <a:rPr lang="en-US" smtClean="0"/>
              <a:t>33</a:t>
            </a:fld>
            <a:endParaRPr lang="en-US"/>
          </a:p>
        </p:txBody>
      </p:sp>
    </p:spTree>
    <p:extLst>
      <p:ext uri="{BB962C8B-B14F-4D97-AF65-F5344CB8AC3E}">
        <p14:creationId xmlns:p14="http://schemas.microsoft.com/office/powerpoint/2010/main" val="28378766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5CF6084-2C3C-4FE7-B181-D16A3429058A}" type="slidenum">
              <a:rPr lang="en-US" smtClean="0"/>
              <a:t>38</a:t>
            </a:fld>
            <a:endParaRPr lang="en-US"/>
          </a:p>
        </p:txBody>
      </p:sp>
    </p:spTree>
    <p:extLst>
      <p:ext uri="{BB962C8B-B14F-4D97-AF65-F5344CB8AC3E}">
        <p14:creationId xmlns:p14="http://schemas.microsoft.com/office/powerpoint/2010/main" val="3967148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Cauchy Schwarz </a:t>
            </a:r>
          </a:p>
        </p:txBody>
      </p:sp>
      <p:sp>
        <p:nvSpPr>
          <p:cNvPr id="4" name="Slide Number Placeholder 3"/>
          <p:cNvSpPr>
            <a:spLocks noGrp="1"/>
          </p:cNvSpPr>
          <p:nvPr>
            <p:ph type="sldNum" sz="quarter" idx="5"/>
          </p:nvPr>
        </p:nvSpPr>
        <p:spPr/>
        <p:txBody>
          <a:bodyPr/>
          <a:lstStyle/>
          <a:p>
            <a:fld id="{65CF6084-2C3C-4FE7-B181-D16A3429058A}" type="slidenum">
              <a:rPr lang="en-US" smtClean="0"/>
              <a:t>58</a:t>
            </a:fld>
            <a:endParaRPr lang="en-US"/>
          </a:p>
        </p:txBody>
      </p:sp>
    </p:spTree>
    <p:extLst>
      <p:ext uri="{BB962C8B-B14F-4D97-AF65-F5344CB8AC3E}">
        <p14:creationId xmlns:p14="http://schemas.microsoft.com/office/powerpoint/2010/main" val="145029769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Rectangle 15"/>
          <p:cNvSpPr/>
          <p:nvPr userDrawn="1"/>
        </p:nvSpPr>
        <p:spPr>
          <a:xfrm>
            <a:off x="0" y="6171231"/>
            <a:ext cx="12192000" cy="697337"/>
          </a:xfrm>
          <a:prstGeom prst="rect">
            <a:avLst/>
          </a:prstGeom>
          <a:solidFill>
            <a:srgbClr val="57068C"/>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17" name="Rectangle 16"/>
          <p:cNvSpPr/>
          <p:nvPr userDrawn="1"/>
        </p:nvSpPr>
        <p:spPr>
          <a:xfrm>
            <a:off x="15" y="6094179"/>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dirty="0"/>
              <a:t>Click to edit Master title style</a:t>
            </a:r>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33164" y="6292310"/>
            <a:ext cx="2113225" cy="334949"/>
          </a:xfrm>
          <a:prstGeom prst="rect">
            <a:avLst/>
          </a:prstGeom>
        </p:spPr>
      </p:pic>
      <p:sp>
        <p:nvSpPr>
          <p:cNvPr id="12" name="Slide Number Placeholder 5"/>
          <p:cNvSpPr>
            <a:spLocks noGrp="1"/>
          </p:cNvSpPr>
          <p:nvPr>
            <p:ph type="sldNum" sz="quarter" idx="4"/>
          </p:nvPr>
        </p:nvSpPr>
        <p:spPr>
          <a:xfrm>
            <a:off x="9346794" y="6314268"/>
            <a:ext cx="1312025" cy="365125"/>
          </a:xfrm>
          <a:prstGeom prst="rect">
            <a:avLst/>
          </a:prstGeom>
        </p:spPr>
        <p:txBody>
          <a:bodyPr vert="horz" lIns="91440" tIns="45720" rIns="91440" bIns="45720" rtlCol="0" anchor="ctr"/>
          <a:lstStyle>
            <a:lvl1pPr algn="r">
              <a:defRPr sz="1800">
                <a:solidFill>
                  <a:srgbClr val="FFFFFF"/>
                </a:solidFill>
              </a:defRPr>
            </a:lvl1pPr>
          </a:lstStyle>
          <a:p>
            <a:fld id="{4FAB73BC-B049-4115-A692-8D63A059BFB8}"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97280" y="6459785"/>
            <a:ext cx="2472271"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hasCustomPrompt="1"/>
          </p:nvPr>
        </p:nvSpPr>
        <p:spPr/>
        <p:txBody>
          <a:bodyPr/>
          <a:lstStyle>
            <a:lvl1pPr marL="91440" indent="-91440">
              <a:buSzPct val="100000"/>
              <a:buFont typeface="Wingdings" panose="05000000000000000000" pitchFamily="2" charset="2"/>
              <a:buChar char="q"/>
              <a:defRPr/>
            </a:lvl1pPr>
          </a:lstStyle>
          <a:p>
            <a:pPr lvl="0"/>
            <a:r>
              <a:rPr lang="en-US" dirty="0"/>
              <a:t> 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p>
            <a:fld id="{629637A9-119A-49DA-BD12-AAC58B377D80}"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Rectangle 9"/>
          <p:cNvSpPr/>
          <p:nvPr userDrawn="1"/>
        </p:nvSpPr>
        <p:spPr>
          <a:xfrm>
            <a:off x="0" y="6339080"/>
            <a:ext cx="12192000" cy="518920"/>
          </a:xfrm>
          <a:prstGeom prst="rect">
            <a:avLst/>
          </a:prstGeom>
          <a:solidFill>
            <a:srgbClr val="57068C"/>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dirty="0"/>
          </a:p>
        </p:txBody>
      </p:sp>
      <p:sp>
        <p:nvSpPr>
          <p:cNvPr id="11" name="Rectangle 10"/>
          <p:cNvSpPr/>
          <p:nvPr userDrawn="1"/>
        </p:nvSpPr>
        <p:spPr>
          <a:xfrm>
            <a:off x="15" y="627259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8" name="Picture 1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1045" y="6405564"/>
            <a:ext cx="2113225" cy="334949"/>
          </a:xfrm>
          <a:prstGeom prst="rect">
            <a:avLst/>
          </a:prstGeom>
        </p:spPr>
      </p:pic>
      <p:sp>
        <p:nvSpPr>
          <p:cNvPr id="12" name="Slide Number Placeholder 5"/>
          <p:cNvSpPr>
            <a:spLocks noGrp="1"/>
          </p:cNvSpPr>
          <p:nvPr>
            <p:ph type="sldNum" sz="quarter" idx="4"/>
          </p:nvPr>
        </p:nvSpPr>
        <p:spPr>
          <a:xfrm>
            <a:off x="9346794" y="6314268"/>
            <a:ext cx="1312025" cy="365125"/>
          </a:xfrm>
          <a:prstGeom prst="rect">
            <a:avLst/>
          </a:prstGeom>
        </p:spPr>
        <p:txBody>
          <a:bodyPr vert="horz" lIns="91440" tIns="45720" rIns="91440" bIns="45720" rtlCol="0" anchor="ctr"/>
          <a:lstStyle>
            <a:lvl1pPr algn="r">
              <a:defRPr sz="1800">
                <a:solidFill>
                  <a:srgbClr val="FFFFFF"/>
                </a:solidFill>
              </a:defRPr>
            </a:lvl1pPr>
          </a:lstStyle>
          <a:p>
            <a:fld id="{4FAB73BC-B049-4115-A692-8D63A059BFB8}"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05451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4"/>
            <a:ext cx="10058400" cy="1060198"/>
          </a:xfrm>
        </p:spPr>
        <p:txBody>
          <a:bodyPr/>
          <a:lstStyle/>
          <a:p>
            <a:r>
              <a:rPr lang="en-US" dirty="0"/>
              <a:t>Click to edit Master title style</a:t>
            </a:r>
          </a:p>
        </p:txBody>
      </p:sp>
      <p:sp>
        <p:nvSpPr>
          <p:cNvPr id="3" name="Text Placeholder 2"/>
          <p:cNvSpPr>
            <a:spLocks noGrp="1"/>
          </p:cNvSpPr>
          <p:nvPr>
            <p:ph type="body" idx="1"/>
          </p:nvPr>
        </p:nvSpPr>
        <p:spPr>
          <a:xfrm>
            <a:off x="1097280" y="1477911"/>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214193"/>
            <a:ext cx="4937760" cy="33782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217920" y="1477911"/>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214193"/>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p:cNvSpPr/>
          <p:nvPr userDrawn="1"/>
        </p:nvSpPr>
        <p:spPr>
          <a:xfrm>
            <a:off x="0" y="6339080"/>
            <a:ext cx="12192000" cy="518920"/>
          </a:xfrm>
          <a:prstGeom prst="rect">
            <a:avLst/>
          </a:prstGeom>
          <a:solidFill>
            <a:srgbClr val="57068C"/>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11" name="Rectangle 10"/>
          <p:cNvSpPr/>
          <p:nvPr userDrawn="1"/>
        </p:nvSpPr>
        <p:spPr>
          <a:xfrm>
            <a:off x="15" y="627259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Slide Number Placeholder 5"/>
          <p:cNvSpPr>
            <a:spLocks noGrp="1"/>
          </p:cNvSpPr>
          <p:nvPr>
            <p:ph type="sldNum" sz="quarter" idx="4"/>
          </p:nvPr>
        </p:nvSpPr>
        <p:spPr>
          <a:xfrm>
            <a:off x="9832682" y="6508672"/>
            <a:ext cx="984019" cy="273844"/>
          </a:xfrm>
          <a:prstGeom prst="rect">
            <a:avLst/>
          </a:prstGeom>
        </p:spPr>
        <p:txBody>
          <a:bodyPr vert="horz" lIns="68567" tIns="34289" rIns="68567" bIns="34289" rtlCol="0" anchor="ctr"/>
          <a:lstStyle>
            <a:lvl1pPr algn="r">
              <a:defRPr sz="800">
                <a:solidFill>
                  <a:srgbClr val="FFFFFF"/>
                </a:solidFill>
              </a:defRPr>
            </a:lvl1pPr>
          </a:lstStyle>
          <a:p>
            <a:fld id="{4FAB73BC-B049-4115-A692-8D63A059BFB8}" type="slidenum">
              <a:rPr lang="en-US" dirty="0"/>
              <a:pPr/>
              <a:t>‹#›</a:t>
            </a:fld>
            <a:endParaRPr lang="en-US" dirty="0"/>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00507" y="6405564"/>
            <a:ext cx="2113225" cy="334949"/>
          </a:xfrm>
          <a:prstGeom prst="rect">
            <a:avLst/>
          </a:prstGeom>
        </p:spPr>
      </p:pic>
      <p:pic>
        <p:nvPicPr>
          <p:cNvPr id="16" name="Picture 15" descr="final-logo-3.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042543" y="6446621"/>
            <a:ext cx="923615" cy="675657"/>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a:prstGeom prst="rect">
            <a:avLst/>
          </a:prstGeom>
        </p:spPr>
        <p:txBody>
          <a:bodyPr/>
          <a:lstStyle>
            <a:lvl1pPr algn="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1097280" y="6459785"/>
            <a:ext cx="2472271" cy="365125"/>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 name="Rectangle 10"/>
          <p:cNvSpPr/>
          <p:nvPr userDrawn="1"/>
        </p:nvSpPr>
        <p:spPr>
          <a:xfrm>
            <a:off x="0" y="6160663"/>
            <a:ext cx="12192000" cy="697337"/>
          </a:xfrm>
          <a:prstGeom prst="rect">
            <a:avLst/>
          </a:prstGeom>
          <a:solidFill>
            <a:srgbClr val="57068C"/>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dirty="0"/>
          </a:p>
        </p:txBody>
      </p:sp>
      <p:sp>
        <p:nvSpPr>
          <p:cNvPr id="9" name="Rectangle 8"/>
          <p:cNvSpPr/>
          <p:nvPr/>
        </p:nvSpPr>
        <p:spPr>
          <a:xfrm>
            <a:off x="15" y="6094179"/>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040211"/>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1097280" y="1539277"/>
            <a:ext cx="10058400" cy="4329817"/>
          </a:xfrm>
          <a:prstGeom prst="rect">
            <a:avLst/>
          </a:prstGeom>
        </p:spPr>
        <p:txBody>
          <a:bodyPr vert="horz" lIns="0" tIns="45720" rIns="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9346794" y="6314268"/>
            <a:ext cx="1312025" cy="365125"/>
          </a:xfrm>
          <a:prstGeom prst="rect">
            <a:avLst/>
          </a:prstGeom>
        </p:spPr>
        <p:txBody>
          <a:bodyPr vert="horz" lIns="91440" tIns="45720" rIns="91440" bIns="45720" rtlCol="0" anchor="ctr"/>
          <a:lstStyle>
            <a:lvl1pPr algn="r">
              <a:defRPr sz="1800">
                <a:solidFill>
                  <a:srgbClr val="FFFFFF"/>
                </a:solidFill>
              </a:defRPr>
            </a:lvl1pPr>
          </a:lstStyle>
          <a:p>
            <a:fld id="{4FAB73BC-B049-4115-A692-8D63A059BFB8}" type="slidenum">
              <a:rPr lang="en-US" smtClean="0"/>
              <a:pPr/>
              <a:t>‹#›</a:t>
            </a:fld>
            <a:endParaRPr lang="en-US" dirty="0"/>
          </a:p>
        </p:txBody>
      </p:sp>
      <p:cxnSp>
        <p:nvCxnSpPr>
          <p:cNvPr id="10" name="Straight Connector 9"/>
          <p:cNvCxnSpPr/>
          <p:nvPr/>
        </p:nvCxnSpPr>
        <p:spPr>
          <a:xfrm>
            <a:off x="1097280" y="14330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3" name="Picture 12"/>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24307" y="6307398"/>
            <a:ext cx="2113225" cy="334949"/>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emf"/><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arxiv.org/abs/1905.10498" TargetMode="External"/><Relationship Id="rId2" Type="http://schemas.openxmlformats.org/officeDocument/2006/relationships/hyperlink" Target="http://rodrigob.github.io/are_we_there_yet/build/classification_datasets_results.html#4d4e495354" TargetMode="External"/><Relationship Id="rId1" Type="http://schemas.openxmlformats.org/officeDocument/2006/relationships/slideLayout" Target="../slideLayouts/slideLayout2.xml"/><Relationship Id="rId5" Type="http://schemas.openxmlformats.org/officeDocument/2006/relationships/image" Target="../media/image15.emf"/><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6.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campuswire.com/p/G34460F4B"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hyperlink" Target="http://www.jmlr.org/"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hyperlink" Target="https://colab.research.google.com/drive/1iF2m8FY6ITNUNYujE7j45HcsKw5f7rBh"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hyperlink" Target="https://colab.research.google.com/drive/1iIFWi73UBZqMLVDm5uS4yY4UT85Oopps#scrollTo=7E39zqse9hyJ"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https://colab.research.google.com/drive/1iF2m8FY6ITNUNYujE7j45HcsKw5f7rBh"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3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hyperlink" Target="https://archive.ics.uci.edu/ml/datasets.htm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4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120.png"/><Relationship Id="rId1" Type="http://schemas.openxmlformats.org/officeDocument/2006/relationships/slideLayout" Target="../slideLayouts/slideLayout2.xml"/><Relationship Id="rId5" Type="http://schemas.openxmlformats.org/officeDocument/2006/relationships/image" Target="../media/image140.png"/><Relationship Id="rId4" Type="http://schemas.openxmlformats.org/officeDocument/2006/relationships/image" Target="../media/image130.png"/></Relationships>
</file>

<file path=ppt/slides/_rels/slide48.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15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7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18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80.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90.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200.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210.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45.png"/><Relationship Id="rId7" Type="http://schemas.openxmlformats.org/officeDocument/2006/relationships/image" Target="../media/image260.png"/><Relationship Id="rId2" Type="http://schemas.openxmlformats.org/officeDocument/2006/relationships/image" Target="../media/image220.png"/><Relationship Id="rId1" Type="http://schemas.openxmlformats.org/officeDocument/2006/relationships/slideLayout" Target="../slideLayouts/slideLayout2.xml"/><Relationship Id="rId6" Type="http://schemas.openxmlformats.org/officeDocument/2006/relationships/image" Target="../media/image250.png"/><Relationship Id="rId5" Type="http://schemas.openxmlformats.org/officeDocument/2006/relationships/image" Target="../media/image241.png"/><Relationship Id="rId4" Type="http://schemas.openxmlformats.org/officeDocument/2006/relationships/image" Target="../media/image230.png"/></Relationships>
</file>

<file path=ppt/slides/_rels/slide57.xml.rels><?xml version="1.0" encoding="UTF-8" standalone="yes"?>
<Relationships xmlns="http://schemas.openxmlformats.org/package/2006/relationships"><Relationship Id="rId8" Type="http://schemas.openxmlformats.org/officeDocument/2006/relationships/image" Target="../media/image260.png"/><Relationship Id="rId3" Type="http://schemas.openxmlformats.org/officeDocument/2006/relationships/image" Target="../media/image49.png"/><Relationship Id="rId7" Type="http://schemas.openxmlformats.org/officeDocument/2006/relationships/image" Target="../media/image250.png"/><Relationship Id="rId2" Type="http://schemas.openxmlformats.org/officeDocument/2006/relationships/image" Target="../media/image45.png"/><Relationship Id="rId1" Type="http://schemas.openxmlformats.org/officeDocument/2006/relationships/slideLayout" Target="../slideLayouts/slideLayout2.xml"/><Relationship Id="rId6" Type="http://schemas.openxmlformats.org/officeDocument/2006/relationships/image" Target="../media/image241.png"/><Relationship Id="rId5" Type="http://schemas.openxmlformats.org/officeDocument/2006/relationships/image" Target="../media/image230.png"/><Relationship Id="rId9" Type="http://schemas.openxmlformats.org/officeDocument/2006/relationships/image" Target="../media/image50.png"/></Relationships>
</file>

<file path=ppt/slides/_rels/slide58.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0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310.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300.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40.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hyperlink" Target="http://stattrek.com/regression/regression-example.aspx?Tutorial=AP" TargetMode="Externa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320.png"/><Relationship Id="rId2" Type="http://schemas.openxmlformats.org/officeDocument/2006/relationships/image" Target="../media/image53.png"/><Relationship Id="rId1" Type="http://schemas.openxmlformats.org/officeDocument/2006/relationships/slideLayout" Target="../slideLayouts/slideLayout2.xml"/><Relationship Id="rId5" Type="http://schemas.openxmlformats.org/officeDocument/2006/relationships/image" Target="../media/image55.png"/><Relationship Id="rId4" Type="http://schemas.openxmlformats.org/officeDocument/2006/relationships/image" Target="../media/image54.png"/></Relationships>
</file>

<file path=ppt/slides/_rels/slide65.xml.rels><?xml version="1.0" encoding="UTF-8" standalone="yes"?>
<Relationships xmlns="http://schemas.openxmlformats.org/package/2006/relationships"><Relationship Id="rId3" Type="http://schemas.openxmlformats.org/officeDocument/2006/relationships/image" Target="../media/image56.gif"/><Relationship Id="rId2" Type="http://schemas.openxmlformats.org/officeDocument/2006/relationships/image" Target="../media/image350.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370.png"/><Relationship Id="rId1" Type="http://schemas.openxmlformats.org/officeDocument/2006/relationships/slideLayout" Target="../slideLayouts/slideLayout2.xml"/><Relationship Id="rId4" Type="http://schemas.openxmlformats.org/officeDocument/2006/relationships/image" Target="../media/image390.png"/></Relationships>
</file>

<file path=ppt/slides/_rels/slide67.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410.png"/><Relationship Id="rId1" Type="http://schemas.openxmlformats.org/officeDocument/2006/relationships/slideLayout" Target="../slideLayouts/slideLayout2.xml"/><Relationship Id="rId4" Type="http://schemas.openxmlformats.org/officeDocument/2006/relationships/image" Target="../media/image6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B291C0EC-8AC1-418A-BA70-ED35D8980A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730000" y="639097"/>
            <a:ext cx="4813072" cy="3686015"/>
          </a:xfrm>
        </p:spPr>
        <p:txBody>
          <a:bodyPr>
            <a:normAutofit/>
          </a:bodyPr>
          <a:lstStyle/>
          <a:p>
            <a:r>
              <a:rPr lang="en-US" sz="6800" dirty="0"/>
              <a:t>Lecture 1: </a:t>
            </a:r>
            <a:br>
              <a:rPr lang="en-US" sz="6800" dirty="0"/>
            </a:br>
            <a:r>
              <a:rPr lang="en-US" sz="6800" dirty="0"/>
              <a:t>Introduction to Machine Learning?</a:t>
            </a:r>
          </a:p>
        </p:txBody>
      </p:sp>
      <p:sp>
        <p:nvSpPr>
          <p:cNvPr id="3" name="Subtitle 2"/>
          <p:cNvSpPr>
            <a:spLocks noGrp="1"/>
          </p:cNvSpPr>
          <p:nvPr>
            <p:ph type="subTitle" idx="1"/>
          </p:nvPr>
        </p:nvSpPr>
        <p:spPr>
          <a:xfrm>
            <a:off x="6729999" y="4455621"/>
            <a:ext cx="4829101" cy="1238616"/>
          </a:xfrm>
        </p:spPr>
        <p:txBody>
          <a:bodyPr>
            <a:normAutofit/>
          </a:bodyPr>
          <a:lstStyle/>
          <a:p>
            <a:r>
              <a:rPr lang="en-US" sz="2200">
                <a:solidFill>
                  <a:schemeClr val="tx1">
                    <a:lumMod val="85000"/>
                    <a:lumOff val="15000"/>
                  </a:schemeClr>
                </a:solidFill>
              </a:rPr>
              <a:t>CS6923:  Introduction to machine learning</a:t>
            </a:r>
          </a:p>
          <a:p>
            <a:r>
              <a:rPr lang="en-US" sz="2200">
                <a:solidFill>
                  <a:schemeClr val="tx1">
                    <a:lumMod val="85000"/>
                    <a:lumOff val="15000"/>
                  </a:schemeClr>
                </a:solidFill>
              </a:rPr>
              <a:t>Prof. Gustavo Sandoval</a:t>
            </a:r>
          </a:p>
          <a:p>
            <a:endParaRPr lang="en-US" sz="2200">
              <a:solidFill>
                <a:schemeClr val="tx1">
                  <a:lumMod val="85000"/>
                  <a:lumOff val="15000"/>
                </a:schemeClr>
              </a:solidFill>
            </a:endParaRPr>
          </a:p>
        </p:txBody>
      </p:sp>
      <p:pic>
        <p:nvPicPr>
          <p:cNvPr id="6" name="Picture 5">
            <a:extLst>
              <a:ext uri="{FF2B5EF4-FFF2-40B4-BE49-F238E27FC236}">
                <a16:creationId xmlns:a16="http://schemas.microsoft.com/office/drawing/2014/main" id="{1FA838FC-61F8-7518-00A0-57614797A6DF}"/>
              </a:ext>
            </a:extLst>
          </p:cNvPr>
          <p:cNvPicPr>
            <a:picLocks noChangeAspect="1"/>
          </p:cNvPicPr>
          <p:nvPr/>
        </p:nvPicPr>
        <p:blipFill rotWithShape="1">
          <a:blip r:embed="rId2"/>
          <a:srcRect b="5962"/>
          <a:stretch/>
        </p:blipFill>
        <p:spPr>
          <a:xfrm>
            <a:off x="633999" y="640081"/>
            <a:ext cx="5462001" cy="5054156"/>
          </a:xfrm>
          <a:prstGeom prst="rect">
            <a:avLst/>
          </a:prstGeom>
        </p:spPr>
      </p:pic>
      <p:cxnSp>
        <p:nvCxnSpPr>
          <p:cNvPr id="13" name="Straight Connector 12">
            <a:extLst>
              <a:ext uri="{FF2B5EF4-FFF2-40B4-BE49-F238E27FC236}">
                <a16:creationId xmlns:a16="http://schemas.microsoft.com/office/drawing/2014/main" id="{F2228F67-6BF6-43F8-A955-E1B0A311128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805053" y="4343400"/>
            <a:ext cx="438912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17812912-F1F0-4F19-B6CB-97BF066C94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a:extLst>
              <a:ext uri="{FF2B5EF4-FFF2-40B4-BE49-F238E27FC236}">
                <a16:creationId xmlns:a16="http://schemas.microsoft.com/office/drawing/2014/main" id="{F5238163-A811-482F-8919-9D513AB112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Slide Number Placeholder 3"/>
          <p:cNvSpPr>
            <a:spLocks noGrp="1"/>
          </p:cNvSpPr>
          <p:nvPr>
            <p:ph type="sldNum" sz="quarter" idx="4"/>
          </p:nvPr>
        </p:nvSpPr>
        <p:spPr>
          <a:xfrm>
            <a:off x="9900458" y="6459785"/>
            <a:ext cx="1312025" cy="365125"/>
          </a:xfrm>
        </p:spPr>
        <p:txBody>
          <a:bodyPr>
            <a:normAutofit/>
          </a:bodyPr>
          <a:lstStyle/>
          <a:p>
            <a:pPr>
              <a:lnSpc>
                <a:spcPct val="90000"/>
              </a:lnSpc>
              <a:spcAft>
                <a:spcPts val="600"/>
              </a:spcAft>
            </a:pPr>
            <a:fld id="{4FAB73BC-B049-4115-A692-8D63A059BFB8}" type="slidenum">
              <a:rPr lang="en-US" smtClean="0"/>
              <a:pPr>
                <a:lnSpc>
                  <a:spcPct val="90000"/>
                </a:lnSpc>
                <a:spcAft>
                  <a:spcPts val="600"/>
                </a:spcAft>
              </a:pPr>
              <a:t>1</a:t>
            </a:fld>
            <a:endParaRPr lang="en-US"/>
          </a:p>
        </p:txBody>
      </p:sp>
      <p:sp>
        <p:nvSpPr>
          <p:cNvPr id="7" name="TextBox 6">
            <a:extLst>
              <a:ext uri="{FF2B5EF4-FFF2-40B4-BE49-F238E27FC236}">
                <a16:creationId xmlns:a16="http://schemas.microsoft.com/office/drawing/2014/main" id="{45930368-75B4-3DAC-D663-7FB3AB294528}"/>
              </a:ext>
            </a:extLst>
          </p:cNvPr>
          <p:cNvSpPr txBox="1"/>
          <p:nvPr/>
        </p:nvSpPr>
        <p:spPr>
          <a:xfrm>
            <a:off x="537717" y="5747076"/>
            <a:ext cx="3305649" cy="369332"/>
          </a:xfrm>
          <a:prstGeom prst="rect">
            <a:avLst/>
          </a:prstGeom>
          <a:noFill/>
        </p:spPr>
        <p:txBody>
          <a:bodyPr wrap="none" rtlCol="0">
            <a:spAutoFit/>
          </a:bodyPr>
          <a:lstStyle/>
          <a:p>
            <a:r>
              <a:rPr lang="en-US" dirty="0"/>
              <a:t>Credit: Stable Diffusion Model </a:t>
            </a:r>
            <a:r>
              <a:rPr lang="en-US" dirty="0">
                <a:sym typeface="Wingdings" panose="05000000000000000000" pitchFamily="2" charset="2"/>
              </a:rPr>
              <a:t> </a:t>
            </a:r>
            <a:endParaRPr lang="en-US" dirty="0"/>
          </a:p>
        </p:txBody>
      </p:sp>
    </p:spTree>
    <p:extLst>
      <p:ext uri="{BB962C8B-B14F-4D97-AF65-F5344CB8AC3E}">
        <p14:creationId xmlns:p14="http://schemas.microsoft.com/office/powerpoint/2010/main" val="4154293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1500"/>
                                  </p:stCondLst>
                                  <p:iterate>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7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B2CC0-92AF-295A-B717-5301F4DE82CA}"/>
              </a:ext>
            </a:extLst>
          </p:cNvPr>
          <p:cNvSpPr>
            <a:spLocks noGrp="1"/>
          </p:cNvSpPr>
          <p:nvPr>
            <p:ph type="title"/>
          </p:nvPr>
        </p:nvSpPr>
        <p:spPr/>
        <p:txBody>
          <a:bodyPr/>
          <a:lstStyle/>
          <a:p>
            <a:r>
              <a:rPr lang="en-US" dirty="0"/>
              <a:t>1s vs 7s Algorithms</a:t>
            </a:r>
          </a:p>
        </p:txBody>
      </p:sp>
      <p:pic>
        <p:nvPicPr>
          <p:cNvPr id="6" name="Content Placeholder 5">
            <a:extLst>
              <a:ext uri="{FF2B5EF4-FFF2-40B4-BE49-F238E27FC236}">
                <a16:creationId xmlns:a16="http://schemas.microsoft.com/office/drawing/2014/main" id="{5CCDD41C-5FD8-F895-43E2-6EEB7204A202}"/>
              </a:ext>
            </a:extLst>
          </p:cNvPr>
          <p:cNvPicPr>
            <a:picLocks noGrp="1" noChangeAspect="1"/>
          </p:cNvPicPr>
          <p:nvPr>
            <p:ph idx="1"/>
          </p:nvPr>
        </p:nvPicPr>
        <p:blipFill>
          <a:blip r:embed="rId2"/>
          <a:stretch>
            <a:fillRect/>
          </a:stretch>
        </p:blipFill>
        <p:spPr>
          <a:xfrm>
            <a:off x="1815996" y="1539875"/>
            <a:ext cx="8620334" cy="4329113"/>
          </a:xfrm>
        </p:spPr>
      </p:pic>
      <p:sp>
        <p:nvSpPr>
          <p:cNvPr id="4" name="Slide Number Placeholder 3">
            <a:extLst>
              <a:ext uri="{FF2B5EF4-FFF2-40B4-BE49-F238E27FC236}">
                <a16:creationId xmlns:a16="http://schemas.microsoft.com/office/drawing/2014/main" id="{C86F7E09-94ED-2216-2019-0EFDC8532579}"/>
              </a:ext>
            </a:extLst>
          </p:cNvPr>
          <p:cNvSpPr>
            <a:spLocks noGrp="1"/>
          </p:cNvSpPr>
          <p:nvPr>
            <p:ph type="sldNum" sz="quarter" idx="12"/>
          </p:nvPr>
        </p:nvSpPr>
        <p:spPr/>
        <p:txBody>
          <a:bodyPr/>
          <a:lstStyle/>
          <a:p>
            <a:fld id="{629637A9-119A-49DA-BD12-AAC58B377D80}" type="slidenum">
              <a:rPr lang="en-US" smtClean="0"/>
              <a:t>10</a:t>
            </a:fld>
            <a:endParaRPr lang="en-US" dirty="0"/>
          </a:p>
        </p:txBody>
      </p:sp>
    </p:spTree>
    <p:extLst>
      <p:ext uri="{BB962C8B-B14F-4D97-AF65-F5344CB8AC3E}">
        <p14:creationId xmlns:p14="http://schemas.microsoft.com/office/powerpoint/2010/main" val="7126292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07E77B-55DC-4922-8DE8-FEDCFB22C433}"/>
              </a:ext>
            </a:extLst>
          </p:cNvPr>
          <p:cNvSpPr>
            <a:spLocks noGrp="1"/>
          </p:cNvSpPr>
          <p:nvPr>
            <p:ph type="title"/>
          </p:nvPr>
        </p:nvSpPr>
        <p:spPr/>
        <p:txBody>
          <a:bodyPr/>
          <a:lstStyle/>
          <a:p>
            <a:r>
              <a:rPr lang="en-US" dirty="0"/>
              <a:t>Problems with Expert Rules</a:t>
            </a:r>
          </a:p>
        </p:txBody>
      </p:sp>
      <p:sp>
        <p:nvSpPr>
          <p:cNvPr id="3" name="Content Placeholder 2">
            <a:extLst>
              <a:ext uri="{FF2B5EF4-FFF2-40B4-BE49-F238E27FC236}">
                <a16:creationId xmlns:a16="http://schemas.microsoft.com/office/drawing/2014/main" id="{1E11809B-624D-4C25-8870-0506926790DF}"/>
              </a:ext>
            </a:extLst>
          </p:cNvPr>
          <p:cNvSpPr>
            <a:spLocks noGrp="1"/>
          </p:cNvSpPr>
          <p:nvPr>
            <p:ph idx="1"/>
          </p:nvPr>
        </p:nvSpPr>
        <p:spPr>
          <a:xfrm>
            <a:off x="1097280" y="2769327"/>
            <a:ext cx="6964895" cy="3099768"/>
          </a:xfrm>
        </p:spPr>
        <p:txBody>
          <a:bodyPr>
            <a:normAutofit/>
          </a:bodyPr>
          <a:lstStyle/>
          <a:p>
            <a:r>
              <a:rPr lang="en-US" dirty="0"/>
              <a:t>Simple expert rule </a:t>
            </a:r>
            <a:r>
              <a:rPr lang="en-US" dirty="0">
                <a:solidFill>
                  <a:schemeClr val="accent1">
                    <a:lumMod val="60000"/>
                    <a:lumOff val="40000"/>
                  </a:schemeClr>
                </a:solidFill>
              </a:rPr>
              <a:t>breaks down in practice</a:t>
            </a:r>
          </a:p>
          <a:p>
            <a:pPr lvl="1"/>
            <a:r>
              <a:rPr lang="en-US" dirty="0"/>
              <a:t>Hard to define a “line” precisely</a:t>
            </a:r>
          </a:p>
          <a:p>
            <a:pPr lvl="1"/>
            <a:r>
              <a:rPr lang="en-US" dirty="0"/>
              <a:t>Orientation, length, thickness, …</a:t>
            </a:r>
          </a:p>
          <a:p>
            <a:pPr lvl="1"/>
            <a:r>
              <a:rPr lang="en-US" dirty="0"/>
              <a:t>May be multiple lines…</a:t>
            </a:r>
          </a:p>
          <a:p>
            <a:endParaRPr lang="en-US" dirty="0">
              <a:solidFill>
                <a:schemeClr val="accent1">
                  <a:lumMod val="60000"/>
                  <a:lumOff val="40000"/>
                </a:schemeClr>
              </a:solidFill>
            </a:endParaRPr>
          </a:p>
          <a:p>
            <a:r>
              <a:rPr lang="en-US" dirty="0">
                <a:solidFill>
                  <a:schemeClr val="accent1">
                    <a:lumMod val="60000"/>
                    <a:lumOff val="40000"/>
                  </a:schemeClr>
                </a:solidFill>
              </a:rPr>
              <a:t>General problem</a:t>
            </a:r>
            <a:r>
              <a:rPr lang="en-US" dirty="0"/>
              <a:t>:  We cannot easily code our knowledge </a:t>
            </a:r>
          </a:p>
          <a:p>
            <a:pPr lvl="1"/>
            <a:r>
              <a:rPr lang="en-US" dirty="0"/>
              <a:t>We can do the task</a:t>
            </a:r>
          </a:p>
          <a:p>
            <a:pPr lvl="1"/>
            <a:r>
              <a:rPr lang="en-US" dirty="0"/>
              <a:t>But, it is hard to translate to simple mathematical formula</a:t>
            </a:r>
          </a:p>
          <a:p>
            <a:endParaRPr lang="en-US" dirty="0"/>
          </a:p>
        </p:txBody>
      </p:sp>
      <p:sp>
        <p:nvSpPr>
          <p:cNvPr id="4" name="Slide Number Placeholder 3">
            <a:extLst>
              <a:ext uri="{FF2B5EF4-FFF2-40B4-BE49-F238E27FC236}">
                <a16:creationId xmlns:a16="http://schemas.microsoft.com/office/drawing/2014/main" id="{866745E4-5EBC-4077-853C-60B700B29256}"/>
              </a:ext>
            </a:extLst>
          </p:cNvPr>
          <p:cNvSpPr>
            <a:spLocks noGrp="1"/>
          </p:cNvSpPr>
          <p:nvPr>
            <p:ph type="sldNum" sz="quarter" idx="12"/>
          </p:nvPr>
        </p:nvSpPr>
        <p:spPr/>
        <p:txBody>
          <a:bodyPr/>
          <a:lstStyle/>
          <a:p>
            <a:fld id="{629637A9-119A-49DA-BD12-AAC58B377D80}" type="slidenum">
              <a:rPr lang="en-US" smtClean="0"/>
              <a:t>11</a:t>
            </a:fld>
            <a:endParaRPr lang="en-US" dirty="0"/>
          </a:p>
        </p:txBody>
      </p:sp>
      <p:pic>
        <p:nvPicPr>
          <p:cNvPr id="5" name="Picture 4">
            <a:extLst>
              <a:ext uri="{FF2B5EF4-FFF2-40B4-BE49-F238E27FC236}">
                <a16:creationId xmlns:a16="http://schemas.microsoft.com/office/drawing/2014/main" id="{A7B19DCF-D070-4625-A082-FB3FF39C5E56}"/>
              </a:ext>
            </a:extLst>
          </p:cNvPr>
          <p:cNvPicPr>
            <a:picLocks noChangeAspect="1"/>
          </p:cNvPicPr>
          <p:nvPr/>
        </p:nvPicPr>
        <p:blipFill>
          <a:blip r:embed="rId2"/>
          <a:stretch>
            <a:fillRect/>
          </a:stretch>
        </p:blipFill>
        <p:spPr>
          <a:xfrm>
            <a:off x="1534749" y="1746641"/>
            <a:ext cx="8181975" cy="885825"/>
          </a:xfrm>
          <a:prstGeom prst="rect">
            <a:avLst/>
          </a:prstGeom>
        </p:spPr>
      </p:pic>
      <p:pic>
        <p:nvPicPr>
          <p:cNvPr id="6" name="Picture 5">
            <a:extLst>
              <a:ext uri="{FF2B5EF4-FFF2-40B4-BE49-F238E27FC236}">
                <a16:creationId xmlns:a16="http://schemas.microsoft.com/office/drawing/2014/main" id="{EEFD694D-3F4C-46F8-96E2-9C989FBA2F0E}"/>
              </a:ext>
            </a:extLst>
          </p:cNvPr>
          <p:cNvPicPr>
            <a:picLocks noChangeAspect="1"/>
          </p:cNvPicPr>
          <p:nvPr/>
        </p:nvPicPr>
        <p:blipFill>
          <a:blip r:embed="rId3"/>
          <a:stretch>
            <a:fillRect/>
          </a:stretch>
        </p:blipFill>
        <p:spPr>
          <a:xfrm>
            <a:off x="8458161" y="3052293"/>
            <a:ext cx="2697519" cy="2771279"/>
          </a:xfrm>
          <a:prstGeom prst="rect">
            <a:avLst/>
          </a:prstGeom>
        </p:spPr>
      </p:pic>
    </p:spTree>
    <p:extLst>
      <p:ext uri="{BB962C8B-B14F-4D97-AF65-F5344CB8AC3E}">
        <p14:creationId xmlns:p14="http://schemas.microsoft.com/office/powerpoint/2010/main" val="30674729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ML Approach:  Learn from Data</a:t>
            </a:r>
          </a:p>
        </p:txBody>
      </p:sp>
      <p:sp>
        <p:nvSpPr>
          <p:cNvPr id="3" name="Content Placeholder 2"/>
          <p:cNvSpPr>
            <a:spLocks noGrp="1"/>
          </p:cNvSpPr>
          <p:nvPr>
            <p:ph idx="1"/>
          </p:nvPr>
        </p:nvSpPr>
        <p:spPr>
          <a:xfrm>
            <a:off x="1026939" y="3595987"/>
            <a:ext cx="9822767" cy="2373739"/>
          </a:xfrm>
        </p:spPr>
        <p:txBody>
          <a:bodyPr>
            <a:normAutofit/>
          </a:bodyPr>
          <a:lstStyle/>
          <a:p>
            <a:r>
              <a:rPr lang="en-US" dirty="0"/>
              <a:t>Do not use your “expert” knowledge</a:t>
            </a:r>
          </a:p>
          <a:p>
            <a:r>
              <a:rPr lang="en-US" dirty="0"/>
              <a:t>Learn the function from data!</a:t>
            </a:r>
            <a:endParaRPr lang="en-US" dirty="0">
              <a:solidFill>
                <a:schemeClr val="accent1">
                  <a:lumMod val="60000"/>
                  <a:lumOff val="40000"/>
                </a:schemeClr>
              </a:solidFill>
            </a:endParaRPr>
          </a:p>
          <a:p>
            <a:endParaRPr lang="en-US" dirty="0"/>
          </a:p>
        </p:txBody>
      </p:sp>
      <p:sp>
        <p:nvSpPr>
          <p:cNvPr id="4" name="Slide Number Placeholder 3"/>
          <p:cNvSpPr>
            <a:spLocks noGrp="1"/>
          </p:cNvSpPr>
          <p:nvPr>
            <p:ph type="sldNum" sz="quarter" idx="12"/>
          </p:nvPr>
        </p:nvSpPr>
        <p:spPr/>
        <p:txBody>
          <a:bodyPr/>
          <a:lstStyle/>
          <a:p>
            <a:fld id="{629637A9-119A-49DA-BD12-AAC58B377D80}" type="slidenum">
              <a:rPr lang="en-US" smtClean="0"/>
              <a:t>12</a:t>
            </a:fld>
            <a:endParaRPr lang="en-US" dirty="0"/>
          </a:p>
        </p:txBody>
      </p:sp>
      <p:pic>
        <p:nvPicPr>
          <p:cNvPr id="5" name="Picture 4"/>
          <p:cNvPicPr>
            <a:picLocks noChangeAspect="1"/>
          </p:cNvPicPr>
          <p:nvPr/>
        </p:nvPicPr>
        <p:blipFill>
          <a:blip r:embed="rId2"/>
          <a:stretch>
            <a:fillRect/>
          </a:stretch>
        </p:blipFill>
        <p:spPr>
          <a:xfrm>
            <a:off x="1466389" y="1927431"/>
            <a:ext cx="2138457" cy="1446683"/>
          </a:xfrm>
          <a:prstGeom prst="rect">
            <a:avLst/>
          </a:prstGeom>
        </p:spPr>
      </p:pic>
      <mc:AlternateContent xmlns:mc="http://schemas.openxmlformats.org/markup-compatibility/2006" xmlns:a14="http://schemas.microsoft.com/office/drawing/2010/main">
        <mc:Choice Requires="a14">
          <p:sp>
            <p:nvSpPr>
              <p:cNvPr id="6" name="TextBox 5"/>
              <p:cNvSpPr txBox="1"/>
              <p:nvPr/>
            </p:nvSpPr>
            <p:spPr>
              <a:xfrm>
                <a:off x="1026941" y="1473300"/>
                <a:ext cx="4766305" cy="369332"/>
              </a:xfrm>
              <a:prstGeom prst="rect">
                <a:avLst/>
              </a:prstGeom>
              <a:noFill/>
            </p:spPr>
            <p:txBody>
              <a:bodyPr wrap="none" rtlCol="0">
                <a:spAutoFit/>
              </a:bodyPr>
              <a:lstStyle/>
              <a:p>
                <a:r>
                  <a:rPr lang="en-US" dirty="0"/>
                  <a:t>Training inputs images  </a:t>
                </a:r>
                <a14:m>
                  <m:oMath xmlns:m="http://schemas.openxmlformats.org/officeDocument/2006/math">
                    <m:sSub>
                      <m:sSubPr>
                        <m:ctrlPr>
                          <a:rPr lang="en-US" b="0" i="1" smtClean="0">
                            <a:latin typeface="Cambria Math" panose="02040503050406030204" pitchFamily="18" charset="0"/>
                          </a:rPr>
                        </m:ctrlPr>
                      </m:sSubPr>
                      <m:e>
                        <m:r>
                          <a:rPr lang="en-US" b="1" i="1" smtClean="0">
                            <a:latin typeface="Cambria Math" panose="02040503050406030204" pitchFamily="18" charset="0"/>
                          </a:rPr>
                          <m:t>𝒙</m:t>
                        </m:r>
                      </m:e>
                      <m:sub>
                        <m:r>
                          <a:rPr lang="en-US" b="0" i="1" smtClean="0">
                            <a:latin typeface="Cambria Math" panose="02040503050406030204" pitchFamily="18" charset="0"/>
                          </a:rPr>
                          <m:t>𝑖</m:t>
                        </m:r>
                      </m:sub>
                    </m:sSub>
                  </m:oMath>
                </a14:m>
                <a:r>
                  <a:rPr lang="en-US" dirty="0"/>
                  <a:t> (ex. 5000 ex per class)</a:t>
                </a:r>
              </a:p>
            </p:txBody>
          </p:sp>
        </mc:Choice>
        <mc:Fallback xmlns="">
          <p:sp>
            <p:nvSpPr>
              <p:cNvPr id="6" name="TextBox 5"/>
              <p:cNvSpPr txBox="1">
                <a:spLocks noRot="1" noChangeAspect="1" noMove="1" noResize="1" noEditPoints="1" noAdjustHandles="1" noChangeArrowheads="1" noChangeShapeType="1" noTextEdit="1"/>
              </p:cNvSpPr>
              <p:nvPr/>
            </p:nvSpPr>
            <p:spPr>
              <a:xfrm>
                <a:off x="1026941" y="1473300"/>
                <a:ext cx="4766305" cy="369332"/>
              </a:xfrm>
              <a:prstGeom prst="rect">
                <a:avLst/>
              </a:prstGeom>
              <a:blipFill>
                <a:blip r:embed="rId3"/>
                <a:stretch>
                  <a:fillRect l="-1023" t="-10000" b="-26667"/>
                </a:stretch>
              </a:blipFill>
            </p:spPr>
            <p:txBody>
              <a:bodyPr/>
              <a:lstStyle/>
              <a:p>
                <a:r>
                  <a:rPr lang="en-US">
                    <a:noFill/>
                  </a:rPr>
                  <a:t> </a:t>
                </a:r>
              </a:p>
            </p:txBody>
          </p:sp>
        </mc:Fallback>
      </mc:AlternateContent>
      <p:sp>
        <p:nvSpPr>
          <p:cNvPr id="7" name="Arrow: Right 6">
            <a:extLst>
              <a:ext uri="{FF2B5EF4-FFF2-40B4-BE49-F238E27FC236}">
                <a16:creationId xmlns:a16="http://schemas.microsoft.com/office/drawing/2014/main" id="{576FACCB-EE1F-43D1-A8D6-DD1F3CE6D8D7}"/>
              </a:ext>
            </a:extLst>
          </p:cNvPr>
          <p:cNvSpPr/>
          <p:nvPr/>
        </p:nvSpPr>
        <p:spPr>
          <a:xfrm>
            <a:off x="5449120" y="2178325"/>
            <a:ext cx="978408" cy="484632"/>
          </a:xfrm>
          <a:prstGeom prst="rightArrow">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D231B379-1050-429B-BA41-2EAF6B136BF8}"/>
                  </a:ext>
                </a:extLst>
              </p:cNvPr>
              <p:cNvSpPr txBox="1"/>
              <p:nvPr/>
            </p:nvSpPr>
            <p:spPr>
              <a:xfrm>
                <a:off x="7411915" y="2016626"/>
                <a:ext cx="3872086" cy="646331"/>
              </a:xfrm>
              <a:prstGeom prst="rect">
                <a:avLst/>
              </a:prstGeom>
              <a:noFill/>
            </p:spPr>
            <p:txBody>
              <a:bodyPr wrap="none" rtlCol="0">
                <a:spAutoFit/>
              </a:bodyPr>
              <a:lstStyle/>
              <a:p>
                <a:r>
                  <a:rPr lang="en-US" dirty="0"/>
                  <a:t>Training output labels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sub>
                    </m:sSub>
                    <m:r>
                      <a:rPr lang="en-US" b="0" i="1" smtClean="0">
                        <a:latin typeface="Cambria Math" panose="02040503050406030204" pitchFamily="18" charset="0"/>
                      </a:rPr>
                      <m:t>∈{0,1,…,9}</m:t>
                    </m:r>
                  </m:oMath>
                </a14:m>
                <a:endParaRPr lang="en-US" dirty="0"/>
              </a:p>
              <a:p>
                <a:endParaRPr lang="en-US" dirty="0"/>
              </a:p>
            </p:txBody>
          </p:sp>
        </mc:Choice>
        <mc:Fallback xmlns="">
          <p:sp>
            <p:nvSpPr>
              <p:cNvPr id="8" name="TextBox 7">
                <a:extLst>
                  <a:ext uri="{FF2B5EF4-FFF2-40B4-BE49-F238E27FC236}">
                    <a16:creationId xmlns:a16="http://schemas.microsoft.com/office/drawing/2014/main" id="{D231B379-1050-429B-BA41-2EAF6B136BF8}"/>
                  </a:ext>
                </a:extLst>
              </p:cNvPr>
              <p:cNvSpPr txBox="1">
                <a:spLocks noRot="1" noChangeAspect="1" noMove="1" noResize="1" noEditPoints="1" noAdjustHandles="1" noChangeArrowheads="1" noChangeShapeType="1" noTextEdit="1"/>
              </p:cNvSpPr>
              <p:nvPr/>
            </p:nvSpPr>
            <p:spPr>
              <a:xfrm>
                <a:off x="7411915" y="2016626"/>
                <a:ext cx="3872086" cy="646331"/>
              </a:xfrm>
              <a:prstGeom prst="rect">
                <a:avLst/>
              </a:prstGeom>
              <a:blipFill>
                <a:blip r:embed="rId4"/>
                <a:stretch>
                  <a:fillRect l="-1417" t="-566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ECF5795D-38AA-427D-9577-26FC2ECE58FF}"/>
                  </a:ext>
                </a:extLst>
              </p:cNvPr>
              <p:cNvSpPr txBox="1"/>
              <p:nvPr/>
            </p:nvSpPr>
            <p:spPr>
              <a:xfrm>
                <a:off x="5005215" y="2727783"/>
                <a:ext cx="1866217" cy="646331"/>
              </a:xfrm>
              <a:prstGeom prst="rect">
                <a:avLst/>
              </a:prstGeom>
              <a:noFill/>
            </p:spPr>
            <p:txBody>
              <a:bodyPr wrap="none" rtlCol="0">
                <a:spAutoFit/>
              </a:bodyPr>
              <a:lstStyle/>
              <a:p>
                <a:pPr/>
                <a:r>
                  <a:rPr lang="en-US" b="0" dirty="0"/>
                  <a:t>Learned classifier </a:t>
                </a:r>
                <a:br>
                  <a:rPr lang="en-US" b="0" dirty="0"/>
                </a:b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𝑓</m:t>
                      </m:r>
                      <m:r>
                        <a:rPr lang="en-US" b="0" i="1" smtClean="0">
                          <a:latin typeface="Cambria Math" panose="02040503050406030204" pitchFamily="18" charset="0"/>
                        </a:rPr>
                        <m:t>(</m:t>
                      </m:r>
                      <m:r>
                        <a:rPr lang="en-US" b="1" i="1" smtClean="0">
                          <a:latin typeface="Cambria Math" panose="02040503050406030204" pitchFamily="18" charset="0"/>
                        </a:rPr>
                        <m:t>𝒙</m:t>
                      </m:r>
                      <m:r>
                        <a:rPr lang="en-US" b="0" i="1" smtClean="0">
                          <a:latin typeface="Cambria Math" panose="02040503050406030204" pitchFamily="18" charset="0"/>
                        </a:rPr>
                        <m:t>)</m:t>
                      </m:r>
                    </m:oMath>
                  </m:oMathPara>
                </a14:m>
                <a:endParaRPr lang="en-US" dirty="0"/>
              </a:p>
            </p:txBody>
          </p:sp>
        </mc:Choice>
        <mc:Fallback xmlns="">
          <p:sp>
            <p:nvSpPr>
              <p:cNvPr id="9" name="TextBox 8">
                <a:extLst>
                  <a:ext uri="{FF2B5EF4-FFF2-40B4-BE49-F238E27FC236}">
                    <a16:creationId xmlns:a16="http://schemas.microsoft.com/office/drawing/2014/main" id="{ECF5795D-38AA-427D-9577-26FC2ECE58FF}"/>
                  </a:ext>
                </a:extLst>
              </p:cNvPr>
              <p:cNvSpPr txBox="1">
                <a:spLocks noRot="1" noChangeAspect="1" noMove="1" noResize="1" noEditPoints="1" noAdjustHandles="1" noChangeArrowheads="1" noChangeShapeType="1" noTextEdit="1"/>
              </p:cNvSpPr>
              <p:nvPr/>
            </p:nvSpPr>
            <p:spPr>
              <a:xfrm>
                <a:off x="5005215" y="2727783"/>
                <a:ext cx="1866217" cy="646331"/>
              </a:xfrm>
              <a:prstGeom prst="rect">
                <a:avLst/>
              </a:prstGeom>
              <a:blipFill>
                <a:blip r:embed="rId5"/>
                <a:stretch>
                  <a:fillRect l="-2614" t="-4717" r="-1961" b="-7547"/>
                </a:stretch>
              </a:blipFill>
            </p:spPr>
            <p:txBody>
              <a:bodyPr/>
              <a:lstStyle/>
              <a:p>
                <a:r>
                  <a:rPr lang="en-US">
                    <a:noFill/>
                  </a:rPr>
                  <a:t> </a:t>
                </a:r>
              </a:p>
            </p:txBody>
          </p:sp>
        </mc:Fallback>
      </mc:AlternateContent>
      <p:sp>
        <p:nvSpPr>
          <p:cNvPr id="10" name="TextBox 9">
            <a:extLst>
              <a:ext uri="{FF2B5EF4-FFF2-40B4-BE49-F238E27FC236}">
                <a16:creationId xmlns:a16="http://schemas.microsoft.com/office/drawing/2014/main" id="{AA144721-C5A4-43A6-BE9F-F34964315315}"/>
              </a:ext>
            </a:extLst>
          </p:cNvPr>
          <p:cNvSpPr txBox="1"/>
          <p:nvPr/>
        </p:nvSpPr>
        <p:spPr>
          <a:xfrm>
            <a:off x="5775102" y="1671798"/>
            <a:ext cx="351378" cy="523220"/>
          </a:xfrm>
          <a:prstGeom prst="rect">
            <a:avLst/>
          </a:prstGeom>
          <a:noFill/>
        </p:spPr>
        <p:txBody>
          <a:bodyPr wrap="none" rtlCol="0">
            <a:spAutoFit/>
          </a:bodyPr>
          <a:lstStyle/>
          <a:p>
            <a:r>
              <a:rPr lang="en-US" sz="2800" b="1" dirty="0">
                <a:solidFill>
                  <a:schemeClr val="accent1">
                    <a:lumMod val="60000"/>
                    <a:lumOff val="40000"/>
                  </a:schemeClr>
                </a:solidFill>
              </a:rPr>
              <a:t>?</a:t>
            </a:r>
            <a:endParaRPr lang="en-US" b="1" dirty="0">
              <a:solidFill>
                <a:schemeClr val="accent1">
                  <a:lumMod val="60000"/>
                  <a:lumOff val="40000"/>
                </a:schemeClr>
              </a:solidFill>
            </a:endParaRPr>
          </a:p>
        </p:txBody>
      </p:sp>
    </p:spTree>
    <p:extLst>
      <p:ext uri="{BB962C8B-B14F-4D97-AF65-F5344CB8AC3E}">
        <p14:creationId xmlns:p14="http://schemas.microsoft.com/office/powerpoint/2010/main" val="9495683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ML Approach:  Learn from Data</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dirty="0">
                    <a:solidFill>
                      <a:schemeClr val="accent1">
                        <a:lumMod val="60000"/>
                        <a:lumOff val="40000"/>
                      </a:schemeClr>
                    </a:solidFill>
                  </a:rPr>
                  <a:t>Step 1</a:t>
                </a:r>
                <a:r>
                  <a:rPr lang="en-US" dirty="0"/>
                  <a:t>:</a:t>
                </a:r>
              </a:p>
              <a:p>
                <a:pPr lvl="1"/>
                <a:r>
                  <a:rPr lang="en-US" dirty="0"/>
                  <a:t>Collect and label many input/output pairs </a:t>
                </a:r>
                <a14:m>
                  <m:oMath xmlns:m="http://schemas.openxmlformats.org/officeDocument/2006/math">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1" i="1" smtClean="0">
                                <a:latin typeface="Cambria Math" panose="02040503050406030204" pitchFamily="18" charset="0"/>
                              </a:rPr>
                              <m:t>𝒙</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sub>
                        </m:sSub>
                      </m:e>
                    </m:d>
                    <m:r>
                      <a:rPr lang="en-US" b="0" i="1" smtClean="0">
                        <a:latin typeface="Cambria Math" panose="02040503050406030204" pitchFamily="18" charset="0"/>
                      </a:rPr>
                      <m:t>, </m:t>
                    </m:r>
                    <m:r>
                      <a:rPr lang="en-US" b="0" i="1" smtClean="0">
                        <a:latin typeface="Cambria Math" panose="02040503050406030204" pitchFamily="18" charset="0"/>
                      </a:rPr>
                      <m:t>𝑖</m:t>
                    </m:r>
                    <m:r>
                      <a:rPr lang="en-US" b="0" i="1" smtClean="0">
                        <a:latin typeface="Cambria Math" panose="02040503050406030204" pitchFamily="18" charset="0"/>
                      </a:rPr>
                      <m:t>=1,…,</m:t>
                    </m:r>
                    <m:r>
                      <a:rPr lang="en-US" b="0" i="1" smtClean="0">
                        <a:latin typeface="Cambria Math" panose="02040503050406030204" pitchFamily="18" charset="0"/>
                      </a:rPr>
                      <m:t>𝑁</m:t>
                    </m:r>
                  </m:oMath>
                </a14:m>
                <a:r>
                  <a:rPr lang="en-US" dirty="0"/>
                  <a:t>  (Called the training data)</a:t>
                </a:r>
              </a:p>
              <a:p>
                <a:pPr lvl="1"/>
                <a:r>
                  <a:rPr lang="en-US" dirty="0"/>
                  <a:t>Each example has an input </a:t>
                </a:r>
                <a14:m>
                  <m:oMath xmlns:m="http://schemas.openxmlformats.org/officeDocument/2006/math">
                    <m:sSub>
                      <m:sSubPr>
                        <m:ctrlPr>
                          <a:rPr lang="en-US" i="1">
                            <a:latin typeface="Cambria Math" panose="02040503050406030204" pitchFamily="18" charset="0"/>
                          </a:rPr>
                        </m:ctrlPr>
                      </m:sSubPr>
                      <m:e>
                        <m:r>
                          <a:rPr lang="en-US" b="1" i="1">
                            <a:latin typeface="Cambria Math" panose="02040503050406030204" pitchFamily="18" charset="0"/>
                          </a:rPr>
                          <m:t>𝒙</m:t>
                        </m:r>
                      </m:e>
                      <m:sub>
                        <m:r>
                          <a:rPr lang="en-US" i="1">
                            <a:latin typeface="Cambria Math" panose="02040503050406030204" pitchFamily="18" charset="0"/>
                          </a:rPr>
                          <m:t>𝑖</m:t>
                        </m:r>
                      </m:sub>
                    </m:sSub>
                  </m:oMath>
                </a14:m>
                <a:r>
                  <a:rPr lang="en-US" dirty="0"/>
                  <a:t> and output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b="0" i="1" smtClean="0">
                            <a:latin typeface="Cambria Math" panose="02040503050406030204" pitchFamily="18" charset="0"/>
                          </a:rPr>
                          <m:t>𝑖</m:t>
                        </m:r>
                      </m:sub>
                    </m:sSub>
                    <m:r>
                      <a:rPr lang="en-US" b="0" i="1" smtClean="0">
                        <a:latin typeface="Cambria Math" panose="02040503050406030204" pitchFamily="18" charset="0"/>
                      </a:rPr>
                      <m:t>∈{0, 1, …9}</m:t>
                    </m:r>
                  </m:oMath>
                </a14:m>
                <a:endParaRPr lang="en-US" dirty="0"/>
              </a:p>
              <a:p>
                <a:pPr lvl="1"/>
                <a:r>
                  <a:rPr lang="en-US" dirty="0">
                    <a:solidFill>
                      <a:schemeClr val="accent1">
                        <a:lumMod val="60000"/>
                        <a:lumOff val="40000"/>
                      </a:schemeClr>
                    </a:solidFill>
                  </a:rPr>
                  <a:t>Learn</a:t>
                </a:r>
                <a:r>
                  <a:rPr lang="en-US" dirty="0"/>
                  <a:t> a </a:t>
                </a:r>
                <a:r>
                  <a:rPr lang="en-US" dirty="0">
                    <a:solidFill>
                      <a:schemeClr val="accent1">
                        <a:lumMod val="60000"/>
                        <a:lumOff val="40000"/>
                      </a:schemeClr>
                    </a:solidFill>
                  </a:rPr>
                  <a:t>function</a:t>
                </a:r>
                <a:r>
                  <a:rPr lang="en-US" dirty="0"/>
                  <a:t> </a:t>
                </a:r>
                <a14:m>
                  <m:oMath xmlns:m="http://schemas.openxmlformats.org/officeDocument/2006/math">
                    <m:r>
                      <a:rPr lang="en-US" i="1">
                        <a:latin typeface="Cambria Math" panose="02040503050406030204" pitchFamily="18" charset="0"/>
                      </a:rPr>
                      <m:t>𝑓</m:t>
                    </m:r>
                    <m:r>
                      <a:rPr lang="en-US" i="1">
                        <a:latin typeface="Cambria Math" panose="02040503050406030204" pitchFamily="18" charset="0"/>
                      </a:rPr>
                      <m:t>(</m:t>
                    </m:r>
                    <m:r>
                      <a:rPr lang="en-US" b="1" i="1">
                        <a:latin typeface="Cambria Math" panose="02040503050406030204" pitchFamily="18" charset="0"/>
                      </a:rPr>
                      <m:t>𝒙</m:t>
                    </m:r>
                    <m:r>
                      <a:rPr lang="en-US" i="1">
                        <a:latin typeface="Cambria Math" panose="02040503050406030204" pitchFamily="18" charset="0"/>
                      </a:rPr>
                      <m:t>)</m:t>
                    </m:r>
                  </m:oMath>
                </a14:m>
                <a:r>
                  <a:rPr lang="en-US" dirty="0"/>
                  <a:t> such that:   </a:t>
                </a:r>
                <a14:m>
                  <m:oMath xmlns:m="http://schemas.openxmlformats.org/officeDocument/2006/math">
                    <m:r>
                      <a:rPr lang="en-US" i="1">
                        <a:latin typeface="Cambria Math" panose="02040503050406030204" pitchFamily="18" charset="0"/>
                      </a:rPr>
                      <m:t>𝑓</m:t>
                    </m:r>
                    <m:d>
                      <m:dPr>
                        <m:ctrlPr>
                          <a:rPr lang="en-US" i="1">
                            <a:latin typeface="Cambria Math" panose="02040503050406030204" pitchFamily="18" charset="0"/>
                          </a:rPr>
                        </m:ctrlPr>
                      </m:dPr>
                      <m:e>
                        <m:sSub>
                          <m:sSubPr>
                            <m:ctrlPr>
                              <a:rPr lang="en-US" b="0" i="1" smtClean="0">
                                <a:latin typeface="Cambria Math" panose="02040503050406030204" pitchFamily="18" charset="0"/>
                              </a:rPr>
                            </m:ctrlPr>
                          </m:sSubPr>
                          <m:e>
                            <m:r>
                              <a:rPr lang="en-US" b="1" i="1">
                                <a:latin typeface="Cambria Math" panose="02040503050406030204" pitchFamily="18" charset="0"/>
                              </a:rPr>
                              <m:t>𝒙</m:t>
                            </m:r>
                          </m:e>
                          <m:sub>
                            <m:r>
                              <a:rPr lang="en-US" b="0" i="1" smtClean="0">
                                <a:latin typeface="Cambria Math" panose="02040503050406030204" pitchFamily="18" charset="0"/>
                              </a:rPr>
                              <m:t>𝑖</m:t>
                            </m:r>
                          </m:sub>
                        </m:sSub>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sub>
                    </m:sSub>
                  </m:oMath>
                </a14:m>
                <a:r>
                  <a:rPr lang="en-US" dirty="0"/>
                  <a:t> for “most” training examples. </a:t>
                </a:r>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r>
                  <a:rPr lang="en-US" dirty="0"/>
                  <a:t>This is called the </a:t>
                </a:r>
                <a:r>
                  <a:rPr lang="en-US" dirty="0">
                    <a:solidFill>
                      <a:schemeClr val="accent1">
                        <a:lumMod val="60000"/>
                        <a:lumOff val="40000"/>
                      </a:schemeClr>
                    </a:solidFill>
                  </a:rPr>
                  <a:t>training dataset </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455" t="-1549"/>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629637A9-119A-49DA-BD12-AAC58B377D80}" type="slidenum">
              <a:rPr lang="en-US" smtClean="0"/>
              <a:t>13</a:t>
            </a:fld>
            <a:endParaRPr lang="en-US" dirty="0"/>
          </a:p>
        </p:txBody>
      </p:sp>
      <p:pic>
        <p:nvPicPr>
          <p:cNvPr id="12" name="Picture 11">
            <a:extLst>
              <a:ext uri="{FF2B5EF4-FFF2-40B4-BE49-F238E27FC236}">
                <a16:creationId xmlns:a16="http://schemas.microsoft.com/office/drawing/2014/main" id="{20DD6675-EE17-9C95-4446-BB979AE4F909}"/>
              </a:ext>
            </a:extLst>
          </p:cNvPr>
          <p:cNvPicPr>
            <a:picLocks noChangeAspect="1"/>
          </p:cNvPicPr>
          <p:nvPr/>
        </p:nvPicPr>
        <p:blipFill>
          <a:blip r:embed="rId3"/>
          <a:stretch>
            <a:fillRect/>
          </a:stretch>
        </p:blipFill>
        <p:spPr>
          <a:xfrm>
            <a:off x="3404714" y="2902456"/>
            <a:ext cx="5685778" cy="2384891"/>
          </a:xfrm>
          <a:prstGeom prst="rect">
            <a:avLst/>
          </a:prstGeom>
        </p:spPr>
      </p:pic>
    </p:spTree>
    <p:extLst>
      <p:ext uri="{BB962C8B-B14F-4D97-AF65-F5344CB8AC3E}">
        <p14:creationId xmlns:p14="http://schemas.microsoft.com/office/powerpoint/2010/main" val="23616316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B7BF4-7335-C10D-DA63-453B31ED3A74}"/>
              </a:ext>
            </a:extLst>
          </p:cNvPr>
          <p:cNvSpPr>
            <a:spLocks noGrp="1"/>
          </p:cNvSpPr>
          <p:nvPr>
            <p:ph type="title"/>
          </p:nvPr>
        </p:nvSpPr>
        <p:spPr/>
        <p:txBody>
          <a:bodyPr/>
          <a:lstStyle/>
          <a:p>
            <a:r>
              <a:rPr lang="en-US" dirty="0"/>
              <a:t>ML Approach:  Learn from Data</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D08C1AC-5BB0-DA12-D4C6-93C103699D73}"/>
                  </a:ext>
                </a:extLst>
              </p:cNvPr>
              <p:cNvSpPr>
                <a:spLocks noGrp="1"/>
              </p:cNvSpPr>
              <p:nvPr>
                <p:ph idx="1"/>
              </p:nvPr>
            </p:nvSpPr>
            <p:spPr/>
            <p:txBody>
              <a:bodyPr>
                <a:normAutofit lnSpcReduction="10000"/>
              </a:bodyPr>
              <a:lstStyle/>
              <a:p>
                <a:r>
                  <a:rPr lang="en-US" sz="2800" dirty="0"/>
                  <a:t>Step 2: Learn from the examples we have</a:t>
                </a:r>
              </a:p>
              <a:p>
                <a:pPr lvl="1"/>
                <a:r>
                  <a:rPr lang="en-US" sz="2400" dirty="0"/>
                  <a:t>Have the computer automatically find some function </a:t>
                </a:r>
                <a14:m>
                  <m:oMath xmlns:m="http://schemas.openxmlformats.org/officeDocument/2006/math">
                    <m:r>
                      <a:rPr lang="en-US" sz="2400" b="0" i="1" smtClean="0">
                        <a:latin typeface="Cambria Math" panose="02040503050406030204" pitchFamily="18" charset="0"/>
                      </a:rPr>
                      <m:t>𝑓</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𝑥</m:t>
                        </m:r>
                      </m:e>
                    </m:d>
                  </m:oMath>
                </a14:m>
                <a:r>
                  <a:rPr lang="en-US" sz="2400" dirty="0"/>
                  <a:t> such that </a:t>
                </a:r>
                <a14:m>
                  <m:oMath xmlns:m="http://schemas.openxmlformats.org/officeDocument/2006/math">
                    <m:r>
                      <a:rPr lang="en-US" sz="2400" b="0" i="1" smtClean="0">
                        <a:latin typeface="Cambria Math" panose="02040503050406030204" pitchFamily="18" charset="0"/>
                      </a:rPr>
                      <m:t>𝑓</m:t>
                    </m:r>
                    <m:d>
                      <m:dPr>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𝑖</m:t>
                            </m:r>
                          </m:sub>
                        </m:sSub>
                      </m:e>
                    </m:d>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𝑖</m:t>
                        </m:r>
                      </m:sub>
                    </m:sSub>
                  </m:oMath>
                </a14:m>
                <a:r>
                  <a:rPr lang="en-US" sz="2400" dirty="0"/>
                  <a:t> for most </a:t>
                </a:r>
                <a14:m>
                  <m:oMath xmlns:m="http://schemas.openxmlformats.org/officeDocument/2006/math">
                    <m:d>
                      <m:dPr>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𝑖</m:t>
                            </m:r>
                          </m:sub>
                        </m:sSub>
                      </m:e>
                    </m:d>
                    <m:r>
                      <a:rPr lang="en-US" sz="2400" b="0" i="1" smtClean="0">
                        <a:latin typeface="Cambria Math" panose="02040503050406030204" pitchFamily="18" charset="0"/>
                      </a:rPr>
                      <m:t> </m:t>
                    </m:r>
                  </m:oMath>
                </a14:m>
                <a:r>
                  <a:rPr lang="en-US" sz="2400" dirty="0"/>
                  <a:t>in our training data set (by searching over many possible functions). </a:t>
                </a:r>
              </a:p>
              <a:p>
                <a:pPr lvl="1"/>
                <a:endParaRPr lang="en-US" sz="2400" dirty="0"/>
              </a:p>
              <a:p>
                <a:pPr lvl="1"/>
                <a:r>
                  <a:rPr lang="en-US" sz="2400" dirty="0"/>
                  <a:t>Think of </a:t>
                </a:r>
                <a14:m>
                  <m:oMath xmlns:m="http://schemas.openxmlformats.org/officeDocument/2006/math">
                    <m:r>
                      <a:rPr lang="en-US" sz="2400" b="0" i="1" smtClean="0">
                        <a:latin typeface="Cambria Math" panose="02040503050406030204" pitchFamily="18" charset="0"/>
                      </a:rPr>
                      <m:t>𝑓</m:t>
                    </m:r>
                    <m:r>
                      <a:rPr lang="en-US" sz="2400" b="0" i="1" smtClean="0">
                        <a:latin typeface="Cambria Math" panose="02040503050406030204" pitchFamily="18" charset="0"/>
                      </a:rPr>
                      <m:t> </m:t>
                    </m:r>
                  </m:oMath>
                </a14:m>
                <a:r>
                  <a:rPr lang="en-US" sz="2400" dirty="0"/>
                  <a:t>as some crazy equation, or an arbitrary program: </a:t>
                </a:r>
              </a:p>
              <a:p>
                <a:pPr lvl="1"/>
                <a:endParaRPr lang="en-US" sz="2400" dirty="0"/>
              </a:p>
              <a:p>
                <a:pPr marL="384048" lvl="2"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𝑓</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𝑥</m:t>
                          </m:r>
                        </m:e>
                      </m:d>
                      <m:r>
                        <a:rPr lang="en-US" sz="2400" b="0" i="1" smtClean="0">
                          <a:latin typeface="Cambria Math" panose="02040503050406030204" pitchFamily="18" charset="0"/>
                        </a:rPr>
                        <m:t>=10⋅</m:t>
                      </m:r>
                      <m:r>
                        <a:rPr lang="en-US" sz="2400" b="0" i="1" smtClean="0">
                          <a:latin typeface="Cambria Math" panose="02040503050406030204" pitchFamily="18" charset="0"/>
                        </a:rPr>
                        <m:t>𝑥</m:t>
                      </m:r>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1, 1</m:t>
                          </m:r>
                        </m:e>
                      </m:d>
                      <m:r>
                        <a:rPr lang="en-US" sz="2400" b="0" i="1" smtClean="0">
                          <a:latin typeface="Cambria Math" panose="02040503050406030204" pitchFamily="18" charset="0"/>
                        </a:rPr>
                        <m:t>−6⋅</m:t>
                      </m:r>
                      <m:r>
                        <a:rPr lang="en-US" sz="2400" b="0" i="1" smtClean="0">
                          <a:latin typeface="Cambria Math" panose="02040503050406030204" pitchFamily="18" charset="0"/>
                        </a:rPr>
                        <m:t>𝑥</m:t>
                      </m:r>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3, 45</m:t>
                          </m:r>
                        </m:e>
                      </m:d>
                      <m:r>
                        <a:rPr lang="en-US" sz="2400" b="0" i="1" smtClean="0">
                          <a:latin typeface="Cambria Math" panose="02040503050406030204" pitchFamily="18" charset="0"/>
                        </a:rPr>
                        <m:t>… </m:t>
                      </m:r>
                    </m:oMath>
                  </m:oMathPara>
                </a14:m>
                <a:endParaRPr lang="en-US" sz="2400" b="0" dirty="0"/>
              </a:p>
              <a:p>
                <a:pPr lvl="2"/>
                <a:endParaRPr lang="en-US" sz="2400" dirty="0"/>
              </a:p>
              <a:p>
                <a:pPr lvl="2"/>
                <a:endParaRPr lang="en-US" sz="2400" dirty="0"/>
              </a:p>
              <a:p>
                <a:pPr lvl="2"/>
                <a:r>
                  <a:rPr lang="en-US" sz="2400" dirty="0"/>
                  <a:t>This approach of learning a function from labeled data is called supervised learning. </a:t>
                </a:r>
              </a:p>
            </p:txBody>
          </p:sp>
        </mc:Choice>
        <mc:Fallback xmlns="">
          <p:sp>
            <p:nvSpPr>
              <p:cNvPr id="3" name="Content Placeholder 2">
                <a:extLst>
                  <a:ext uri="{FF2B5EF4-FFF2-40B4-BE49-F238E27FC236}">
                    <a16:creationId xmlns:a16="http://schemas.microsoft.com/office/drawing/2014/main" id="{1D08C1AC-5BB0-DA12-D4C6-93C103699D73}"/>
                  </a:ext>
                </a:extLst>
              </p:cNvPr>
              <p:cNvSpPr>
                <a:spLocks noGrp="1" noRot="1" noChangeAspect="1" noMove="1" noResize="1" noEditPoints="1" noAdjustHandles="1" noChangeArrowheads="1" noChangeShapeType="1" noTextEdit="1"/>
              </p:cNvSpPr>
              <p:nvPr>
                <p:ph idx="1"/>
              </p:nvPr>
            </p:nvSpPr>
            <p:spPr>
              <a:blipFill>
                <a:blip r:embed="rId2"/>
                <a:stretch>
                  <a:fillRect l="-1939" t="-3239" b="-1549"/>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A17B4C79-CF2B-4513-72B8-0C0ADA0BB716}"/>
              </a:ext>
            </a:extLst>
          </p:cNvPr>
          <p:cNvSpPr>
            <a:spLocks noGrp="1"/>
          </p:cNvSpPr>
          <p:nvPr>
            <p:ph type="sldNum" sz="quarter" idx="12"/>
          </p:nvPr>
        </p:nvSpPr>
        <p:spPr/>
        <p:txBody>
          <a:bodyPr/>
          <a:lstStyle/>
          <a:p>
            <a:fld id="{629637A9-119A-49DA-BD12-AAC58B377D80}" type="slidenum">
              <a:rPr lang="en-US" smtClean="0"/>
              <a:t>14</a:t>
            </a:fld>
            <a:endParaRPr lang="en-US" dirty="0"/>
          </a:p>
        </p:txBody>
      </p:sp>
    </p:spTree>
    <p:extLst>
      <p:ext uri="{BB962C8B-B14F-4D97-AF65-F5344CB8AC3E}">
        <p14:creationId xmlns:p14="http://schemas.microsoft.com/office/powerpoint/2010/main" val="33975573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1F5BCA-428A-47D2-B985-1C5D6236A077}"/>
              </a:ext>
            </a:extLst>
          </p:cNvPr>
          <p:cNvSpPr>
            <a:spLocks noGrp="1"/>
          </p:cNvSpPr>
          <p:nvPr>
            <p:ph type="title"/>
          </p:nvPr>
        </p:nvSpPr>
        <p:spPr/>
        <p:txBody>
          <a:bodyPr/>
          <a:lstStyle/>
          <a:p>
            <a:r>
              <a:rPr lang="en-US" dirty="0"/>
              <a:t>ML Approach Benefits and Challenges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F8599F5-79E2-4AD4-8C0E-51A2BFDB68CF}"/>
                  </a:ext>
                </a:extLst>
              </p:cNvPr>
              <p:cNvSpPr>
                <a:spLocks noGrp="1"/>
              </p:cNvSpPr>
              <p:nvPr>
                <p:ph idx="1"/>
              </p:nvPr>
            </p:nvSpPr>
            <p:spPr>
              <a:xfrm>
                <a:off x="1097280" y="1539277"/>
                <a:ext cx="7061678" cy="4329817"/>
              </a:xfrm>
            </p:spPr>
            <p:txBody>
              <a:bodyPr>
                <a:normAutofit fontScale="92500" lnSpcReduction="20000"/>
              </a:bodyPr>
              <a:lstStyle/>
              <a:p>
                <a:r>
                  <a:rPr lang="en-US" dirty="0"/>
                  <a:t>Learned systems do very well on image recognition problems</a:t>
                </a:r>
              </a:p>
              <a:p>
                <a:pPr lvl="1"/>
                <a:r>
                  <a:rPr lang="en-US" dirty="0"/>
                  <a:t>On MNIST,  </a:t>
                </a:r>
                <a:r>
                  <a:rPr lang="en-US" dirty="0">
                    <a:hlinkClick r:id="rId2"/>
                  </a:rPr>
                  <a:t>current systems</a:t>
                </a:r>
                <a:r>
                  <a:rPr lang="en-US" dirty="0"/>
                  <a:t> get &lt;0.21% errors </a:t>
                </a:r>
              </a:p>
              <a:p>
                <a:pPr lvl="1"/>
                <a:r>
                  <a:rPr lang="en-US" dirty="0"/>
                  <a:t>Used widely in commercial systems today (e.g. OCR)</a:t>
                </a:r>
              </a:p>
              <a:p>
                <a:pPr lvl="1"/>
                <a:r>
                  <a:rPr lang="en-US" dirty="0"/>
                  <a:t>Cannot match this performance with an expert system</a:t>
                </a:r>
              </a:p>
              <a:p>
                <a:pPr lvl="1"/>
                <a:r>
                  <a:rPr lang="en-US" dirty="0"/>
                  <a:t>For more info on the error see: Cold Case: </a:t>
                </a:r>
                <a:r>
                  <a:rPr lang="en-US" dirty="0">
                    <a:hlinkClick r:id="rId3"/>
                  </a:rPr>
                  <a:t>The Lost MNIST Digits </a:t>
                </a:r>
                <a:r>
                  <a:rPr lang="en-US" dirty="0"/>
                  <a:t>by </a:t>
                </a:r>
                <a:r>
                  <a:rPr lang="en-US" dirty="0" err="1"/>
                  <a:t>Chhavi</a:t>
                </a:r>
                <a:r>
                  <a:rPr lang="en-US" dirty="0"/>
                  <a:t> Yadav and Leon </a:t>
                </a:r>
                <a:r>
                  <a:rPr lang="en-US" dirty="0" err="1"/>
                  <a:t>Bottou</a:t>
                </a:r>
                <a:r>
                  <a:rPr lang="en-US" dirty="0"/>
                  <a:t>. </a:t>
                </a:r>
              </a:p>
              <a:p>
                <a:endParaRPr lang="en-US" dirty="0"/>
              </a:p>
              <a:p>
                <a:r>
                  <a:rPr lang="en-US" dirty="0"/>
                  <a:t>But, there are challenges:</a:t>
                </a:r>
              </a:p>
              <a:p>
                <a:pPr lvl="1"/>
                <a:r>
                  <a:rPr lang="en-US" dirty="0"/>
                  <a:t>How do we </a:t>
                </a:r>
                <a:r>
                  <a:rPr lang="en-US" dirty="0">
                    <a:solidFill>
                      <a:schemeClr val="accent1">
                        <a:lumMod val="60000"/>
                        <a:lumOff val="40000"/>
                      </a:schemeClr>
                    </a:solidFill>
                  </a:rPr>
                  <a:t>acquire data</a:t>
                </a:r>
                <a:r>
                  <a:rPr lang="en-US" dirty="0"/>
                  <a:t>?  Someone has to manually label examples.</a:t>
                </a:r>
              </a:p>
              <a:p>
                <a:pPr lvl="1"/>
                <a:r>
                  <a:rPr lang="en-US" dirty="0"/>
                  <a:t>How do we </a:t>
                </a:r>
                <a:r>
                  <a:rPr lang="en-US" dirty="0">
                    <a:solidFill>
                      <a:schemeClr val="accent1">
                        <a:lumMod val="60000"/>
                        <a:lumOff val="40000"/>
                      </a:schemeClr>
                    </a:solidFill>
                  </a:rPr>
                  <a:t>parametrize</a:t>
                </a:r>
                <a:r>
                  <a:rPr lang="en-US" dirty="0"/>
                  <a:t> a set of functions </a:t>
                </a:r>
                <a14:m>
                  <m:oMath xmlns:m="http://schemas.openxmlformats.org/officeDocument/2006/math">
                    <m:r>
                      <a:rPr lang="en-US" i="1">
                        <a:latin typeface="Cambria Math" panose="02040503050406030204" pitchFamily="18" charset="0"/>
                      </a:rPr>
                      <m:t>𝑓</m:t>
                    </m:r>
                    <m:d>
                      <m:dPr>
                        <m:ctrlPr>
                          <a:rPr lang="en-US" i="1">
                            <a:latin typeface="Cambria Math" panose="02040503050406030204" pitchFamily="18" charset="0"/>
                          </a:rPr>
                        </m:ctrlPr>
                      </m:dPr>
                      <m:e>
                        <m:r>
                          <a:rPr lang="en-US" b="1" i="1">
                            <a:latin typeface="Cambria Math" panose="02040503050406030204" pitchFamily="18" charset="0"/>
                          </a:rPr>
                          <m:t>𝒙</m:t>
                        </m:r>
                      </m:e>
                    </m:d>
                  </m:oMath>
                </a14:m>
                <a:r>
                  <a:rPr lang="en-US" dirty="0"/>
                  <a:t> to search?</a:t>
                </a:r>
              </a:p>
              <a:p>
                <a:pPr lvl="1"/>
                <a:r>
                  <a:rPr lang="en-US" dirty="0"/>
                  <a:t>How do we </a:t>
                </a:r>
                <a:r>
                  <a:rPr lang="en-US" dirty="0">
                    <a:solidFill>
                      <a:schemeClr val="accent1">
                        <a:lumMod val="60000"/>
                        <a:lumOff val="40000"/>
                      </a:schemeClr>
                    </a:solidFill>
                  </a:rPr>
                  <a:t>fit</a:t>
                </a:r>
                <a:r>
                  <a:rPr lang="en-US" dirty="0"/>
                  <a:t> the function to data?</a:t>
                </a:r>
              </a:p>
              <a:p>
                <a:pPr lvl="1"/>
                <a:r>
                  <a:rPr lang="en-US" dirty="0"/>
                  <a:t>If a function works on training example, will it </a:t>
                </a:r>
                <a:r>
                  <a:rPr lang="en-US" dirty="0">
                    <a:solidFill>
                      <a:schemeClr val="accent1">
                        <a:lumMod val="60000"/>
                        <a:lumOff val="40000"/>
                      </a:schemeClr>
                    </a:solidFill>
                  </a:rPr>
                  <a:t>generalize</a:t>
                </a:r>
                <a:r>
                  <a:rPr lang="en-US" dirty="0"/>
                  <a:t> on new data?</a:t>
                </a:r>
              </a:p>
              <a:p>
                <a:pPr lvl="1"/>
                <a:endParaRPr lang="en-US" dirty="0"/>
              </a:p>
              <a:p>
                <a:r>
                  <a:rPr lang="en-US" dirty="0"/>
                  <a:t>This is what you will learn in this class</a:t>
                </a:r>
              </a:p>
              <a:p>
                <a:endParaRPr lang="en-US" dirty="0"/>
              </a:p>
            </p:txBody>
          </p:sp>
        </mc:Choice>
        <mc:Fallback xmlns="">
          <p:sp>
            <p:nvSpPr>
              <p:cNvPr id="3" name="Content Placeholder 2">
                <a:extLst>
                  <a:ext uri="{FF2B5EF4-FFF2-40B4-BE49-F238E27FC236}">
                    <a16:creationId xmlns:a16="http://schemas.microsoft.com/office/drawing/2014/main" id="{3F8599F5-79E2-4AD4-8C0E-51A2BFDB68CF}"/>
                  </a:ext>
                </a:extLst>
              </p:cNvPr>
              <p:cNvSpPr>
                <a:spLocks noGrp="1" noRot="1" noChangeAspect="1" noMove="1" noResize="1" noEditPoints="1" noAdjustHandles="1" noChangeArrowheads="1" noChangeShapeType="1" noTextEdit="1"/>
              </p:cNvSpPr>
              <p:nvPr>
                <p:ph idx="1"/>
              </p:nvPr>
            </p:nvSpPr>
            <p:spPr>
              <a:xfrm>
                <a:off x="1097280" y="1539277"/>
                <a:ext cx="7061678" cy="4329817"/>
              </a:xfrm>
              <a:blipFill>
                <a:blip r:embed="rId4"/>
                <a:stretch>
                  <a:fillRect l="-1900" t="-2394"/>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A851A026-F41E-421B-957F-D8F6A7FFEA6E}"/>
              </a:ext>
            </a:extLst>
          </p:cNvPr>
          <p:cNvSpPr>
            <a:spLocks noGrp="1"/>
          </p:cNvSpPr>
          <p:nvPr>
            <p:ph type="sldNum" sz="quarter" idx="12"/>
          </p:nvPr>
        </p:nvSpPr>
        <p:spPr/>
        <p:txBody>
          <a:bodyPr/>
          <a:lstStyle/>
          <a:p>
            <a:fld id="{629637A9-119A-49DA-BD12-AAC58B377D80}" type="slidenum">
              <a:rPr lang="en-US" smtClean="0"/>
              <a:t>15</a:t>
            </a:fld>
            <a:endParaRPr lang="en-US" dirty="0"/>
          </a:p>
        </p:txBody>
      </p:sp>
      <p:pic>
        <p:nvPicPr>
          <p:cNvPr id="5" name="Picture 4">
            <a:extLst>
              <a:ext uri="{FF2B5EF4-FFF2-40B4-BE49-F238E27FC236}">
                <a16:creationId xmlns:a16="http://schemas.microsoft.com/office/drawing/2014/main" id="{F4CCFF14-B302-4D06-AE62-17CA0AD725F4}"/>
              </a:ext>
            </a:extLst>
          </p:cNvPr>
          <p:cNvPicPr>
            <a:picLocks noChangeAspect="1"/>
          </p:cNvPicPr>
          <p:nvPr/>
        </p:nvPicPr>
        <p:blipFill>
          <a:blip r:embed="rId5"/>
          <a:stretch>
            <a:fillRect/>
          </a:stretch>
        </p:blipFill>
        <p:spPr>
          <a:xfrm>
            <a:off x="8297815" y="1905286"/>
            <a:ext cx="3409981" cy="2306879"/>
          </a:xfrm>
          <a:prstGeom prst="rect">
            <a:avLst/>
          </a:prstGeom>
        </p:spPr>
      </p:pic>
    </p:spTree>
    <p:extLst>
      <p:ext uri="{BB962C8B-B14F-4D97-AF65-F5344CB8AC3E}">
        <p14:creationId xmlns:p14="http://schemas.microsoft.com/office/powerpoint/2010/main" val="9611055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48C420-B966-6E89-4BD1-3DABA4E42B36}"/>
              </a:ext>
            </a:extLst>
          </p:cNvPr>
          <p:cNvSpPr>
            <a:spLocks noGrp="1"/>
          </p:cNvSpPr>
          <p:nvPr>
            <p:ph type="title"/>
          </p:nvPr>
        </p:nvSpPr>
        <p:spPr/>
        <p:txBody>
          <a:bodyPr>
            <a:normAutofit/>
          </a:bodyPr>
          <a:lstStyle/>
          <a:p>
            <a:r>
              <a:rPr lang="en-US" dirty="0"/>
              <a:t>ML is super exciting right now	!!!</a:t>
            </a:r>
          </a:p>
        </p:txBody>
      </p:sp>
      <p:sp>
        <p:nvSpPr>
          <p:cNvPr id="3" name="Content Placeholder 2">
            <a:extLst>
              <a:ext uri="{FF2B5EF4-FFF2-40B4-BE49-F238E27FC236}">
                <a16:creationId xmlns:a16="http://schemas.microsoft.com/office/drawing/2014/main" id="{1370812C-EF91-968D-FD5D-37353C740633}"/>
              </a:ext>
            </a:extLst>
          </p:cNvPr>
          <p:cNvSpPr>
            <a:spLocks noGrp="1"/>
          </p:cNvSpPr>
          <p:nvPr>
            <p:ph idx="1"/>
          </p:nvPr>
        </p:nvSpPr>
        <p:spPr>
          <a:xfrm>
            <a:off x="1097280" y="1539277"/>
            <a:ext cx="5733826" cy="4329817"/>
          </a:xfrm>
        </p:spPr>
        <p:txBody>
          <a:bodyPr/>
          <a:lstStyle/>
          <a:p>
            <a:r>
              <a:rPr lang="en-US" dirty="0"/>
              <a:t>Autonomous Vehicles </a:t>
            </a:r>
          </a:p>
          <a:p>
            <a:r>
              <a:rPr lang="en-US" dirty="0"/>
              <a:t>Human level play in very difficult games. (Alpha Go)</a:t>
            </a:r>
          </a:p>
          <a:p>
            <a:r>
              <a:rPr lang="en-US" dirty="0"/>
              <a:t>Incredible machine translation</a:t>
            </a:r>
          </a:p>
          <a:p>
            <a:r>
              <a:rPr lang="en-US" dirty="0"/>
              <a:t>Prose and code writing (GPT3 and Codex)</a:t>
            </a:r>
          </a:p>
          <a:p>
            <a:r>
              <a:rPr lang="en-US" dirty="0"/>
              <a:t>Pervasive impact in science and engineering.</a:t>
            </a:r>
          </a:p>
          <a:p>
            <a:r>
              <a:rPr lang="en-US" dirty="0"/>
              <a:t>Many, many more.  </a:t>
            </a:r>
          </a:p>
        </p:txBody>
      </p:sp>
      <p:sp>
        <p:nvSpPr>
          <p:cNvPr id="4" name="Slide Number Placeholder 3">
            <a:extLst>
              <a:ext uri="{FF2B5EF4-FFF2-40B4-BE49-F238E27FC236}">
                <a16:creationId xmlns:a16="http://schemas.microsoft.com/office/drawing/2014/main" id="{F2D26781-FEE6-54FB-D810-A009D775F68A}"/>
              </a:ext>
            </a:extLst>
          </p:cNvPr>
          <p:cNvSpPr>
            <a:spLocks noGrp="1"/>
          </p:cNvSpPr>
          <p:nvPr>
            <p:ph type="sldNum" sz="quarter" idx="12"/>
          </p:nvPr>
        </p:nvSpPr>
        <p:spPr/>
        <p:txBody>
          <a:bodyPr/>
          <a:lstStyle/>
          <a:p>
            <a:fld id="{629637A9-119A-49DA-BD12-AAC58B377D80}" type="slidenum">
              <a:rPr lang="en-US" smtClean="0"/>
              <a:t>16</a:t>
            </a:fld>
            <a:endParaRPr lang="en-US" dirty="0"/>
          </a:p>
        </p:txBody>
      </p:sp>
      <p:pic>
        <p:nvPicPr>
          <p:cNvPr id="6" name="Picture 5">
            <a:extLst>
              <a:ext uri="{FF2B5EF4-FFF2-40B4-BE49-F238E27FC236}">
                <a16:creationId xmlns:a16="http://schemas.microsoft.com/office/drawing/2014/main" id="{D5B7BDEB-283D-ECB9-FD46-A0B56D7EBE8F}"/>
              </a:ext>
            </a:extLst>
          </p:cNvPr>
          <p:cNvPicPr>
            <a:picLocks noChangeAspect="1"/>
          </p:cNvPicPr>
          <p:nvPr/>
        </p:nvPicPr>
        <p:blipFill>
          <a:blip r:embed="rId2"/>
          <a:stretch>
            <a:fillRect/>
          </a:stretch>
        </p:blipFill>
        <p:spPr>
          <a:xfrm>
            <a:off x="7307280" y="1539277"/>
            <a:ext cx="4420236" cy="4138948"/>
          </a:xfrm>
          <a:prstGeom prst="rect">
            <a:avLst/>
          </a:prstGeom>
        </p:spPr>
      </p:pic>
    </p:spTree>
    <p:extLst>
      <p:ext uri="{BB962C8B-B14F-4D97-AF65-F5344CB8AC3E}">
        <p14:creationId xmlns:p14="http://schemas.microsoft.com/office/powerpoint/2010/main" val="39164866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D4E42-3310-28AB-EC7F-6F154DC937EA}"/>
              </a:ext>
            </a:extLst>
          </p:cNvPr>
          <p:cNvSpPr>
            <a:spLocks noGrp="1"/>
          </p:cNvSpPr>
          <p:nvPr>
            <p:ph type="title"/>
          </p:nvPr>
        </p:nvSpPr>
        <p:spPr/>
        <p:txBody>
          <a:bodyPr/>
          <a:lstStyle/>
          <a:p>
            <a:r>
              <a:rPr lang="en-US" dirty="0"/>
              <a:t>What is driving ML</a:t>
            </a:r>
          </a:p>
        </p:txBody>
      </p:sp>
      <p:sp>
        <p:nvSpPr>
          <p:cNvPr id="3" name="Content Placeholder 2">
            <a:extLst>
              <a:ext uri="{FF2B5EF4-FFF2-40B4-BE49-F238E27FC236}">
                <a16:creationId xmlns:a16="http://schemas.microsoft.com/office/drawing/2014/main" id="{791425A5-AEF0-346C-117B-5AA7CE6260F2}"/>
              </a:ext>
            </a:extLst>
          </p:cNvPr>
          <p:cNvSpPr>
            <a:spLocks noGrp="1"/>
          </p:cNvSpPr>
          <p:nvPr>
            <p:ph idx="1"/>
          </p:nvPr>
        </p:nvSpPr>
        <p:spPr/>
        <p:txBody>
          <a:bodyPr>
            <a:normAutofit/>
          </a:bodyPr>
          <a:lstStyle/>
          <a:p>
            <a:r>
              <a:rPr lang="en-US" sz="2800" dirty="0"/>
              <a:t>Machine learning has benefited from an explosion in our ability to collect and store data:</a:t>
            </a:r>
          </a:p>
          <a:p>
            <a:pPr lvl="1"/>
            <a:r>
              <a:rPr lang="en-US" sz="2400" dirty="0"/>
              <a:t>Cheap, fast storage. Large data centers accessible via the cloud</a:t>
            </a:r>
          </a:p>
          <a:p>
            <a:pPr lvl="1"/>
            <a:r>
              <a:rPr lang="en-US" sz="2400" dirty="0"/>
              <a:t>Pervasive monitoring (satellite imagery, cheap sensors, improved and reduced cost for technologies like LIDAR)</a:t>
            </a:r>
          </a:p>
          <a:p>
            <a:pPr lvl="1"/>
            <a:r>
              <a:rPr lang="en-US" sz="2400" dirty="0"/>
              <a:t>Crowd-sourced data collection (images, text on the internet)</a:t>
            </a:r>
          </a:p>
          <a:p>
            <a:pPr lvl="1"/>
            <a:r>
              <a:rPr lang="en-US" sz="2400" dirty="0"/>
              <a:t>Crowd-sourced data labeling via the internet (Amazon Mechanical Turk, reCAPTCHA, etc. </a:t>
            </a:r>
          </a:p>
          <a:p>
            <a:pPr lvl="1"/>
            <a:endParaRPr lang="en-US" sz="2400" dirty="0"/>
          </a:p>
          <a:p>
            <a:pPr lvl="1"/>
            <a:r>
              <a:rPr lang="en-US" sz="2400" dirty="0">
                <a:solidFill>
                  <a:schemeClr val="accent1">
                    <a:lumMod val="60000"/>
                    <a:lumOff val="40000"/>
                  </a:schemeClr>
                </a:solidFill>
              </a:rPr>
              <a:t>Having lots of data isn’t enough. We have to know how to use it effectively. </a:t>
            </a:r>
          </a:p>
        </p:txBody>
      </p:sp>
      <p:sp>
        <p:nvSpPr>
          <p:cNvPr id="4" name="Slide Number Placeholder 3">
            <a:extLst>
              <a:ext uri="{FF2B5EF4-FFF2-40B4-BE49-F238E27FC236}">
                <a16:creationId xmlns:a16="http://schemas.microsoft.com/office/drawing/2014/main" id="{427A098D-FCB6-CADD-D1A8-7AD265984D48}"/>
              </a:ext>
            </a:extLst>
          </p:cNvPr>
          <p:cNvSpPr>
            <a:spLocks noGrp="1"/>
          </p:cNvSpPr>
          <p:nvPr>
            <p:ph type="sldNum" sz="quarter" idx="12"/>
          </p:nvPr>
        </p:nvSpPr>
        <p:spPr/>
        <p:txBody>
          <a:bodyPr/>
          <a:lstStyle/>
          <a:p>
            <a:fld id="{629637A9-119A-49DA-BD12-AAC58B377D80}" type="slidenum">
              <a:rPr lang="en-US" smtClean="0"/>
              <a:t>17</a:t>
            </a:fld>
            <a:endParaRPr lang="en-US" dirty="0"/>
          </a:p>
        </p:txBody>
      </p:sp>
    </p:spTree>
    <p:extLst>
      <p:ext uri="{BB962C8B-B14F-4D97-AF65-F5344CB8AC3E}">
        <p14:creationId xmlns:p14="http://schemas.microsoft.com/office/powerpoint/2010/main" val="19321898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F1381A-A2A8-179B-52B8-C453392346B0}"/>
              </a:ext>
            </a:extLst>
          </p:cNvPr>
          <p:cNvSpPr>
            <a:spLocks noGrp="1"/>
          </p:cNvSpPr>
          <p:nvPr>
            <p:ph type="title"/>
          </p:nvPr>
        </p:nvSpPr>
        <p:spPr/>
        <p:txBody>
          <a:bodyPr/>
          <a:lstStyle/>
          <a:p>
            <a:r>
              <a:rPr lang="en-US" dirty="0"/>
              <a:t>Central Questions in ML</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70A8C32-D0F4-8D4A-4F5F-86D69CF21745}"/>
                  </a:ext>
                </a:extLst>
              </p:cNvPr>
              <p:cNvSpPr>
                <a:spLocks noGrp="1"/>
              </p:cNvSpPr>
              <p:nvPr>
                <p:ph idx="1"/>
              </p:nvPr>
            </p:nvSpPr>
            <p:spPr/>
            <p:txBody>
              <a:bodyPr>
                <a:normAutofit/>
              </a:bodyPr>
              <a:lstStyle/>
              <a:p>
                <a:r>
                  <a:rPr lang="en-US" sz="2800" dirty="0"/>
                  <a:t>Once we have the machine learning setup (data collected and labeled), many difficult questions remain: </a:t>
                </a:r>
              </a:p>
              <a:p>
                <a:endParaRPr lang="en-US" sz="2800" dirty="0"/>
              </a:p>
              <a:p>
                <a:pPr lvl="1"/>
                <a:r>
                  <a:rPr lang="en-US" sz="2800" dirty="0"/>
                  <a:t>How do we </a:t>
                </a:r>
                <a:r>
                  <a:rPr lang="en-US" sz="2800" dirty="0">
                    <a:solidFill>
                      <a:schemeClr val="accent1">
                        <a:lumMod val="60000"/>
                        <a:lumOff val="40000"/>
                      </a:schemeClr>
                    </a:solidFill>
                  </a:rPr>
                  <a:t>parametrize</a:t>
                </a:r>
                <a:r>
                  <a:rPr lang="en-US" sz="2800" dirty="0"/>
                  <a:t> a class of functions </a:t>
                </a:r>
                <a14:m>
                  <m:oMath xmlns:m="http://schemas.openxmlformats.org/officeDocument/2006/math">
                    <m:r>
                      <a:rPr lang="en-US" sz="2800" b="0" i="1" smtClean="0">
                        <a:latin typeface="Cambria Math" panose="02040503050406030204" pitchFamily="18" charset="0"/>
                      </a:rPr>
                      <m:t>𝑓</m:t>
                    </m:r>
                    <m:r>
                      <a:rPr lang="en-US" sz="2800" b="0" i="1" smtClean="0">
                        <a:latin typeface="Cambria Math" panose="02040503050406030204" pitchFamily="18" charset="0"/>
                      </a:rPr>
                      <m:t> </m:t>
                    </m:r>
                  </m:oMath>
                </a14:m>
                <a:r>
                  <a:rPr lang="en-US" sz="2800" dirty="0"/>
                  <a:t> to search? </a:t>
                </a:r>
              </a:p>
              <a:p>
                <a:pPr lvl="1"/>
                <a:r>
                  <a:rPr lang="en-US" sz="2800" dirty="0"/>
                  <a:t>How do we </a:t>
                </a:r>
                <a:r>
                  <a:rPr lang="en-US" sz="2800" dirty="0">
                    <a:solidFill>
                      <a:schemeClr val="accent1">
                        <a:lumMod val="60000"/>
                        <a:lumOff val="40000"/>
                      </a:schemeClr>
                    </a:solidFill>
                  </a:rPr>
                  <a:t>efficiently find </a:t>
                </a:r>
                <a:r>
                  <a:rPr lang="en-US" sz="2800" dirty="0"/>
                  <a:t>a good function in the class? </a:t>
                </a:r>
              </a:p>
              <a:p>
                <a:pPr lvl="1"/>
                <a:r>
                  <a:rPr lang="en-US" sz="2800" dirty="0"/>
                  <a:t>How do we ensure that an </a:t>
                </a:r>
                <a14:m>
                  <m:oMath xmlns:m="http://schemas.openxmlformats.org/officeDocument/2006/math">
                    <m:r>
                      <a:rPr lang="en-US" sz="2800" b="0" i="1" smtClean="0">
                        <a:latin typeface="Cambria Math" panose="02040503050406030204" pitchFamily="18" charset="0"/>
                      </a:rPr>
                      <m:t>𝑓</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𝑥</m:t>
                        </m:r>
                      </m:e>
                    </m:d>
                  </m:oMath>
                </a14:m>
                <a:r>
                  <a:rPr lang="en-US" sz="2800" dirty="0"/>
                  <a:t> which performs well in our training data will </a:t>
                </a:r>
                <a:r>
                  <a:rPr lang="en-US" sz="2800" dirty="0">
                    <a:solidFill>
                      <a:schemeClr val="accent1">
                        <a:lumMod val="60000"/>
                        <a:lumOff val="40000"/>
                      </a:schemeClr>
                    </a:solidFill>
                  </a:rPr>
                  <a:t>generalize</a:t>
                </a:r>
                <a:r>
                  <a:rPr lang="en-US" sz="2800" dirty="0"/>
                  <a:t> to perform well on future data? </a:t>
                </a:r>
              </a:p>
              <a:p>
                <a:pPr lvl="1"/>
                <a:r>
                  <a:rPr lang="en-US" sz="2800" dirty="0"/>
                  <a:t>How we deal with </a:t>
                </a:r>
                <a:r>
                  <a:rPr lang="en-US" sz="2800" dirty="0">
                    <a:solidFill>
                      <a:schemeClr val="accent1">
                        <a:lumMod val="60000"/>
                        <a:lumOff val="40000"/>
                      </a:schemeClr>
                    </a:solidFill>
                  </a:rPr>
                  <a:t>imperfect data</a:t>
                </a:r>
                <a:r>
                  <a:rPr lang="en-US" sz="2800" dirty="0"/>
                  <a:t>? (noise, outliers, incorrect training labels)? </a:t>
                </a:r>
              </a:p>
            </p:txBody>
          </p:sp>
        </mc:Choice>
        <mc:Fallback xmlns="">
          <p:sp>
            <p:nvSpPr>
              <p:cNvPr id="3" name="Content Placeholder 2">
                <a:extLst>
                  <a:ext uri="{FF2B5EF4-FFF2-40B4-BE49-F238E27FC236}">
                    <a16:creationId xmlns:a16="http://schemas.microsoft.com/office/drawing/2014/main" id="{570A8C32-D0F4-8D4A-4F5F-86D69CF21745}"/>
                  </a:ext>
                </a:extLst>
              </p:cNvPr>
              <p:cNvSpPr>
                <a:spLocks noGrp="1" noRot="1" noChangeAspect="1" noMove="1" noResize="1" noEditPoints="1" noAdjustHandles="1" noChangeArrowheads="1" noChangeShapeType="1" noTextEdit="1"/>
              </p:cNvSpPr>
              <p:nvPr>
                <p:ph idx="1"/>
              </p:nvPr>
            </p:nvSpPr>
            <p:spPr>
              <a:blipFill>
                <a:blip r:embed="rId2"/>
                <a:stretch>
                  <a:fillRect l="-1939" t="-2394"/>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51C69190-DFA8-58A1-543C-D47668F466E6}"/>
              </a:ext>
            </a:extLst>
          </p:cNvPr>
          <p:cNvSpPr>
            <a:spLocks noGrp="1"/>
          </p:cNvSpPr>
          <p:nvPr>
            <p:ph type="sldNum" sz="quarter" idx="12"/>
          </p:nvPr>
        </p:nvSpPr>
        <p:spPr/>
        <p:txBody>
          <a:bodyPr/>
          <a:lstStyle/>
          <a:p>
            <a:fld id="{629637A9-119A-49DA-BD12-AAC58B377D80}" type="slidenum">
              <a:rPr lang="en-US" smtClean="0"/>
              <a:t>18</a:t>
            </a:fld>
            <a:endParaRPr lang="en-US" dirty="0"/>
          </a:p>
        </p:txBody>
      </p:sp>
    </p:spTree>
    <p:extLst>
      <p:ext uri="{BB962C8B-B14F-4D97-AF65-F5344CB8AC3E}">
        <p14:creationId xmlns:p14="http://schemas.microsoft.com/office/powerpoint/2010/main" val="2776407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D01CDD-1543-7B80-F25A-6A9422EEF608}"/>
              </a:ext>
            </a:extLst>
          </p:cNvPr>
          <p:cNvSpPr>
            <a:spLocks noGrp="1"/>
          </p:cNvSpPr>
          <p:nvPr>
            <p:ph type="title"/>
          </p:nvPr>
        </p:nvSpPr>
        <p:spPr/>
        <p:txBody>
          <a:bodyPr/>
          <a:lstStyle/>
          <a:p>
            <a:r>
              <a:rPr lang="en-US" dirty="0"/>
              <a:t>Central Questions in ML</a:t>
            </a:r>
          </a:p>
        </p:txBody>
      </p:sp>
      <p:sp>
        <p:nvSpPr>
          <p:cNvPr id="3" name="Content Placeholder 2">
            <a:extLst>
              <a:ext uri="{FF2B5EF4-FFF2-40B4-BE49-F238E27FC236}">
                <a16:creationId xmlns:a16="http://schemas.microsoft.com/office/drawing/2014/main" id="{E19A8FC8-E80C-83DA-C098-A02FCE6712C1}"/>
              </a:ext>
            </a:extLst>
          </p:cNvPr>
          <p:cNvSpPr>
            <a:spLocks noGrp="1"/>
          </p:cNvSpPr>
          <p:nvPr>
            <p:ph idx="1"/>
          </p:nvPr>
        </p:nvSpPr>
        <p:spPr/>
        <p:txBody>
          <a:bodyPr/>
          <a:lstStyle/>
          <a:p>
            <a:r>
              <a:rPr lang="en-US" sz="2800" dirty="0"/>
              <a:t>In this course you will learn to answer these central questions through a combination of: </a:t>
            </a:r>
          </a:p>
          <a:p>
            <a:endParaRPr lang="en-US" sz="2800" dirty="0"/>
          </a:p>
          <a:p>
            <a:pPr lvl="1"/>
            <a:r>
              <a:rPr lang="en-US" sz="2400" b="1" dirty="0">
                <a:solidFill>
                  <a:schemeClr val="accent1">
                    <a:lumMod val="60000"/>
                    <a:lumOff val="40000"/>
                  </a:schemeClr>
                </a:solidFill>
              </a:rPr>
              <a:t>Hands on implementation: </a:t>
            </a:r>
          </a:p>
          <a:p>
            <a:pPr lvl="2"/>
            <a:r>
              <a:rPr lang="en-US" sz="1800" dirty="0"/>
              <a:t>In class demos and take home labs using Python and </a:t>
            </a:r>
            <a:r>
              <a:rPr lang="en-US" sz="1800" dirty="0" err="1"/>
              <a:t>Jupyter</a:t>
            </a:r>
            <a:r>
              <a:rPr lang="en-US" sz="1800" dirty="0"/>
              <a:t> Notebooks</a:t>
            </a:r>
          </a:p>
          <a:p>
            <a:pPr lvl="2"/>
            <a:r>
              <a:rPr lang="en-US" sz="1800" dirty="0"/>
              <a:t>We will user Google </a:t>
            </a:r>
            <a:r>
              <a:rPr lang="en-US" sz="1800" dirty="0" err="1"/>
              <a:t>Colab</a:t>
            </a:r>
            <a:r>
              <a:rPr lang="en-US" sz="1800" dirty="0"/>
              <a:t> as the primary programming environment. </a:t>
            </a:r>
          </a:p>
          <a:p>
            <a:pPr lvl="2"/>
            <a:r>
              <a:rPr lang="en-US" sz="1800" dirty="0"/>
              <a:t>Final Project</a:t>
            </a:r>
          </a:p>
          <a:p>
            <a:pPr lvl="2"/>
            <a:endParaRPr lang="en-US" sz="1800" dirty="0"/>
          </a:p>
          <a:p>
            <a:pPr lvl="1"/>
            <a:r>
              <a:rPr lang="en-US" sz="2400" b="1" dirty="0">
                <a:solidFill>
                  <a:schemeClr val="accent1">
                    <a:lumMod val="60000"/>
                    <a:lumOff val="40000"/>
                  </a:schemeClr>
                </a:solidFill>
              </a:rPr>
              <a:t>Theoretical Exploration: </a:t>
            </a:r>
          </a:p>
          <a:p>
            <a:pPr lvl="2"/>
            <a:r>
              <a:rPr lang="en-US" sz="1800" dirty="0"/>
              <a:t>Written problem sets</a:t>
            </a:r>
          </a:p>
          <a:p>
            <a:pPr lvl="2"/>
            <a:r>
              <a:rPr lang="en-US" sz="1800" dirty="0"/>
              <a:t>Midterm and Final exam. </a:t>
            </a:r>
          </a:p>
          <a:p>
            <a:pPr lvl="2"/>
            <a:endParaRPr lang="en-US" dirty="0"/>
          </a:p>
        </p:txBody>
      </p:sp>
      <p:sp>
        <p:nvSpPr>
          <p:cNvPr id="4" name="Slide Number Placeholder 3">
            <a:extLst>
              <a:ext uri="{FF2B5EF4-FFF2-40B4-BE49-F238E27FC236}">
                <a16:creationId xmlns:a16="http://schemas.microsoft.com/office/drawing/2014/main" id="{B9C6D5AF-8044-EACC-46A8-6BB4935671AC}"/>
              </a:ext>
            </a:extLst>
          </p:cNvPr>
          <p:cNvSpPr>
            <a:spLocks noGrp="1"/>
          </p:cNvSpPr>
          <p:nvPr>
            <p:ph type="sldNum" sz="quarter" idx="12"/>
          </p:nvPr>
        </p:nvSpPr>
        <p:spPr/>
        <p:txBody>
          <a:bodyPr/>
          <a:lstStyle/>
          <a:p>
            <a:fld id="{629637A9-119A-49DA-BD12-AAC58B377D80}" type="slidenum">
              <a:rPr lang="en-US" smtClean="0"/>
              <a:t>19</a:t>
            </a:fld>
            <a:endParaRPr lang="en-US" dirty="0"/>
          </a:p>
        </p:txBody>
      </p:sp>
    </p:spTree>
    <p:extLst>
      <p:ext uri="{BB962C8B-B14F-4D97-AF65-F5344CB8AC3E}">
        <p14:creationId xmlns:p14="http://schemas.microsoft.com/office/powerpoint/2010/main" val="3472549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845E72-72F6-4D34-815A-715B926301AB}"/>
              </a:ext>
            </a:extLst>
          </p:cNvPr>
          <p:cNvSpPr>
            <a:spLocks noGrp="1"/>
          </p:cNvSpPr>
          <p:nvPr>
            <p:ph type="title"/>
          </p:nvPr>
        </p:nvSpPr>
        <p:spPr>
          <a:xfrm>
            <a:off x="1981201" y="571454"/>
            <a:ext cx="4056931" cy="2135867"/>
          </a:xfrm>
        </p:spPr>
        <p:txBody>
          <a:bodyPr anchor="b">
            <a:normAutofit/>
          </a:bodyPr>
          <a:lstStyle/>
          <a:p>
            <a:r>
              <a:rPr lang="en-US" sz="4200" dirty="0">
                <a:solidFill>
                  <a:schemeClr val="accent1"/>
                </a:solidFill>
              </a:rPr>
              <a:t>About me</a:t>
            </a:r>
          </a:p>
        </p:txBody>
      </p:sp>
      <p:sp>
        <p:nvSpPr>
          <p:cNvPr id="3" name="Text Placeholder 2">
            <a:extLst>
              <a:ext uri="{FF2B5EF4-FFF2-40B4-BE49-F238E27FC236}">
                <a16:creationId xmlns:a16="http://schemas.microsoft.com/office/drawing/2014/main" id="{7C42336E-0012-4E40-8838-C9C4CDBD3806}"/>
              </a:ext>
            </a:extLst>
          </p:cNvPr>
          <p:cNvSpPr>
            <a:spLocks noGrp="1"/>
          </p:cNvSpPr>
          <p:nvPr>
            <p:ph idx="1"/>
          </p:nvPr>
        </p:nvSpPr>
        <p:spPr>
          <a:xfrm>
            <a:off x="1841175" y="2880453"/>
            <a:ext cx="4056931" cy="2758348"/>
          </a:xfrm>
        </p:spPr>
        <p:txBody>
          <a:bodyPr anchor="t">
            <a:normAutofit/>
          </a:bodyPr>
          <a:lstStyle/>
          <a:p>
            <a:pPr marL="457200" indent="-457200">
              <a:spcAft>
                <a:spcPts val="600"/>
              </a:spcAft>
              <a:buFont typeface="Arial" panose="020B0604020202020204" pitchFamily="34" charset="0"/>
              <a:buChar char="•"/>
            </a:pPr>
            <a:r>
              <a:rPr lang="en-US" sz="2800" dirty="0"/>
              <a:t>20 </a:t>
            </a:r>
            <a:r>
              <a:rPr lang="en-US" sz="2800" dirty="0" err="1"/>
              <a:t>yrs</a:t>
            </a:r>
            <a:r>
              <a:rPr lang="en-US" sz="2800" dirty="0"/>
              <a:t> at Microsoft </a:t>
            </a:r>
          </a:p>
          <a:p>
            <a:pPr marL="457200" indent="-457200">
              <a:spcAft>
                <a:spcPts val="600"/>
              </a:spcAft>
              <a:buFont typeface="Arial" panose="020B0604020202020204" pitchFamily="34" charset="0"/>
              <a:buChar char="•"/>
            </a:pPr>
            <a:r>
              <a:rPr lang="en-US" sz="2800" dirty="0"/>
              <a:t>6 years at NYU</a:t>
            </a:r>
          </a:p>
          <a:p>
            <a:pPr marL="457200" indent="-457200">
              <a:spcAft>
                <a:spcPts val="600"/>
              </a:spcAft>
              <a:buFont typeface="Arial" panose="020B0604020202020204" pitchFamily="34" charset="0"/>
              <a:buChar char="•"/>
            </a:pPr>
            <a:r>
              <a:rPr lang="en-US" sz="2800" dirty="0"/>
              <a:t>Working on cybersecurity and ML Research</a:t>
            </a:r>
          </a:p>
        </p:txBody>
      </p:sp>
      <p:pic>
        <p:nvPicPr>
          <p:cNvPr id="4" name="Picture 2" descr="Image result for hotmail">
            <a:extLst>
              <a:ext uri="{FF2B5EF4-FFF2-40B4-BE49-F238E27FC236}">
                <a16:creationId xmlns:a16="http://schemas.microsoft.com/office/drawing/2014/main" id="{3129F9D8-0A46-4FE0-9F75-CBE31C25D95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719" r="-1" b="-1"/>
          <a:stretch/>
        </p:blipFill>
        <p:spPr bwMode="auto">
          <a:xfrm>
            <a:off x="7472847" y="-36308"/>
            <a:ext cx="3168444" cy="195420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8" descr="Image result for windows">
            <a:extLst>
              <a:ext uri="{FF2B5EF4-FFF2-40B4-BE49-F238E27FC236}">
                <a16:creationId xmlns:a16="http://schemas.microsoft.com/office/drawing/2014/main" id="{98BAFFC9-BA4E-4A27-83A6-A76209D1AC9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1054" r="3" b="3"/>
          <a:stretch/>
        </p:blipFill>
        <p:spPr bwMode="auto">
          <a:xfrm>
            <a:off x="6874731" y="2073323"/>
            <a:ext cx="3168444" cy="195911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Image result for powerpoint">
            <a:extLst>
              <a:ext uri="{FF2B5EF4-FFF2-40B4-BE49-F238E27FC236}">
                <a16:creationId xmlns:a16="http://schemas.microsoft.com/office/drawing/2014/main" id="{D304EDC8-E301-458D-974D-C5B4E75264D3}"/>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5853"/>
          <a:stretch/>
        </p:blipFill>
        <p:spPr bwMode="auto">
          <a:xfrm>
            <a:off x="6874731" y="4137296"/>
            <a:ext cx="3168444" cy="1975601"/>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Image result for NYU Logo. Size: 229 x 133. Source: wallpapersafari.com">
            <a:extLst>
              <a:ext uri="{FF2B5EF4-FFF2-40B4-BE49-F238E27FC236}">
                <a16:creationId xmlns:a16="http://schemas.microsoft.com/office/drawing/2014/main" id="{002FCEFC-D15F-40BB-8A78-241A9353618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2430" y="-36308"/>
            <a:ext cx="3332793" cy="191061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Image result for groupme logo">
            <a:extLst>
              <a:ext uri="{FF2B5EF4-FFF2-40B4-BE49-F238E27FC236}">
                <a16:creationId xmlns:a16="http://schemas.microsoft.com/office/drawing/2014/main" id="{A3664280-FF19-7316-C552-8E5C0943EB1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66782" y="-104850"/>
            <a:ext cx="3050081" cy="20280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71530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37DCD-D536-5F47-FA66-F2CBA87C78E6}"/>
              </a:ext>
            </a:extLst>
          </p:cNvPr>
          <p:cNvSpPr>
            <a:spLocks noGrp="1"/>
          </p:cNvSpPr>
          <p:nvPr>
            <p:ph type="title"/>
          </p:nvPr>
        </p:nvSpPr>
        <p:spPr/>
        <p:txBody>
          <a:bodyPr/>
          <a:lstStyle/>
          <a:p>
            <a:r>
              <a:rPr lang="en-US" dirty="0"/>
              <a:t>Course Objectives</a:t>
            </a:r>
          </a:p>
        </p:txBody>
      </p:sp>
      <p:sp>
        <p:nvSpPr>
          <p:cNvPr id="3" name="Content Placeholder 2">
            <a:extLst>
              <a:ext uri="{FF2B5EF4-FFF2-40B4-BE49-F238E27FC236}">
                <a16:creationId xmlns:a16="http://schemas.microsoft.com/office/drawing/2014/main" id="{57E30E07-872C-A1A9-8CF8-C0122D50C248}"/>
              </a:ext>
            </a:extLst>
          </p:cNvPr>
          <p:cNvSpPr>
            <a:spLocks noGrp="1"/>
          </p:cNvSpPr>
          <p:nvPr>
            <p:ph idx="1"/>
          </p:nvPr>
        </p:nvSpPr>
        <p:spPr/>
        <p:txBody>
          <a:bodyPr>
            <a:normAutofit/>
          </a:bodyPr>
          <a:lstStyle/>
          <a:p>
            <a:r>
              <a:rPr lang="en-US" sz="3200" b="1" dirty="0">
                <a:solidFill>
                  <a:schemeClr val="accent1">
                    <a:lumMod val="60000"/>
                    <a:lumOff val="40000"/>
                  </a:schemeClr>
                </a:solidFill>
              </a:rPr>
              <a:t>Goals of hands-on Component:</a:t>
            </a:r>
          </a:p>
          <a:p>
            <a:endParaRPr lang="en-US" sz="3200" b="1" dirty="0"/>
          </a:p>
          <a:p>
            <a:pPr lvl="1"/>
            <a:r>
              <a:rPr lang="en-US" sz="2800" dirty="0"/>
              <a:t>Learn how to view and formulate real world problems in the language of machine learning.</a:t>
            </a:r>
          </a:p>
          <a:p>
            <a:pPr lvl="1"/>
            <a:endParaRPr lang="en-US" sz="2800" dirty="0"/>
          </a:p>
          <a:p>
            <a:pPr lvl="1"/>
            <a:r>
              <a:rPr lang="en-US" sz="2800" dirty="0"/>
              <a:t>Gain experience applying the most popular and successful machine learning algorithms to example problems. </a:t>
            </a:r>
          </a:p>
        </p:txBody>
      </p:sp>
      <p:sp>
        <p:nvSpPr>
          <p:cNvPr id="4" name="Slide Number Placeholder 3">
            <a:extLst>
              <a:ext uri="{FF2B5EF4-FFF2-40B4-BE49-F238E27FC236}">
                <a16:creationId xmlns:a16="http://schemas.microsoft.com/office/drawing/2014/main" id="{641BA1F1-1DF3-233D-9E5B-4E4239AC19D2}"/>
              </a:ext>
            </a:extLst>
          </p:cNvPr>
          <p:cNvSpPr>
            <a:spLocks noGrp="1"/>
          </p:cNvSpPr>
          <p:nvPr>
            <p:ph type="sldNum" sz="quarter" idx="12"/>
          </p:nvPr>
        </p:nvSpPr>
        <p:spPr/>
        <p:txBody>
          <a:bodyPr/>
          <a:lstStyle/>
          <a:p>
            <a:fld id="{629637A9-119A-49DA-BD12-AAC58B377D80}" type="slidenum">
              <a:rPr lang="en-US" smtClean="0"/>
              <a:t>20</a:t>
            </a:fld>
            <a:endParaRPr lang="en-US" dirty="0"/>
          </a:p>
        </p:txBody>
      </p:sp>
    </p:spTree>
    <p:extLst>
      <p:ext uri="{BB962C8B-B14F-4D97-AF65-F5344CB8AC3E}">
        <p14:creationId xmlns:p14="http://schemas.microsoft.com/office/powerpoint/2010/main" val="3337762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37DCD-D536-5F47-FA66-F2CBA87C78E6}"/>
              </a:ext>
            </a:extLst>
          </p:cNvPr>
          <p:cNvSpPr>
            <a:spLocks noGrp="1"/>
          </p:cNvSpPr>
          <p:nvPr>
            <p:ph type="title"/>
          </p:nvPr>
        </p:nvSpPr>
        <p:spPr/>
        <p:txBody>
          <a:bodyPr/>
          <a:lstStyle/>
          <a:p>
            <a:r>
              <a:rPr lang="en-US" dirty="0"/>
              <a:t>Course Objectives</a:t>
            </a:r>
          </a:p>
        </p:txBody>
      </p:sp>
      <p:sp>
        <p:nvSpPr>
          <p:cNvPr id="3" name="Content Placeholder 2">
            <a:extLst>
              <a:ext uri="{FF2B5EF4-FFF2-40B4-BE49-F238E27FC236}">
                <a16:creationId xmlns:a16="http://schemas.microsoft.com/office/drawing/2014/main" id="{57E30E07-872C-A1A9-8CF8-C0122D50C248}"/>
              </a:ext>
            </a:extLst>
          </p:cNvPr>
          <p:cNvSpPr>
            <a:spLocks noGrp="1"/>
          </p:cNvSpPr>
          <p:nvPr>
            <p:ph idx="1"/>
          </p:nvPr>
        </p:nvSpPr>
        <p:spPr/>
        <p:txBody>
          <a:bodyPr>
            <a:normAutofit fontScale="85000" lnSpcReduction="10000"/>
          </a:bodyPr>
          <a:lstStyle/>
          <a:p>
            <a:r>
              <a:rPr lang="en-US" sz="3200" b="1" dirty="0">
                <a:solidFill>
                  <a:schemeClr val="accent1">
                    <a:lumMod val="60000"/>
                    <a:lumOff val="40000"/>
                  </a:schemeClr>
                </a:solidFill>
              </a:rPr>
              <a:t>Goals of theoretical component:</a:t>
            </a:r>
          </a:p>
          <a:p>
            <a:endParaRPr lang="en-US" sz="3200" b="1" dirty="0"/>
          </a:p>
          <a:p>
            <a:pPr lvl="1"/>
            <a:r>
              <a:rPr lang="en-US" sz="2800" dirty="0"/>
              <a:t>Learn how theoretical analysis can help explain the performance of machine learning algorithms and lead to the design of entirely new methods.</a:t>
            </a:r>
          </a:p>
          <a:p>
            <a:pPr lvl="1"/>
            <a:endParaRPr lang="en-US" sz="2800" dirty="0"/>
          </a:p>
          <a:p>
            <a:pPr lvl="1"/>
            <a:r>
              <a:rPr lang="en-US" sz="2800" dirty="0"/>
              <a:t>Build experience with the most important mathematical tools used in machine learning, including probability, statistics and linear algebra. This experience will prepare you for more advanced coursework in ML, or research. </a:t>
            </a:r>
          </a:p>
          <a:p>
            <a:pPr lvl="1"/>
            <a:endParaRPr lang="en-US" sz="2800" dirty="0"/>
          </a:p>
          <a:p>
            <a:pPr lvl="1"/>
            <a:r>
              <a:rPr lang="en-US" sz="2800" dirty="0"/>
              <a:t>Be able understand contemporary research in machine learning, including papers from </a:t>
            </a:r>
            <a:r>
              <a:rPr lang="en-US" sz="2800" dirty="0" err="1"/>
              <a:t>NeurIPS</a:t>
            </a:r>
            <a:r>
              <a:rPr lang="en-US" sz="2800" dirty="0"/>
              <a:t>, ICML, ICLR and other major ML venues.  </a:t>
            </a:r>
          </a:p>
        </p:txBody>
      </p:sp>
      <p:sp>
        <p:nvSpPr>
          <p:cNvPr id="4" name="Slide Number Placeholder 3">
            <a:extLst>
              <a:ext uri="{FF2B5EF4-FFF2-40B4-BE49-F238E27FC236}">
                <a16:creationId xmlns:a16="http://schemas.microsoft.com/office/drawing/2014/main" id="{641BA1F1-1DF3-233D-9E5B-4E4239AC19D2}"/>
              </a:ext>
            </a:extLst>
          </p:cNvPr>
          <p:cNvSpPr>
            <a:spLocks noGrp="1"/>
          </p:cNvSpPr>
          <p:nvPr>
            <p:ph type="sldNum" sz="quarter" idx="12"/>
          </p:nvPr>
        </p:nvSpPr>
        <p:spPr/>
        <p:txBody>
          <a:bodyPr/>
          <a:lstStyle/>
          <a:p>
            <a:fld id="{629637A9-119A-49DA-BD12-AAC58B377D80}" type="slidenum">
              <a:rPr lang="en-US" smtClean="0"/>
              <a:t>21</a:t>
            </a:fld>
            <a:endParaRPr lang="en-US" dirty="0"/>
          </a:p>
        </p:txBody>
      </p:sp>
    </p:spTree>
    <p:extLst>
      <p:ext uri="{BB962C8B-B14F-4D97-AF65-F5344CB8AC3E}">
        <p14:creationId xmlns:p14="http://schemas.microsoft.com/office/powerpoint/2010/main" val="626478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21A31D-8525-7B32-B62D-21A259C38ECD}"/>
              </a:ext>
            </a:extLst>
          </p:cNvPr>
          <p:cNvSpPr>
            <a:spLocks noGrp="1"/>
          </p:cNvSpPr>
          <p:nvPr>
            <p:ph type="title"/>
          </p:nvPr>
        </p:nvSpPr>
        <p:spPr/>
        <p:txBody>
          <a:bodyPr/>
          <a:lstStyle/>
          <a:p>
            <a:r>
              <a:rPr lang="en-US" dirty="0"/>
              <a:t>More advanced classes</a:t>
            </a:r>
          </a:p>
        </p:txBody>
      </p:sp>
      <p:sp>
        <p:nvSpPr>
          <p:cNvPr id="3" name="Content Placeholder 2">
            <a:extLst>
              <a:ext uri="{FF2B5EF4-FFF2-40B4-BE49-F238E27FC236}">
                <a16:creationId xmlns:a16="http://schemas.microsoft.com/office/drawing/2014/main" id="{C691E819-4581-F0FB-AC10-C40071295FAD}"/>
              </a:ext>
            </a:extLst>
          </p:cNvPr>
          <p:cNvSpPr>
            <a:spLocks noGrp="1"/>
          </p:cNvSpPr>
          <p:nvPr>
            <p:ph idx="1"/>
          </p:nvPr>
        </p:nvSpPr>
        <p:spPr/>
        <p:txBody>
          <a:bodyPr/>
          <a:lstStyle/>
          <a:p>
            <a:r>
              <a:rPr lang="en-US" sz="2400" dirty="0">
                <a:solidFill>
                  <a:srgbClr val="D4D4D4"/>
                </a:solidFill>
                <a:latin typeface="Consolas" panose="020B0609020204030204" pitchFamily="49" charset="0"/>
              </a:rPr>
              <a:t> </a:t>
            </a:r>
            <a:r>
              <a:rPr lang="en-US" sz="2400" b="1" dirty="0">
                <a:solidFill>
                  <a:srgbClr val="569CD6"/>
                </a:solidFill>
                <a:effectLst/>
                <a:latin typeface="Consolas" panose="020B0609020204030204" pitchFamily="49" charset="0"/>
              </a:rPr>
              <a:t>Algorithmic Machine Learning and Data Science</a:t>
            </a:r>
            <a:r>
              <a:rPr lang="en-US" sz="2400" dirty="0">
                <a:solidFill>
                  <a:srgbClr val="D4D4D4"/>
                </a:solidFill>
                <a:latin typeface="Consolas" panose="020B0609020204030204" pitchFamily="49" charset="0"/>
              </a:rPr>
              <a:t>. </a:t>
            </a:r>
            <a:r>
              <a:rPr lang="en-US" sz="2400" b="0" dirty="0">
                <a:solidFill>
                  <a:srgbClr val="D4D4D4"/>
                </a:solidFill>
                <a:effectLst/>
                <a:latin typeface="Consolas" panose="020B0609020204030204" pitchFamily="49" charset="0"/>
              </a:rPr>
              <a:t> </a:t>
            </a:r>
            <a:r>
              <a:rPr lang="en-US" sz="2400" b="0" dirty="0">
                <a:solidFill>
                  <a:schemeClr val="accent1">
                    <a:lumMod val="60000"/>
                    <a:lumOff val="40000"/>
                  </a:schemeClr>
                </a:solidFill>
                <a:effectLst/>
                <a:latin typeface="Consolas" panose="020B0609020204030204" pitchFamily="49" charset="0"/>
              </a:rPr>
              <a:t>(Dr. Rajesh Jayaram)</a:t>
            </a:r>
          </a:p>
          <a:p>
            <a:endParaRPr lang="en-US" sz="2400" b="0" dirty="0">
              <a:solidFill>
                <a:schemeClr val="accent1">
                  <a:lumMod val="60000"/>
                  <a:lumOff val="40000"/>
                </a:schemeClr>
              </a:solidFill>
              <a:effectLst/>
              <a:latin typeface="Consolas" panose="020B0609020204030204" pitchFamily="49" charset="0"/>
            </a:endParaRPr>
          </a:p>
          <a:p>
            <a:r>
              <a:rPr lang="en-US" sz="2400" b="0" dirty="0">
                <a:solidFill>
                  <a:srgbClr val="D4D4D4"/>
                </a:solidFill>
                <a:effectLst/>
                <a:latin typeface="Consolas" panose="020B0609020204030204" pitchFamily="49" charset="0"/>
              </a:rPr>
              <a:t> </a:t>
            </a:r>
            <a:r>
              <a:rPr lang="en-US" sz="2400" b="1" dirty="0">
                <a:solidFill>
                  <a:srgbClr val="569CD6"/>
                </a:solidFill>
                <a:effectLst/>
                <a:latin typeface="Consolas" panose="020B0609020204030204" pitchFamily="49" charset="0"/>
              </a:rPr>
              <a:t>Statistical and Computational Foundations of Machine Learning</a:t>
            </a:r>
            <a:r>
              <a:rPr lang="en-US" sz="2400" b="0" dirty="0">
                <a:solidFill>
                  <a:srgbClr val="D4D4D4"/>
                </a:solidFill>
                <a:effectLst/>
                <a:latin typeface="Consolas" panose="020B0609020204030204" pitchFamily="49" charset="0"/>
              </a:rPr>
              <a:t> </a:t>
            </a:r>
            <a:r>
              <a:rPr lang="en-US" sz="2400" b="0" dirty="0">
                <a:solidFill>
                  <a:schemeClr val="accent1">
                    <a:lumMod val="60000"/>
                    <a:lumOff val="40000"/>
                  </a:schemeClr>
                </a:solidFill>
                <a:effectLst/>
                <a:latin typeface="Consolas" panose="020B0609020204030204" pitchFamily="49" charset="0"/>
              </a:rPr>
              <a:t>(Dr. David Pal)</a:t>
            </a:r>
          </a:p>
          <a:p>
            <a:endParaRPr lang="en-US" sz="2400" b="0" dirty="0">
              <a:solidFill>
                <a:schemeClr val="accent1">
                  <a:lumMod val="60000"/>
                  <a:lumOff val="40000"/>
                </a:schemeClr>
              </a:solidFill>
              <a:effectLst/>
              <a:latin typeface="Consolas" panose="020B0609020204030204" pitchFamily="49" charset="0"/>
            </a:endParaRPr>
          </a:p>
          <a:p>
            <a:r>
              <a:rPr lang="en-US" sz="2400" b="0" dirty="0">
                <a:solidFill>
                  <a:srgbClr val="D4D4D4"/>
                </a:solidFill>
                <a:effectLst/>
                <a:latin typeface="Consolas" panose="020B0609020204030204" pitchFamily="49" charset="0"/>
              </a:rPr>
              <a:t> </a:t>
            </a:r>
            <a:r>
              <a:rPr lang="en-US" sz="2400" b="1" dirty="0">
                <a:solidFill>
                  <a:srgbClr val="569CD6"/>
                </a:solidFill>
                <a:effectLst/>
                <a:latin typeface="Consolas" panose="020B0609020204030204" pitchFamily="49" charset="0"/>
              </a:rPr>
              <a:t>Foundations of Deep Learning</a:t>
            </a:r>
            <a:r>
              <a:rPr lang="en-US" sz="2400" b="0" dirty="0">
                <a:solidFill>
                  <a:srgbClr val="D4D4D4"/>
                </a:solidFill>
                <a:effectLst/>
                <a:latin typeface="Consolas" panose="020B0609020204030204" pitchFamily="49" charset="0"/>
              </a:rPr>
              <a:t> </a:t>
            </a:r>
            <a:r>
              <a:rPr lang="en-US" sz="2400" b="0" dirty="0">
                <a:solidFill>
                  <a:schemeClr val="accent1">
                    <a:lumMod val="60000"/>
                    <a:lumOff val="40000"/>
                  </a:schemeClr>
                </a:solidFill>
                <a:effectLst/>
                <a:latin typeface="Consolas" panose="020B0609020204030204" pitchFamily="49" charset="0"/>
              </a:rPr>
              <a:t>(Prof. Chinmay Hegde, Ph.D. students only)</a:t>
            </a:r>
          </a:p>
          <a:p>
            <a:endParaRPr lang="en-US" dirty="0"/>
          </a:p>
        </p:txBody>
      </p:sp>
      <p:sp>
        <p:nvSpPr>
          <p:cNvPr id="4" name="Slide Number Placeholder 3">
            <a:extLst>
              <a:ext uri="{FF2B5EF4-FFF2-40B4-BE49-F238E27FC236}">
                <a16:creationId xmlns:a16="http://schemas.microsoft.com/office/drawing/2014/main" id="{2965CBD7-C72C-37BC-E127-1AC561E28C64}"/>
              </a:ext>
            </a:extLst>
          </p:cNvPr>
          <p:cNvSpPr>
            <a:spLocks noGrp="1"/>
          </p:cNvSpPr>
          <p:nvPr>
            <p:ph type="sldNum" sz="quarter" idx="12"/>
          </p:nvPr>
        </p:nvSpPr>
        <p:spPr/>
        <p:txBody>
          <a:bodyPr/>
          <a:lstStyle/>
          <a:p>
            <a:fld id="{629637A9-119A-49DA-BD12-AAC58B377D80}" type="slidenum">
              <a:rPr lang="en-US" smtClean="0"/>
              <a:t>22</a:t>
            </a:fld>
            <a:endParaRPr lang="en-US" dirty="0"/>
          </a:p>
        </p:txBody>
      </p:sp>
    </p:spTree>
    <p:extLst>
      <p:ext uri="{BB962C8B-B14F-4D97-AF65-F5344CB8AC3E}">
        <p14:creationId xmlns:p14="http://schemas.microsoft.com/office/powerpoint/2010/main" val="33777839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BF5D05-F738-2D8F-1342-EBD85E36381D}"/>
              </a:ext>
            </a:extLst>
          </p:cNvPr>
          <p:cNvSpPr>
            <a:spLocks noGrp="1"/>
          </p:cNvSpPr>
          <p:nvPr>
            <p:ph type="title"/>
          </p:nvPr>
        </p:nvSpPr>
        <p:spPr/>
        <p:txBody>
          <a:bodyPr>
            <a:normAutofit fontScale="90000"/>
          </a:bodyPr>
          <a:lstStyle/>
          <a:p>
            <a:r>
              <a:rPr lang="en-US" dirty="0"/>
              <a:t>Three most important things from syllabus</a:t>
            </a:r>
          </a:p>
        </p:txBody>
      </p:sp>
      <p:sp>
        <p:nvSpPr>
          <p:cNvPr id="3" name="Content Placeholder 2">
            <a:extLst>
              <a:ext uri="{FF2B5EF4-FFF2-40B4-BE49-F238E27FC236}">
                <a16:creationId xmlns:a16="http://schemas.microsoft.com/office/drawing/2014/main" id="{EB751DCF-4CF8-87F9-DA76-88672B2301E4}"/>
              </a:ext>
            </a:extLst>
          </p:cNvPr>
          <p:cNvSpPr>
            <a:spLocks noGrp="1"/>
          </p:cNvSpPr>
          <p:nvPr>
            <p:ph idx="1"/>
          </p:nvPr>
        </p:nvSpPr>
        <p:spPr/>
        <p:txBody>
          <a:bodyPr>
            <a:normAutofit/>
          </a:bodyPr>
          <a:lstStyle/>
          <a:p>
            <a:r>
              <a:rPr lang="en-US" sz="2800" dirty="0"/>
              <a:t>All class information: </a:t>
            </a:r>
            <a:r>
              <a:rPr lang="en-US" sz="2800" dirty="0">
                <a:solidFill>
                  <a:schemeClr val="accent1">
                    <a:lumMod val="60000"/>
                    <a:lumOff val="40000"/>
                  </a:schemeClr>
                </a:solidFill>
              </a:rPr>
              <a:t>Brightspace</a:t>
            </a:r>
          </a:p>
          <a:p>
            <a:endParaRPr lang="en-US" sz="2800" dirty="0"/>
          </a:p>
          <a:p>
            <a:r>
              <a:rPr lang="en-US" sz="2800" dirty="0" err="1">
                <a:solidFill>
                  <a:schemeClr val="accent1">
                    <a:lumMod val="60000"/>
                    <a:lumOff val="40000"/>
                  </a:schemeClr>
                </a:solidFill>
                <a:effectLst/>
                <a:latin typeface="Calibri" panose="020F0502020204030204" pitchFamily="34" charset="0"/>
                <a:ea typeface="Calibri" panose="020F0502020204030204" pitchFamily="34" charset="0"/>
                <a:cs typeface="Calibri" panose="020F0502020204030204" pitchFamily="34" charset="0"/>
              </a:rPr>
              <a:t>Campuswire</a:t>
            </a:r>
            <a:r>
              <a:rPr lang="en-US" sz="2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Here’s the link for our class: </a:t>
            </a:r>
            <a:r>
              <a:rPr lang="en-US" sz="2800" u="sng" dirty="0">
                <a:solidFill>
                  <a:srgbClr val="000000"/>
                </a:solidFill>
                <a:effectLst/>
                <a:latin typeface="Calibri" panose="020F0502020204030204" pitchFamily="34" charset="0"/>
                <a:ea typeface="Calibri" panose="020F0502020204030204" pitchFamily="34" charset="0"/>
                <a:hlinkClick r:id="rId2"/>
              </a:rPr>
              <a:t>https://campuswire.com/p/G34460F4B</a:t>
            </a:r>
            <a:r>
              <a:rPr lang="en-US" sz="2800" dirty="0">
                <a:solidFill>
                  <a:srgbClr val="000000"/>
                </a:solidFill>
                <a:effectLst/>
                <a:latin typeface="Calibri" panose="020F0502020204030204" pitchFamily="34" charset="0"/>
                <a:ea typeface="Calibri" panose="020F0502020204030204" pitchFamily="34" charset="0"/>
              </a:rPr>
              <a:t>  . </a:t>
            </a:r>
            <a:r>
              <a:rPr lang="en-US" sz="2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Then the key is </a:t>
            </a:r>
            <a:r>
              <a:rPr lang="en-US" sz="2800" dirty="0">
                <a:solidFill>
                  <a:srgbClr val="FF0000"/>
                </a:solidFill>
                <a:effectLst/>
                <a:latin typeface="Calibri" panose="020F0502020204030204" pitchFamily="34" charset="0"/>
                <a:ea typeface="Calibri" panose="020F0502020204030204" pitchFamily="34" charset="0"/>
                <a:cs typeface="Calibri" panose="020F0502020204030204" pitchFamily="34" charset="0"/>
              </a:rPr>
              <a:t>6582</a:t>
            </a:r>
            <a:r>
              <a:rPr lang="en-US" sz="2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t>
            </a:r>
          </a:p>
          <a:p>
            <a:endParaRPr lang="en-US" sz="2800" dirty="0"/>
          </a:p>
          <a:p>
            <a:r>
              <a:rPr lang="en-US" sz="2800" dirty="0"/>
              <a:t>Don’t hesitate to ask </a:t>
            </a:r>
            <a:r>
              <a:rPr lang="en-US" sz="2800" dirty="0">
                <a:solidFill>
                  <a:schemeClr val="accent1">
                    <a:lumMod val="60000"/>
                    <a:lumOff val="40000"/>
                  </a:schemeClr>
                </a:solidFill>
              </a:rPr>
              <a:t>me or the TAs for help. </a:t>
            </a:r>
          </a:p>
          <a:p>
            <a:endParaRPr lang="en-US" sz="2800" dirty="0">
              <a:solidFill>
                <a:schemeClr val="accent1">
                  <a:lumMod val="60000"/>
                  <a:lumOff val="40000"/>
                </a:schemeClr>
              </a:solidFill>
            </a:endParaRPr>
          </a:p>
        </p:txBody>
      </p:sp>
      <p:sp>
        <p:nvSpPr>
          <p:cNvPr id="4" name="Slide Number Placeholder 3">
            <a:extLst>
              <a:ext uri="{FF2B5EF4-FFF2-40B4-BE49-F238E27FC236}">
                <a16:creationId xmlns:a16="http://schemas.microsoft.com/office/drawing/2014/main" id="{9883F306-9F19-7D65-4C0C-36EE81767FC2}"/>
              </a:ext>
            </a:extLst>
          </p:cNvPr>
          <p:cNvSpPr>
            <a:spLocks noGrp="1"/>
          </p:cNvSpPr>
          <p:nvPr>
            <p:ph type="sldNum" sz="quarter" idx="12"/>
          </p:nvPr>
        </p:nvSpPr>
        <p:spPr/>
        <p:txBody>
          <a:bodyPr/>
          <a:lstStyle/>
          <a:p>
            <a:fld id="{629637A9-119A-49DA-BD12-AAC58B377D80}" type="slidenum">
              <a:rPr lang="en-US" smtClean="0"/>
              <a:t>23</a:t>
            </a:fld>
            <a:endParaRPr lang="en-US" dirty="0"/>
          </a:p>
        </p:txBody>
      </p:sp>
    </p:spTree>
    <p:extLst>
      <p:ext uri="{BB962C8B-B14F-4D97-AF65-F5344CB8AC3E}">
        <p14:creationId xmlns:p14="http://schemas.microsoft.com/office/powerpoint/2010/main" val="627400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8A0EB0-77D5-220C-1054-8135D4A02ABB}"/>
              </a:ext>
            </a:extLst>
          </p:cNvPr>
          <p:cNvSpPr>
            <a:spLocks noGrp="1"/>
          </p:cNvSpPr>
          <p:nvPr>
            <p:ph type="title"/>
          </p:nvPr>
        </p:nvSpPr>
        <p:spPr/>
        <p:txBody>
          <a:bodyPr/>
          <a:lstStyle/>
          <a:p>
            <a:r>
              <a:rPr lang="en-US" dirty="0"/>
              <a:t>Class Participation</a:t>
            </a:r>
          </a:p>
        </p:txBody>
      </p:sp>
      <p:sp>
        <p:nvSpPr>
          <p:cNvPr id="3" name="Content Placeholder 2">
            <a:extLst>
              <a:ext uri="{FF2B5EF4-FFF2-40B4-BE49-F238E27FC236}">
                <a16:creationId xmlns:a16="http://schemas.microsoft.com/office/drawing/2014/main" id="{29FED093-5C89-92D6-B49B-EBB6BB08CB87}"/>
              </a:ext>
            </a:extLst>
          </p:cNvPr>
          <p:cNvSpPr>
            <a:spLocks noGrp="1"/>
          </p:cNvSpPr>
          <p:nvPr>
            <p:ph idx="1"/>
          </p:nvPr>
        </p:nvSpPr>
        <p:spPr/>
        <p:txBody>
          <a:bodyPr>
            <a:normAutofit/>
          </a:bodyPr>
          <a:lstStyle/>
          <a:p>
            <a:r>
              <a:rPr lang="en-US" sz="2800" dirty="0"/>
              <a:t>Accounts 10% of your grade and it’s easy to get perfect score: </a:t>
            </a:r>
          </a:p>
          <a:p>
            <a:pPr lvl="1"/>
            <a:r>
              <a:rPr lang="en-US" sz="2800" dirty="0"/>
              <a:t>Ask and answer questions during lecture</a:t>
            </a:r>
          </a:p>
          <a:p>
            <a:pPr lvl="1"/>
            <a:r>
              <a:rPr lang="en-US" sz="2800" dirty="0"/>
              <a:t>Answer polls in poll everywhere during class</a:t>
            </a:r>
          </a:p>
          <a:p>
            <a:pPr lvl="1"/>
            <a:r>
              <a:rPr lang="en-US" sz="2800" dirty="0"/>
              <a:t>Post questions or responses on </a:t>
            </a:r>
            <a:r>
              <a:rPr lang="en-US" sz="2800" dirty="0" err="1"/>
              <a:t>Campuswire</a:t>
            </a:r>
            <a:r>
              <a:rPr lang="en-US" sz="2800" dirty="0"/>
              <a:t>  or other things you find interesting. </a:t>
            </a:r>
          </a:p>
          <a:p>
            <a:pPr lvl="1"/>
            <a:r>
              <a:rPr lang="en-US" sz="2800" dirty="0"/>
              <a:t>Participate in office hours. </a:t>
            </a:r>
          </a:p>
        </p:txBody>
      </p:sp>
      <p:sp>
        <p:nvSpPr>
          <p:cNvPr id="4" name="Slide Number Placeholder 3">
            <a:extLst>
              <a:ext uri="{FF2B5EF4-FFF2-40B4-BE49-F238E27FC236}">
                <a16:creationId xmlns:a16="http://schemas.microsoft.com/office/drawing/2014/main" id="{794D0584-A61A-D727-FEF6-BDF6850261F4}"/>
              </a:ext>
            </a:extLst>
          </p:cNvPr>
          <p:cNvSpPr>
            <a:spLocks noGrp="1"/>
          </p:cNvSpPr>
          <p:nvPr>
            <p:ph type="sldNum" sz="quarter" idx="12"/>
          </p:nvPr>
        </p:nvSpPr>
        <p:spPr/>
        <p:txBody>
          <a:bodyPr/>
          <a:lstStyle/>
          <a:p>
            <a:fld id="{629637A9-119A-49DA-BD12-AAC58B377D80}" type="slidenum">
              <a:rPr lang="en-US" smtClean="0"/>
              <a:t>24</a:t>
            </a:fld>
            <a:endParaRPr lang="en-US" dirty="0"/>
          </a:p>
        </p:txBody>
      </p:sp>
    </p:spTree>
    <p:extLst>
      <p:ext uri="{BB962C8B-B14F-4D97-AF65-F5344CB8AC3E}">
        <p14:creationId xmlns:p14="http://schemas.microsoft.com/office/powerpoint/2010/main" val="36602161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99000"/>
                <a:satMod val="140000"/>
              </a:schemeClr>
            </a:gs>
            <a:gs pos="65000">
              <a:schemeClr val="bg2">
                <a:tint val="100000"/>
                <a:shade val="80000"/>
                <a:satMod val="130000"/>
              </a:schemeClr>
            </a:gs>
            <a:gs pos="100000">
              <a:schemeClr val="bg2">
                <a:tint val="100000"/>
                <a:shade val="48000"/>
                <a:satMod val="120000"/>
              </a:schemeClr>
            </a:gs>
          </a:gsLst>
          <a:lin ang="16200000" scaled="0"/>
        </a:gra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6887EC64-DACC-4108-9FAB-6E288FBC20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a:extLst>
              <a:ext uri="{FF2B5EF4-FFF2-40B4-BE49-F238E27FC236}">
                <a16:creationId xmlns:a16="http://schemas.microsoft.com/office/drawing/2014/main" id="{8F05C4A0-68A2-4496-87A5-5478E32747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7" name="Straight Connector 16">
            <a:extLst>
              <a:ext uri="{FF2B5EF4-FFF2-40B4-BE49-F238E27FC236}">
                <a16:creationId xmlns:a16="http://schemas.microsoft.com/office/drawing/2014/main" id="{77E041E6-AC36-4409-B797-2FE54253E62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9" name="Rectangle 18">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a:extLst>
              <a:ext uri="{FF2B5EF4-FFF2-40B4-BE49-F238E27FC236}">
                <a16:creationId xmlns:a16="http://schemas.microsoft.com/office/drawing/2014/main" id="{1F3985C0-E548-44D2-B30E-F3E42DADE1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88952" cy="4970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Title 7">
            <a:extLst>
              <a:ext uri="{FF2B5EF4-FFF2-40B4-BE49-F238E27FC236}">
                <a16:creationId xmlns:a16="http://schemas.microsoft.com/office/drawing/2014/main" id="{76253BFD-D547-AD6C-AED3-5138A7EADF4D}"/>
              </a:ext>
            </a:extLst>
          </p:cNvPr>
          <p:cNvSpPr>
            <a:spLocks noGrp="1"/>
          </p:cNvSpPr>
          <p:nvPr>
            <p:ph type="title"/>
          </p:nvPr>
        </p:nvSpPr>
        <p:spPr>
          <a:xfrm>
            <a:off x="1097280" y="758952"/>
            <a:ext cx="10058400" cy="3892168"/>
          </a:xfrm>
        </p:spPr>
        <p:txBody>
          <a:bodyPr vert="horz" lIns="91440" tIns="45720" rIns="91440" bIns="45720" rtlCol="0" anchor="b">
            <a:normAutofit/>
          </a:bodyPr>
          <a:lstStyle/>
          <a:p>
            <a:r>
              <a:rPr lang="en-US" sz="8000" dirty="0">
                <a:solidFill>
                  <a:srgbClr val="FFFFFF"/>
                </a:solidFill>
              </a:rPr>
              <a:t>Simple Linear Regression </a:t>
            </a:r>
          </a:p>
        </p:txBody>
      </p:sp>
      <p:sp>
        <p:nvSpPr>
          <p:cNvPr id="5" name="Slide Number Placeholder 4">
            <a:extLst>
              <a:ext uri="{FF2B5EF4-FFF2-40B4-BE49-F238E27FC236}">
                <a16:creationId xmlns:a16="http://schemas.microsoft.com/office/drawing/2014/main" id="{BACB208E-1CCD-EE55-BCEE-54E8695F59C7}"/>
              </a:ext>
            </a:extLst>
          </p:cNvPr>
          <p:cNvSpPr>
            <a:spLocks noGrp="1"/>
          </p:cNvSpPr>
          <p:nvPr>
            <p:ph type="sldNum" sz="quarter" idx="12"/>
          </p:nvPr>
        </p:nvSpPr>
        <p:spPr>
          <a:xfrm>
            <a:off x="9900458" y="6459785"/>
            <a:ext cx="1312025" cy="365125"/>
          </a:xfrm>
        </p:spPr>
        <p:txBody>
          <a:bodyPr vert="horz" lIns="91440" tIns="45720" rIns="91440" bIns="45720" rtlCol="0" anchor="ctr">
            <a:normAutofit/>
          </a:bodyPr>
          <a:lstStyle/>
          <a:p>
            <a:pPr>
              <a:spcAft>
                <a:spcPts val="600"/>
              </a:spcAft>
            </a:pPr>
            <a:fld id="{4FAB73BC-B049-4115-A692-8D63A059BFB8}" type="slidenum">
              <a:rPr lang="en-US" sz="1050" smtClean="0"/>
              <a:pPr>
                <a:spcAft>
                  <a:spcPts val="600"/>
                </a:spcAft>
              </a:pPr>
              <a:t>25</a:t>
            </a:fld>
            <a:endParaRPr lang="en-US" sz="1050"/>
          </a:p>
        </p:txBody>
      </p:sp>
    </p:spTree>
    <p:extLst>
      <p:ext uri="{BB962C8B-B14F-4D97-AF65-F5344CB8AC3E}">
        <p14:creationId xmlns:p14="http://schemas.microsoft.com/office/powerpoint/2010/main" val="2555519385"/>
      </p:ext>
    </p:extLst>
  </p:cSld>
  <p:clrMapOvr>
    <a:overrideClrMapping bg1="dk1" tx1="lt1" bg2="dk2" tx2="lt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Supervised Learning</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dirty="0">
                    <a:solidFill>
                      <a:schemeClr val="accent1">
                        <a:lumMod val="60000"/>
                        <a:lumOff val="40000"/>
                      </a:schemeClr>
                    </a:solidFill>
                  </a:rPr>
                  <a:t>Step 1</a:t>
                </a:r>
                <a:r>
                  <a:rPr lang="en-US" dirty="0"/>
                  <a:t>:</a:t>
                </a:r>
              </a:p>
              <a:p>
                <a:pPr lvl="1"/>
                <a:r>
                  <a:rPr lang="en-US" dirty="0"/>
                  <a:t>Collect and label many input/output pairs </a:t>
                </a:r>
                <a14:m>
                  <m:oMath xmlns:m="http://schemas.openxmlformats.org/officeDocument/2006/math">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1" i="1" smtClean="0">
                                <a:latin typeface="Cambria Math" panose="02040503050406030204" pitchFamily="18" charset="0"/>
                              </a:rPr>
                              <m:t>𝒙</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sub>
                        </m:sSub>
                      </m:e>
                    </m:d>
                    <m:r>
                      <a:rPr lang="en-US" b="0" i="1" smtClean="0">
                        <a:latin typeface="Cambria Math" panose="02040503050406030204" pitchFamily="18" charset="0"/>
                      </a:rPr>
                      <m:t>, </m:t>
                    </m:r>
                    <m:r>
                      <a:rPr lang="en-US" b="0" i="1" smtClean="0">
                        <a:latin typeface="Cambria Math" panose="02040503050406030204" pitchFamily="18" charset="0"/>
                      </a:rPr>
                      <m:t>𝑖</m:t>
                    </m:r>
                    <m:r>
                      <a:rPr lang="en-US" b="0" i="1" smtClean="0">
                        <a:latin typeface="Cambria Math" panose="02040503050406030204" pitchFamily="18" charset="0"/>
                      </a:rPr>
                      <m:t>=1,…,</m:t>
                    </m:r>
                    <m:r>
                      <a:rPr lang="en-US" b="0" i="1" smtClean="0">
                        <a:latin typeface="Cambria Math" panose="02040503050406030204" pitchFamily="18" charset="0"/>
                      </a:rPr>
                      <m:t>𝑁</m:t>
                    </m:r>
                  </m:oMath>
                </a14:m>
                <a:r>
                  <a:rPr lang="en-US" dirty="0"/>
                  <a:t>  (Called the training data)</a:t>
                </a:r>
              </a:p>
              <a:p>
                <a:pPr lvl="1"/>
                <a:r>
                  <a:rPr lang="en-US" dirty="0"/>
                  <a:t>Each example has an input </a:t>
                </a:r>
                <a14:m>
                  <m:oMath xmlns:m="http://schemas.openxmlformats.org/officeDocument/2006/math">
                    <m:sSub>
                      <m:sSubPr>
                        <m:ctrlPr>
                          <a:rPr lang="en-US" i="1">
                            <a:latin typeface="Cambria Math" panose="02040503050406030204" pitchFamily="18" charset="0"/>
                          </a:rPr>
                        </m:ctrlPr>
                      </m:sSubPr>
                      <m:e>
                        <m:r>
                          <a:rPr lang="en-US" b="1" i="1">
                            <a:latin typeface="Cambria Math" panose="02040503050406030204" pitchFamily="18" charset="0"/>
                          </a:rPr>
                          <m:t>𝒙</m:t>
                        </m:r>
                      </m:e>
                      <m:sub>
                        <m:r>
                          <a:rPr lang="en-US" i="1">
                            <a:latin typeface="Cambria Math" panose="02040503050406030204" pitchFamily="18" charset="0"/>
                          </a:rPr>
                          <m:t>𝑖</m:t>
                        </m:r>
                      </m:sub>
                    </m:sSub>
                  </m:oMath>
                </a14:m>
                <a:r>
                  <a:rPr lang="en-US" dirty="0"/>
                  <a:t> and output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b="0" i="1" smtClean="0">
                            <a:latin typeface="Cambria Math" panose="02040503050406030204" pitchFamily="18" charset="0"/>
                          </a:rPr>
                          <m:t>𝑖</m:t>
                        </m:r>
                      </m:sub>
                    </m:sSub>
                    <m:r>
                      <a:rPr lang="en-US" b="0" i="1" smtClean="0">
                        <a:latin typeface="Cambria Math" panose="02040503050406030204" pitchFamily="18" charset="0"/>
                      </a:rPr>
                      <m:t>∈{0, 1, …9}</m:t>
                    </m:r>
                  </m:oMath>
                </a14:m>
                <a:endParaRPr lang="en-US" dirty="0"/>
              </a:p>
              <a:p>
                <a:pPr lvl="1"/>
                <a:r>
                  <a:rPr lang="en-US" dirty="0">
                    <a:solidFill>
                      <a:schemeClr val="accent1">
                        <a:lumMod val="60000"/>
                        <a:lumOff val="40000"/>
                      </a:schemeClr>
                    </a:solidFill>
                  </a:rPr>
                  <a:t>Learn</a:t>
                </a:r>
                <a:r>
                  <a:rPr lang="en-US" dirty="0"/>
                  <a:t> a </a:t>
                </a:r>
                <a:r>
                  <a:rPr lang="en-US" dirty="0">
                    <a:solidFill>
                      <a:schemeClr val="accent1">
                        <a:lumMod val="60000"/>
                        <a:lumOff val="40000"/>
                      </a:schemeClr>
                    </a:solidFill>
                  </a:rPr>
                  <a:t>function</a:t>
                </a:r>
                <a:r>
                  <a:rPr lang="en-US" dirty="0"/>
                  <a:t> </a:t>
                </a:r>
                <a14:m>
                  <m:oMath xmlns:m="http://schemas.openxmlformats.org/officeDocument/2006/math">
                    <m:r>
                      <a:rPr lang="en-US" i="1">
                        <a:latin typeface="Cambria Math" panose="02040503050406030204" pitchFamily="18" charset="0"/>
                      </a:rPr>
                      <m:t>𝑓</m:t>
                    </m:r>
                    <m:r>
                      <a:rPr lang="en-US" i="1">
                        <a:latin typeface="Cambria Math" panose="02040503050406030204" pitchFamily="18" charset="0"/>
                      </a:rPr>
                      <m:t>(</m:t>
                    </m:r>
                    <m:r>
                      <a:rPr lang="en-US" b="1" i="1">
                        <a:latin typeface="Cambria Math" panose="02040503050406030204" pitchFamily="18" charset="0"/>
                      </a:rPr>
                      <m:t>𝒙</m:t>
                    </m:r>
                    <m:r>
                      <a:rPr lang="en-US" i="1">
                        <a:latin typeface="Cambria Math" panose="02040503050406030204" pitchFamily="18" charset="0"/>
                      </a:rPr>
                      <m:t>)</m:t>
                    </m:r>
                  </m:oMath>
                </a14:m>
                <a:r>
                  <a:rPr lang="en-US" dirty="0"/>
                  <a:t> such that:   </a:t>
                </a:r>
                <a14:m>
                  <m:oMath xmlns:m="http://schemas.openxmlformats.org/officeDocument/2006/math">
                    <m:r>
                      <a:rPr lang="en-US" i="1">
                        <a:latin typeface="Cambria Math" panose="02040503050406030204" pitchFamily="18" charset="0"/>
                      </a:rPr>
                      <m:t>𝑓</m:t>
                    </m:r>
                    <m:d>
                      <m:dPr>
                        <m:ctrlPr>
                          <a:rPr lang="en-US" i="1">
                            <a:latin typeface="Cambria Math" panose="02040503050406030204" pitchFamily="18" charset="0"/>
                          </a:rPr>
                        </m:ctrlPr>
                      </m:dPr>
                      <m:e>
                        <m:sSub>
                          <m:sSubPr>
                            <m:ctrlPr>
                              <a:rPr lang="en-US" b="0" i="1" smtClean="0">
                                <a:latin typeface="Cambria Math" panose="02040503050406030204" pitchFamily="18" charset="0"/>
                              </a:rPr>
                            </m:ctrlPr>
                          </m:sSubPr>
                          <m:e>
                            <m:r>
                              <a:rPr lang="en-US" b="1" i="1">
                                <a:latin typeface="Cambria Math" panose="02040503050406030204" pitchFamily="18" charset="0"/>
                              </a:rPr>
                              <m:t>𝒙</m:t>
                            </m:r>
                          </m:e>
                          <m:sub>
                            <m:r>
                              <a:rPr lang="en-US" b="0" i="1" smtClean="0">
                                <a:latin typeface="Cambria Math" panose="02040503050406030204" pitchFamily="18" charset="0"/>
                              </a:rPr>
                              <m:t>𝑖</m:t>
                            </m:r>
                          </m:sub>
                        </m:sSub>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sub>
                    </m:sSub>
                  </m:oMath>
                </a14:m>
                <a:r>
                  <a:rPr lang="en-US" dirty="0"/>
                  <a:t> for “most” training examples. </a:t>
                </a:r>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r>
                  <a:rPr lang="en-US" dirty="0"/>
                  <a:t>This is called the </a:t>
                </a:r>
                <a:r>
                  <a:rPr lang="en-US" dirty="0">
                    <a:solidFill>
                      <a:schemeClr val="accent1">
                        <a:lumMod val="60000"/>
                        <a:lumOff val="40000"/>
                      </a:schemeClr>
                    </a:solidFill>
                  </a:rPr>
                  <a:t>training dataset </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455" t="-1549"/>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629637A9-119A-49DA-BD12-AAC58B377D80}" type="slidenum">
              <a:rPr lang="en-US" smtClean="0"/>
              <a:t>26</a:t>
            </a:fld>
            <a:endParaRPr lang="en-US" dirty="0"/>
          </a:p>
        </p:txBody>
      </p:sp>
      <p:pic>
        <p:nvPicPr>
          <p:cNvPr id="12" name="Picture 11">
            <a:extLst>
              <a:ext uri="{FF2B5EF4-FFF2-40B4-BE49-F238E27FC236}">
                <a16:creationId xmlns:a16="http://schemas.microsoft.com/office/drawing/2014/main" id="{20DD6675-EE17-9C95-4446-BB979AE4F909}"/>
              </a:ext>
            </a:extLst>
          </p:cNvPr>
          <p:cNvPicPr>
            <a:picLocks noChangeAspect="1"/>
          </p:cNvPicPr>
          <p:nvPr/>
        </p:nvPicPr>
        <p:blipFill>
          <a:blip r:embed="rId3"/>
          <a:stretch>
            <a:fillRect/>
          </a:stretch>
        </p:blipFill>
        <p:spPr>
          <a:xfrm>
            <a:off x="3404714" y="2902456"/>
            <a:ext cx="5685778" cy="2384891"/>
          </a:xfrm>
          <a:prstGeom prst="rect">
            <a:avLst/>
          </a:prstGeom>
        </p:spPr>
      </p:pic>
    </p:spTree>
    <p:extLst>
      <p:ext uri="{BB962C8B-B14F-4D97-AF65-F5344CB8AC3E}">
        <p14:creationId xmlns:p14="http://schemas.microsoft.com/office/powerpoint/2010/main" val="26496615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B7BF4-7335-C10D-DA63-453B31ED3A74}"/>
              </a:ext>
            </a:extLst>
          </p:cNvPr>
          <p:cNvSpPr>
            <a:spLocks noGrp="1"/>
          </p:cNvSpPr>
          <p:nvPr>
            <p:ph type="title"/>
          </p:nvPr>
        </p:nvSpPr>
        <p:spPr/>
        <p:txBody>
          <a:bodyPr/>
          <a:lstStyle/>
          <a:p>
            <a:r>
              <a:rPr lang="en-US" dirty="0"/>
              <a:t>Supervised</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D08C1AC-5BB0-DA12-D4C6-93C103699D73}"/>
                  </a:ext>
                </a:extLst>
              </p:cNvPr>
              <p:cNvSpPr>
                <a:spLocks noGrp="1"/>
              </p:cNvSpPr>
              <p:nvPr>
                <p:ph idx="1"/>
              </p:nvPr>
            </p:nvSpPr>
            <p:spPr/>
            <p:txBody>
              <a:bodyPr>
                <a:normAutofit/>
              </a:bodyPr>
              <a:lstStyle/>
              <a:p>
                <a:r>
                  <a:rPr lang="en-US" sz="2800" dirty="0"/>
                  <a:t>Step 2: Learn from the examples we have</a:t>
                </a:r>
              </a:p>
              <a:p>
                <a:endParaRPr lang="en-US" sz="2800" dirty="0"/>
              </a:p>
              <a:p>
                <a:pPr lvl="1"/>
                <a:r>
                  <a:rPr lang="en-US" sz="2400" dirty="0"/>
                  <a:t>Have the computer automatically find some function </a:t>
                </a:r>
                <a14:m>
                  <m:oMath xmlns:m="http://schemas.openxmlformats.org/officeDocument/2006/math">
                    <m:r>
                      <a:rPr lang="en-US" sz="2400" b="0" i="1" smtClean="0">
                        <a:latin typeface="Cambria Math" panose="02040503050406030204" pitchFamily="18" charset="0"/>
                      </a:rPr>
                      <m:t>𝑓</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𝑥</m:t>
                        </m:r>
                      </m:e>
                    </m:d>
                  </m:oMath>
                </a14:m>
                <a:r>
                  <a:rPr lang="en-US" sz="2400" dirty="0"/>
                  <a:t> such that </a:t>
                </a:r>
                <a:endParaRPr lang="en-US" sz="2400" b="0" i="1" dirty="0">
                  <a:latin typeface="Cambria Math" panose="02040503050406030204" pitchFamily="18" charset="0"/>
                </a:endParaRPr>
              </a:p>
              <a:p>
                <a:pPr marL="384048" lvl="2" indent="0">
                  <a:buNone/>
                </a:pPr>
                <a14:m>
                  <m:oMath xmlns:m="http://schemas.openxmlformats.org/officeDocument/2006/math">
                    <m:r>
                      <a:rPr lang="en-US" sz="2000" b="0" i="1" smtClean="0">
                        <a:latin typeface="Cambria Math" panose="02040503050406030204" pitchFamily="18" charset="0"/>
                      </a:rPr>
                      <m:t>𝑓</m:t>
                    </m:r>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𝑖</m:t>
                            </m:r>
                          </m:sub>
                        </m:sSub>
                      </m:e>
                    </m:d>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𝑦</m:t>
                        </m:r>
                      </m:e>
                      <m:sub>
                        <m:r>
                          <a:rPr lang="en-US" sz="2000" b="0" i="1" smtClean="0">
                            <a:latin typeface="Cambria Math" panose="02040503050406030204" pitchFamily="18" charset="0"/>
                          </a:rPr>
                          <m:t>𝑖</m:t>
                        </m:r>
                      </m:sub>
                    </m:sSub>
                  </m:oMath>
                </a14:m>
                <a:r>
                  <a:rPr lang="en-US" sz="2000" dirty="0"/>
                  <a:t> </a:t>
                </a:r>
                <a:r>
                  <a:rPr lang="en-US" sz="2400" dirty="0">
                    <a:solidFill>
                      <a:schemeClr val="accent1">
                        <a:lumMod val="60000"/>
                        <a:lumOff val="40000"/>
                      </a:schemeClr>
                    </a:solidFill>
                  </a:rPr>
                  <a:t>for most </a:t>
                </a:r>
                <a14:m>
                  <m:oMath xmlns:m="http://schemas.openxmlformats.org/officeDocument/2006/math">
                    <m:d>
                      <m:dPr>
                        <m:ctrlPr>
                          <a:rPr lang="en-US" sz="2400" b="0" i="1" smtClean="0">
                            <a:solidFill>
                              <a:schemeClr val="accent1">
                                <a:lumMod val="60000"/>
                                <a:lumOff val="40000"/>
                              </a:schemeClr>
                            </a:solidFill>
                            <a:latin typeface="Cambria Math" panose="02040503050406030204" pitchFamily="18" charset="0"/>
                          </a:rPr>
                        </m:ctrlPr>
                      </m:dPr>
                      <m:e>
                        <m:sSub>
                          <m:sSubPr>
                            <m:ctrlPr>
                              <a:rPr lang="en-US" sz="2400" b="0" i="1" smtClean="0">
                                <a:solidFill>
                                  <a:schemeClr val="accent1">
                                    <a:lumMod val="60000"/>
                                    <a:lumOff val="40000"/>
                                  </a:schemeClr>
                                </a:solidFill>
                                <a:latin typeface="Cambria Math" panose="02040503050406030204" pitchFamily="18" charset="0"/>
                              </a:rPr>
                            </m:ctrlPr>
                          </m:sSubPr>
                          <m:e>
                            <m:r>
                              <a:rPr lang="en-US" sz="2400" b="0" i="1" smtClean="0">
                                <a:solidFill>
                                  <a:schemeClr val="accent1">
                                    <a:lumMod val="60000"/>
                                    <a:lumOff val="40000"/>
                                  </a:schemeClr>
                                </a:solidFill>
                                <a:latin typeface="Cambria Math" panose="02040503050406030204" pitchFamily="18" charset="0"/>
                              </a:rPr>
                              <m:t>𝑥</m:t>
                            </m:r>
                          </m:e>
                          <m:sub>
                            <m:r>
                              <a:rPr lang="en-US" sz="2400" b="0" i="1" smtClean="0">
                                <a:solidFill>
                                  <a:schemeClr val="accent1">
                                    <a:lumMod val="60000"/>
                                    <a:lumOff val="40000"/>
                                  </a:schemeClr>
                                </a:solidFill>
                                <a:latin typeface="Cambria Math" panose="02040503050406030204" pitchFamily="18" charset="0"/>
                              </a:rPr>
                              <m:t>𝑖</m:t>
                            </m:r>
                          </m:sub>
                        </m:sSub>
                        <m:r>
                          <a:rPr lang="en-US" sz="2400" b="0" i="1" smtClean="0">
                            <a:solidFill>
                              <a:schemeClr val="accent1">
                                <a:lumMod val="60000"/>
                                <a:lumOff val="40000"/>
                              </a:schemeClr>
                            </a:solidFill>
                            <a:latin typeface="Cambria Math" panose="02040503050406030204" pitchFamily="18" charset="0"/>
                          </a:rPr>
                          <m:t>, </m:t>
                        </m:r>
                        <m:sSub>
                          <m:sSubPr>
                            <m:ctrlPr>
                              <a:rPr lang="en-US" sz="2400" b="0" i="1" smtClean="0">
                                <a:solidFill>
                                  <a:schemeClr val="accent1">
                                    <a:lumMod val="60000"/>
                                    <a:lumOff val="40000"/>
                                  </a:schemeClr>
                                </a:solidFill>
                                <a:latin typeface="Cambria Math" panose="02040503050406030204" pitchFamily="18" charset="0"/>
                              </a:rPr>
                            </m:ctrlPr>
                          </m:sSubPr>
                          <m:e>
                            <m:r>
                              <a:rPr lang="en-US" sz="2400" b="0" i="1" smtClean="0">
                                <a:solidFill>
                                  <a:schemeClr val="accent1">
                                    <a:lumMod val="60000"/>
                                    <a:lumOff val="40000"/>
                                  </a:schemeClr>
                                </a:solidFill>
                                <a:latin typeface="Cambria Math" panose="02040503050406030204" pitchFamily="18" charset="0"/>
                              </a:rPr>
                              <m:t>𝑦</m:t>
                            </m:r>
                          </m:e>
                          <m:sub>
                            <m:r>
                              <a:rPr lang="en-US" sz="2400" b="0" i="1" smtClean="0">
                                <a:solidFill>
                                  <a:schemeClr val="accent1">
                                    <a:lumMod val="60000"/>
                                    <a:lumOff val="40000"/>
                                  </a:schemeClr>
                                </a:solidFill>
                                <a:latin typeface="Cambria Math" panose="02040503050406030204" pitchFamily="18" charset="0"/>
                              </a:rPr>
                              <m:t>𝑖</m:t>
                            </m:r>
                          </m:sub>
                        </m:sSub>
                      </m:e>
                    </m:d>
                    <m:r>
                      <a:rPr lang="en-US" sz="2400" b="0" i="1" smtClean="0">
                        <a:solidFill>
                          <a:schemeClr val="accent1">
                            <a:lumMod val="60000"/>
                            <a:lumOff val="40000"/>
                          </a:schemeClr>
                        </a:solidFill>
                        <a:latin typeface="Cambria Math" panose="02040503050406030204" pitchFamily="18" charset="0"/>
                      </a:rPr>
                      <m:t> </m:t>
                    </m:r>
                  </m:oMath>
                </a14:m>
                <a:r>
                  <a:rPr lang="en-US" sz="2400" dirty="0">
                    <a:solidFill>
                      <a:schemeClr val="accent1">
                        <a:lumMod val="60000"/>
                        <a:lumOff val="40000"/>
                      </a:schemeClr>
                    </a:solidFill>
                  </a:rPr>
                  <a:t>in our training data set</a:t>
                </a:r>
                <a:r>
                  <a:rPr lang="en-US" sz="2400" dirty="0"/>
                  <a:t> (by searching over many possible functions). </a:t>
                </a:r>
              </a:p>
              <a:p>
                <a:pPr lvl="1"/>
                <a:endParaRPr lang="en-US" sz="2400" dirty="0"/>
              </a:p>
            </p:txBody>
          </p:sp>
        </mc:Choice>
        <mc:Fallback xmlns="">
          <p:sp>
            <p:nvSpPr>
              <p:cNvPr id="3" name="Content Placeholder 2">
                <a:extLst>
                  <a:ext uri="{FF2B5EF4-FFF2-40B4-BE49-F238E27FC236}">
                    <a16:creationId xmlns:a16="http://schemas.microsoft.com/office/drawing/2014/main" id="{1D08C1AC-5BB0-DA12-D4C6-93C103699D73}"/>
                  </a:ext>
                </a:extLst>
              </p:cNvPr>
              <p:cNvSpPr>
                <a:spLocks noGrp="1" noRot="1" noChangeAspect="1" noMove="1" noResize="1" noEditPoints="1" noAdjustHandles="1" noChangeArrowheads="1" noChangeShapeType="1" noTextEdit="1"/>
              </p:cNvSpPr>
              <p:nvPr>
                <p:ph idx="1"/>
              </p:nvPr>
            </p:nvSpPr>
            <p:spPr>
              <a:blipFill>
                <a:blip r:embed="rId2"/>
                <a:stretch>
                  <a:fillRect l="-1939" t="-2394"/>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A17B4C79-CF2B-4513-72B8-0C0ADA0BB716}"/>
              </a:ext>
            </a:extLst>
          </p:cNvPr>
          <p:cNvSpPr>
            <a:spLocks noGrp="1"/>
          </p:cNvSpPr>
          <p:nvPr>
            <p:ph type="sldNum" sz="quarter" idx="12"/>
          </p:nvPr>
        </p:nvSpPr>
        <p:spPr/>
        <p:txBody>
          <a:bodyPr/>
          <a:lstStyle/>
          <a:p>
            <a:fld id="{629637A9-119A-49DA-BD12-AAC58B377D80}" type="slidenum">
              <a:rPr lang="en-US" smtClean="0"/>
              <a:t>27</a:t>
            </a:fld>
            <a:endParaRPr lang="en-US" dirty="0"/>
          </a:p>
        </p:txBody>
      </p:sp>
    </p:spTree>
    <p:extLst>
      <p:ext uri="{BB962C8B-B14F-4D97-AF65-F5344CB8AC3E}">
        <p14:creationId xmlns:p14="http://schemas.microsoft.com/office/powerpoint/2010/main" val="34143691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F05DAA-712F-DBC7-BB4C-C712425560B2}"/>
              </a:ext>
            </a:extLst>
          </p:cNvPr>
          <p:cNvSpPr>
            <a:spLocks noGrp="1"/>
          </p:cNvSpPr>
          <p:nvPr>
            <p:ph type="title"/>
          </p:nvPr>
        </p:nvSpPr>
        <p:spPr/>
        <p:txBody>
          <a:bodyPr/>
          <a:lstStyle/>
          <a:p>
            <a:r>
              <a:rPr lang="en-US" dirty="0"/>
              <a:t>Machine Learning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6C251C0-2017-C18B-66B0-368402DE1EA6}"/>
                  </a:ext>
                </a:extLst>
              </p:cNvPr>
              <p:cNvSpPr>
                <a:spLocks noGrp="1"/>
              </p:cNvSpPr>
              <p:nvPr>
                <p:ph idx="1"/>
              </p:nvPr>
            </p:nvSpPr>
            <p:spPr/>
            <p:txBody>
              <a:bodyPr>
                <a:normAutofit/>
              </a:bodyPr>
              <a:lstStyle/>
              <a:p>
                <a:r>
                  <a:rPr lang="en-US" sz="2800" dirty="0">
                    <a:solidFill>
                      <a:schemeClr val="accent1">
                        <a:lumMod val="60000"/>
                        <a:lumOff val="40000"/>
                      </a:schemeClr>
                    </a:solidFill>
                  </a:rPr>
                  <a:t>Supervised learning: </a:t>
                </a:r>
                <a:r>
                  <a:rPr lang="en-US" sz="2800" dirty="0"/>
                  <a:t>every input </a:t>
                </a:r>
                <a14:m>
                  <m:oMath xmlns:m="http://schemas.openxmlformats.org/officeDocument/2006/math">
                    <m:sSub>
                      <m:sSubPr>
                        <m:ctrlPr>
                          <a:rPr lang="en-US" sz="2800" b="1" i="1" smtClean="0">
                            <a:solidFill>
                              <a:schemeClr val="accent1">
                                <a:lumMod val="60000"/>
                                <a:lumOff val="40000"/>
                              </a:schemeClr>
                            </a:solidFill>
                            <a:latin typeface="Cambria Math" panose="02040503050406030204" pitchFamily="18" charset="0"/>
                          </a:rPr>
                        </m:ctrlPr>
                      </m:sSubPr>
                      <m:e>
                        <m:r>
                          <a:rPr lang="en-US" sz="2800" b="1" i="1" smtClean="0">
                            <a:solidFill>
                              <a:schemeClr val="accent1">
                                <a:lumMod val="60000"/>
                                <a:lumOff val="40000"/>
                              </a:schemeClr>
                            </a:solidFill>
                            <a:latin typeface="Cambria Math" panose="02040503050406030204" pitchFamily="18" charset="0"/>
                          </a:rPr>
                          <m:t>𝒙</m:t>
                        </m:r>
                      </m:e>
                      <m:sub>
                        <m:r>
                          <a:rPr lang="en-US" sz="2800" b="1" i="1" smtClean="0">
                            <a:solidFill>
                              <a:schemeClr val="accent1">
                                <a:lumMod val="60000"/>
                                <a:lumOff val="40000"/>
                              </a:schemeClr>
                            </a:solidFill>
                            <a:latin typeface="Cambria Math" panose="02040503050406030204" pitchFamily="18" charset="0"/>
                          </a:rPr>
                          <m:t>𝒊</m:t>
                        </m:r>
                      </m:sub>
                    </m:sSub>
                  </m:oMath>
                </a14:m>
                <a:r>
                  <a:rPr lang="en-US" sz="2800" dirty="0"/>
                  <a:t>in our training dataset comes with a desired output </a:t>
                </a:r>
                <a14:m>
                  <m:oMath xmlns:m="http://schemas.openxmlformats.org/officeDocument/2006/math">
                    <m:sSub>
                      <m:sSubPr>
                        <m:ctrlPr>
                          <a:rPr lang="en-US" sz="2800" b="1" i="1" smtClean="0">
                            <a:solidFill>
                              <a:schemeClr val="accent1">
                                <a:lumMod val="60000"/>
                                <a:lumOff val="40000"/>
                              </a:schemeClr>
                            </a:solidFill>
                            <a:latin typeface="Cambria Math" panose="02040503050406030204" pitchFamily="18" charset="0"/>
                          </a:rPr>
                        </m:ctrlPr>
                      </m:sSubPr>
                      <m:e>
                        <m:r>
                          <a:rPr lang="en-US" sz="2800" b="1" i="1" smtClean="0">
                            <a:solidFill>
                              <a:schemeClr val="accent1">
                                <a:lumMod val="60000"/>
                                <a:lumOff val="40000"/>
                              </a:schemeClr>
                            </a:solidFill>
                            <a:latin typeface="Cambria Math" panose="02040503050406030204" pitchFamily="18" charset="0"/>
                          </a:rPr>
                          <m:t>𝒚</m:t>
                        </m:r>
                      </m:e>
                      <m:sub>
                        <m:r>
                          <a:rPr lang="en-US" sz="2800" b="1" i="1" smtClean="0">
                            <a:solidFill>
                              <a:schemeClr val="accent1">
                                <a:lumMod val="60000"/>
                                <a:lumOff val="40000"/>
                              </a:schemeClr>
                            </a:solidFill>
                            <a:latin typeface="Cambria Math" panose="02040503050406030204" pitchFamily="18" charset="0"/>
                          </a:rPr>
                          <m:t>𝒊</m:t>
                        </m:r>
                      </m:sub>
                    </m:sSub>
                  </m:oMath>
                </a14:m>
                <a:endParaRPr lang="en-US" sz="2800" dirty="0"/>
              </a:p>
              <a:p>
                <a:endParaRPr lang="en-US" sz="2800" dirty="0"/>
              </a:p>
              <a:p>
                <a:r>
                  <a:rPr lang="en-US" sz="2800" dirty="0"/>
                  <a:t>Type of supervised learning: </a:t>
                </a:r>
              </a:p>
              <a:p>
                <a:pPr lvl="1"/>
                <a:r>
                  <a:rPr lang="en-US" sz="2400" b="1" dirty="0">
                    <a:solidFill>
                      <a:schemeClr val="accent1">
                        <a:lumMod val="60000"/>
                        <a:lumOff val="40000"/>
                      </a:schemeClr>
                    </a:solidFill>
                  </a:rPr>
                  <a:t>Classification</a:t>
                </a:r>
                <a:r>
                  <a:rPr lang="en-US" sz="2400" dirty="0"/>
                  <a:t> – predict a discrete class label</a:t>
                </a:r>
              </a:p>
              <a:p>
                <a:pPr lvl="1"/>
                <a:r>
                  <a:rPr lang="en-US" sz="2400" b="1" dirty="0">
                    <a:solidFill>
                      <a:schemeClr val="accent1">
                        <a:lumMod val="60000"/>
                        <a:lumOff val="40000"/>
                      </a:schemeClr>
                    </a:solidFill>
                  </a:rPr>
                  <a:t>Regression</a:t>
                </a:r>
                <a:r>
                  <a:rPr lang="en-US" sz="2400" dirty="0"/>
                  <a:t> – predict a continuous value. </a:t>
                </a:r>
              </a:p>
              <a:p>
                <a:pPr lvl="2"/>
                <a:r>
                  <a:rPr lang="en-US" sz="1800" dirty="0"/>
                  <a:t>Dependent variable, response variable, target variable, lot of different names for the </a:t>
                </a:r>
                <a14:m>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𝑦</m:t>
                        </m:r>
                      </m:e>
                      <m:sub>
                        <m:r>
                          <a:rPr lang="en-US" sz="1800" b="0" i="1" smtClean="0">
                            <a:latin typeface="Cambria Math" panose="02040503050406030204" pitchFamily="18" charset="0"/>
                          </a:rPr>
                          <m:t>𝑖</m:t>
                        </m:r>
                      </m:sub>
                    </m:sSub>
                  </m:oMath>
                </a14:m>
                <a:endParaRPr lang="en-US" sz="1800" dirty="0"/>
              </a:p>
            </p:txBody>
          </p:sp>
        </mc:Choice>
        <mc:Fallback xmlns="">
          <p:sp>
            <p:nvSpPr>
              <p:cNvPr id="3" name="Content Placeholder 2">
                <a:extLst>
                  <a:ext uri="{FF2B5EF4-FFF2-40B4-BE49-F238E27FC236}">
                    <a16:creationId xmlns:a16="http://schemas.microsoft.com/office/drawing/2014/main" id="{26C251C0-2017-C18B-66B0-368402DE1EA6}"/>
                  </a:ext>
                </a:extLst>
              </p:cNvPr>
              <p:cNvSpPr>
                <a:spLocks noGrp="1" noRot="1" noChangeAspect="1" noMove="1" noResize="1" noEditPoints="1" noAdjustHandles="1" noChangeArrowheads="1" noChangeShapeType="1" noTextEdit="1"/>
              </p:cNvSpPr>
              <p:nvPr>
                <p:ph idx="1"/>
              </p:nvPr>
            </p:nvSpPr>
            <p:spPr>
              <a:blipFill>
                <a:blip r:embed="rId3"/>
                <a:stretch>
                  <a:fillRect l="-1939" t="-2394"/>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DF93BABF-7995-4862-B7CC-61B4486267D7}"/>
              </a:ext>
            </a:extLst>
          </p:cNvPr>
          <p:cNvSpPr>
            <a:spLocks noGrp="1"/>
          </p:cNvSpPr>
          <p:nvPr>
            <p:ph type="sldNum" sz="quarter" idx="12"/>
          </p:nvPr>
        </p:nvSpPr>
        <p:spPr/>
        <p:txBody>
          <a:bodyPr/>
          <a:lstStyle/>
          <a:p>
            <a:fld id="{629637A9-119A-49DA-BD12-AAC58B377D80}" type="slidenum">
              <a:rPr lang="en-US" smtClean="0"/>
              <a:t>28</a:t>
            </a:fld>
            <a:endParaRPr lang="en-US" dirty="0"/>
          </a:p>
        </p:txBody>
      </p:sp>
    </p:spTree>
    <p:extLst>
      <p:ext uri="{BB962C8B-B14F-4D97-AF65-F5344CB8AC3E}">
        <p14:creationId xmlns:p14="http://schemas.microsoft.com/office/powerpoint/2010/main" val="38230551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9A805F-86E4-FCA0-284E-BCB1D8F3F9A7}"/>
              </a:ext>
            </a:extLst>
          </p:cNvPr>
          <p:cNvSpPr>
            <a:spLocks noGrp="1"/>
          </p:cNvSpPr>
          <p:nvPr>
            <p:ph type="title"/>
          </p:nvPr>
        </p:nvSpPr>
        <p:spPr/>
        <p:txBody>
          <a:bodyPr/>
          <a:lstStyle/>
          <a:p>
            <a:r>
              <a:rPr lang="en-US" dirty="0"/>
              <a:t>Supervised learning</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2063537-8C54-8B6A-9579-BC2CE1A47DD7}"/>
                  </a:ext>
                </a:extLst>
              </p:cNvPr>
              <p:cNvSpPr>
                <a:spLocks noGrp="1"/>
              </p:cNvSpPr>
              <p:nvPr>
                <p:ph idx="1"/>
              </p:nvPr>
            </p:nvSpPr>
            <p:spPr/>
            <p:txBody>
              <a:bodyPr>
                <a:normAutofit/>
              </a:bodyPr>
              <a:lstStyle/>
              <a:p>
                <a:r>
                  <a:rPr lang="en-US" sz="2800" dirty="0"/>
                  <a:t>Another example of supervised learning: Face Detection. </a:t>
                </a:r>
              </a:p>
              <a:p>
                <a:endParaRPr lang="en-US" dirty="0"/>
              </a:p>
              <a:p>
                <a:endParaRPr lang="en-US" dirty="0"/>
              </a:p>
              <a:p>
                <a:endParaRPr lang="en-US" dirty="0"/>
              </a:p>
              <a:p>
                <a:endParaRPr lang="en-US" dirty="0"/>
              </a:p>
              <a:p>
                <a:endParaRPr lang="en-US" dirty="0"/>
              </a:p>
              <a:p>
                <a:r>
                  <a:rPr lang="en-US" sz="2400" dirty="0"/>
                  <a:t>Each input data example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 </m:t>
                    </m:r>
                  </m:oMath>
                </a14:m>
                <a:r>
                  <a:rPr lang="en-US" sz="2400" dirty="0"/>
                  <a:t>is an image. Each output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𝑖</m:t>
                        </m:r>
                      </m:sub>
                    </m:sSub>
                  </m:oMath>
                </a14:m>
                <a:r>
                  <a:rPr lang="en-US" sz="2400" dirty="0"/>
                  <a:t> is 1 if the image contains a face or 0 otherwise. </a:t>
                </a:r>
              </a:p>
              <a:p>
                <a:pPr lvl="1"/>
                <a:r>
                  <a:rPr lang="en-US" sz="2000" dirty="0"/>
                  <a:t>Harder than digit recognition, but we now have very reliable methods (used in nearly all digital cameras, phones, </a:t>
                </a:r>
                <a:r>
                  <a:rPr lang="en-US" sz="2000" dirty="0" err="1"/>
                  <a:t>etc</a:t>
                </a:r>
                <a:r>
                  <a:rPr lang="en-US" sz="2000" dirty="0"/>
                  <a:t>)</a:t>
                </a:r>
              </a:p>
            </p:txBody>
          </p:sp>
        </mc:Choice>
        <mc:Fallback xmlns="">
          <p:sp>
            <p:nvSpPr>
              <p:cNvPr id="3" name="Content Placeholder 2">
                <a:extLst>
                  <a:ext uri="{FF2B5EF4-FFF2-40B4-BE49-F238E27FC236}">
                    <a16:creationId xmlns:a16="http://schemas.microsoft.com/office/drawing/2014/main" id="{82063537-8C54-8B6A-9579-BC2CE1A47DD7}"/>
                  </a:ext>
                </a:extLst>
              </p:cNvPr>
              <p:cNvSpPr>
                <a:spLocks noGrp="1" noRot="1" noChangeAspect="1" noMove="1" noResize="1" noEditPoints="1" noAdjustHandles="1" noChangeArrowheads="1" noChangeShapeType="1" noTextEdit="1"/>
              </p:cNvSpPr>
              <p:nvPr>
                <p:ph idx="1"/>
              </p:nvPr>
            </p:nvSpPr>
            <p:spPr>
              <a:blipFill>
                <a:blip r:embed="rId2"/>
                <a:stretch>
                  <a:fillRect l="-1939" t="-2394"/>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4314B4DD-E05A-2ED1-ED02-F6F67018388B}"/>
              </a:ext>
            </a:extLst>
          </p:cNvPr>
          <p:cNvSpPr>
            <a:spLocks noGrp="1"/>
          </p:cNvSpPr>
          <p:nvPr>
            <p:ph type="sldNum" sz="quarter" idx="12"/>
          </p:nvPr>
        </p:nvSpPr>
        <p:spPr/>
        <p:txBody>
          <a:bodyPr/>
          <a:lstStyle/>
          <a:p>
            <a:fld id="{629637A9-119A-49DA-BD12-AAC58B377D80}" type="slidenum">
              <a:rPr lang="en-US" smtClean="0"/>
              <a:t>29</a:t>
            </a:fld>
            <a:endParaRPr lang="en-US" dirty="0"/>
          </a:p>
        </p:txBody>
      </p:sp>
      <p:pic>
        <p:nvPicPr>
          <p:cNvPr id="6" name="Picture 5">
            <a:extLst>
              <a:ext uri="{FF2B5EF4-FFF2-40B4-BE49-F238E27FC236}">
                <a16:creationId xmlns:a16="http://schemas.microsoft.com/office/drawing/2014/main" id="{A30C15FC-EB39-07F8-4192-EE5A4FF51A82}"/>
              </a:ext>
            </a:extLst>
          </p:cNvPr>
          <p:cNvPicPr>
            <a:picLocks noChangeAspect="1"/>
          </p:cNvPicPr>
          <p:nvPr/>
        </p:nvPicPr>
        <p:blipFill>
          <a:blip r:embed="rId3"/>
          <a:stretch>
            <a:fillRect/>
          </a:stretch>
        </p:blipFill>
        <p:spPr>
          <a:xfrm>
            <a:off x="1485900" y="2098831"/>
            <a:ext cx="9220200" cy="1809750"/>
          </a:xfrm>
          <a:prstGeom prst="rect">
            <a:avLst/>
          </a:prstGeom>
        </p:spPr>
      </p:pic>
    </p:spTree>
    <p:extLst>
      <p:ext uri="{BB962C8B-B14F-4D97-AF65-F5344CB8AC3E}">
        <p14:creationId xmlns:p14="http://schemas.microsoft.com/office/powerpoint/2010/main" val="32817670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33465-8C48-FEF5-FBB4-9EA2C1250899}"/>
              </a:ext>
            </a:extLst>
          </p:cNvPr>
          <p:cNvSpPr>
            <a:spLocks noGrp="1"/>
          </p:cNvSpPr>
          <p:nvPr>
            <p:ph type="title"/>
          </p:nvPr>
        </p:nvSpPr>
        <p:spPr/>
        <p:txBody>
          <a:bodyPr/>
          <a:lstStyle/>
          <a:p>
            <a:r>
              <a:rPr lang="en-US" dirty="0"/>
              <a:t>People</a:t>
            </a:r>
          </a:p>
        </p:txBody>
      </p:sp>
      <p:sp>
        <p:nvSpPr>
          <p:cNvPr id="3" name="Content Placeholder 2">
            <a:extLst>
              <a:ext uri="{FF2B5EF4-FFF2-40B4-BE49-F238E27FC236}">
                <a16:creationId xmlns:a16="http://schemas.microsoft.com/office/drawing/2014/main" id="{F272FBA4-BA37-A9FD-38E7-59FEB8A60A03}"/>
              </a:ext>
            </a:extLst>
          </p:cNvPr>
          <p:cNvSpPr>
            <a:spLocks noGrp="1"/>
          </p:cNvSpPr>
          <p:nvPr>
            <p:ph idx="1"/>
          </p:nvPr>
        </p:nvSpPr>
        <p:spPr/>
        <p:txBody>
          <a:bodyPr/>
          <a:lstStyle/>
          <a:p>
            <a:r>
              <a:rPr lang="en-US" dirty="0"/>
              <a:t>Professor: Gustavo Sandoval </a:t>
            </a:r>
          </a:p>
          <a:p>
            <a:pPr lvl="1"/>
            <a:r>
              <a:rPr lang="en-US" dirty="0"/>
              <a:t>Office hours: Tue: 1-2. Zoom: nyu.zoom.us/my/Sandoval </a:t>
            </a:r>
          </a:p>
          <a:p>
            <a:pPr lvl="1"/>
            <a:r>
              <a:rPr lang="en-US" dirty="0"/>
              <a:t>Or by appointment</a:t>
            </a:r>
          </a:p>
          <a:p>
            <a:pPr lvl="1"/>
            <a:endParaRPr lang="en-US" dirty="0"/>
          </a:p>
          <a:p>
            <a:r>
              <a:rPr lang="en-US" dirty="0"/>
              <a:t>TAs:</a:t>
            </a:r>
          </a:p>
          <a:p>
            <a:endParaRPr lang="en-US" dirty="0"/>
          </a:p>
        </p:txBody>
      </p:sp>
      <p:sp>
        <p:nvSpPr>
          <p:cNvPr id="4" name="Slide Number Placeholder 3">
            <a:extLst>
              <a:ext uri="{FF2B5EF4-FFF2-40B4-BE49-F238E27FC236}">
                <a16:creationId xmlns:a16="http://schemas.microsoft.com/office/drawing/2014/main" id="{1F86248A-E065-73E0-198C-BC3EA74124C0}"/>
              </a:ext>
            </a:extLst>
          </p:cNvPr>
          <p:cNvSpPr>
            <a:spLocks noGrp="1"/>
          </p:cNvSpPr>
          <p:nvPr>
            <p:ph type="sldNum" sz="quarter" idx="12"/>
          </p:nvPr>
        </p:nvSpPr>
        <p:spPr/>
        <p:txBody>
          <a:bodyPr/>
          <a:lstStyle/>
          <a:p>
            <a:fld id="{629637A9-119A-49DA-BD12-AAC58B377D80}" type="slidenum">
              <a:rPr lang="en-US" smtClean="0"/>
              <a:t>3</a:t>
            </a:fld>
            <a:endParaRPr lang="en-US" dirty="0"/>
          </a:p>
        </p:txBody>
      </p:sp>
    </p:spTree>
    <p:extLst>
      <p:ext uri="{BB962C8B-B14F-4D97-AF65-F5344CB8AC3E}">
        <p14:creationId xmlns:p14="http://schemas.microsoft.com/office/powerpoint/2010/main" val="9074368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31DB1-DC2A-8F52-CD1F-0211E0E31320}"/>
              </a:ext>
            </a:extLst>
          </p:cNvPr>
          <p:cNvSpPr>
            <a:spLocks noGrp="1"/>
          </p:cNvSpPr>
          <p:nvPr>
            <p:ph type="title"/>
          </p:nvPr>
        </p:nvSpPr>
        <p:spPr/>
        <p:txBody>
          <a:bodyPr/>
          <a:lstStyle/>
          <a:p>
            <a:r>
              <a:rPr lang="en-US" dirty="0"/>
              <a:t>Supervised Learning: other examples</a:t>
            </a:r>
          </a:p>
        </p:txBody>
      </p:sp>
      <p:sp>
        <p:nvSpPr>
          <p:cNvPr id="3" name="Content Placeholder 2">
            <a:extLst>
              <a:ext uri="{FF2B5EF4-FFF2-40B4-BE49-F238E27FC236}">
                <a16:creationId xmlns:a16="http://schemas.microsoft.com/office/drawing/2014/main" id="{073A1FFF-89AB-3F52-46BB-ACAF68B9EAAB}"/>
              </a:ext>
            </a:extLst>
          </p:cNvPr>
          <p:cNvSpPr>
            <a:spLocks noGrp="1"/>
          </p:cNvSpPr>
          <p:nvPr>
            <p:ph idx="1"/>
          </p:nvPr>
        </p:nvSpPr>
        <p:spPr/>
        <p:txBody>
          <a:bodyPr>
            <a:normAutofit/>
          </a:bodyPr>
          <a:lstStyle/>
          <a:p>
            <a:r>
              <a:rPr lang="en-US" sz="3200" b="1" dirty="0">
                <a:solidFill>
                  <a:schemeClr val="accent1">
                    <a:lumMod val="60000"/>
                    <a:lumOff val="40000"/>
                  </a:schemeClr>
                </a:solidFill>
              </a:rPr>
              <a:t>Object detection: </a:t>
            </a:r>
            <a:r>
              <a:rPr lang="en-US" sz="3200" dirty="0"/>
              <a:t>(Input: image, Output: dog or cat)</a:t>
            </a:r>
          </a:p>
          <a:p>
            <a:r>
              <a:rPr lang="en-US" sz="3200" b="1" dirty="0">
                <a:solidFill>
                  <a:schemeClr val="accent1">
                    <a:lumMod val="60000"/>
                    <a:lumOff val="40000"/>
                  </a:schemeClr>
                </a:solidFill>
              </a:rPr>
              <a:t>Spam detection: </a:t>
            </a:r>
            <a:r>
              <a:rPr lang="en-US" sz="3200" dirty="0"/>
              <a:t>(Input: email text, Output: spam or not)</a:t>
            </a:r>
          </a:p>
          <a:p>
            <a:r>
              <a:rPr lang="en-US" sz="3200" b="1" dirty="0">
                <a:solidFill>
                  <a:schemeClr val="accent1">
                    <a:lumMod val="60000"/>
                    <a:lumOff val="40000"/>
                  </a:schemeClr>
                </a:solidFill>
              </a:rPr>
              <a:t>Medical diagnosis: </a:t>
            </a:r>
            <a:r>
              <a:rPr lang="en-US" sz="3200" dirty="0"/>
              <a:t>(Input: patient data, Output: disease condition or not)</a:t>
            </a:r>
          </a:p>
          <a:p>
            <a:r>
              <a:rPr lang="en-US" sz="3200" b="1" dirty="0">
                <a:solidFill>
                  <a:schemeClr val="accent1">
                    <a:lumMod val="60000"/>
                    <a:lumOff val="40000"/>
                  </a:schemeClr>
                </a:solidFill>
              </a:rPr>
              <a:t>Credit decision making: </a:t>
            </a:r>
            <a:r>
              <a:rPr lang="en-US" sz="3200" dirty="0"/>
              <a:t>(Input: financial data, Output: offer loan or not)</a:t>
            </a:r>
          </a:p>
        </p:txBody>
      </p:sp>
      <p:sp>
        <p:nvSpPr>
          <p:cNvPr id="4" name="Slide Number Placeholder 3">
            <a:extLst>
              <a:ext uri="{FF2B5EF4-FFF2-40B4-BE49-F238E27FC236}">
                <a16:creationId xmlns:a16="http://schemas.microsoft.com/office/drawing/2014/main" id="{F7BDDDA7-7DFF-F8C0-80AC-98B0259FA70B}"/>
              </a:ext>
            </a:extLst>
          </p:cNvPr>
          <p:cNvSpPr>
            <a:spLocks noGrp="1"/>
          </p:cNvSpPr>
          <p:nvPr>
            <p:ph type="sldNum" sz="quarter" idx="12"/>
          </p:nvPr>
        </p:nvSpPr>
        <p:spPr/>
        <p:txBody>
          <a:bodyPr/>
          <a:lstStyle/>
          <a:p>
            <a:fld id="{629637A9-119A-49DA-BD12-AAC58B377D80}" type="slidenum">
              <a:rPr lang="en-US" smtClean="0"/>
              <a:t>30</a:t>
            </a:fld>
            <a:endParaRPr lang="en-US" dirty="0"/>
          </a:p>
        </p:txBody>
      </p:sp>
    </p:spTree>
    <p:extLst>
      <p:ext uri="{BB962C8B-B14F-4D97-AF65-F5344CB8AC3E}">
        <p14:creationId xmlns:p14="http://schemas.microsoft.com/office/powerpoint/2010/main" val="59851923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F02EA-64D8-A041-2766-45E2776F0439}"/>
              </a:ext>
            </a:extLst>
          </p:cNvPr>
          <p:cNvSpPr>
            <a:spLocks noGrp="1"/>
          </p:cNvSpPr>
          <p:nvPr>
            <p:ph type="title"/>
          </p:nvPr>
        </p:nvSpPr>
        <p:spPr/>
        <p:txBody>
          <a:bodyPr>
            <a:noAutofit/>
          </a:bodyPr>
          <a:lstStyle/>
          <a:p>
            <a:r>
              <a:rPr lang="en-US" sz="4400" dirty="0"/>
              <a:t>Supervised Regression: </a:t>
            </a:r>
            <a:r>
              <a:rPr lang="en-US" sz="4400" b="1" dirty="0">
                <a:solidFill>
                  <a:schemeClr val="accent1">
                    <a:lumMod val="60000"/>
                    <a:lumOff val="40000"/>
                  </a:schemeClr>
                </a:solidFill>
                <a:latin typeface="+mn-lt"/>
                <a:ea typeface="+mn-ea"/>
                <a:cs typeface="+mn-cs"/>
              </a:rPr>
              <a:t>Stock Price Prediction </a:t>
            </a:r>
          </a:p>
        </p:txBody>
      </p:sp>
      <p:pic>
        <p:nvPicPr>
          <p:cNvPr id="6" name="Content Placeholder 5" descr="Chart, histogram&#10;&#10;Description automatically generated">
            <a:extLst>
              <a:ext uri="{FF2B5EF4-FFF2-40B4-BE49-F238E27FC236}">
                <a16:creationId xmlns:a16="http://schemas.microsoft.com/office/drawing/2014/main" id="{E0E9861D-B12B-8265-D842-88119122F9E4}"/>
              </a:ext>
            </a:extLst>
          </p:cNvPr>
          <p:cNvPicPr>
            <a:picLocks noGrp="1" noChangeAspect="1"/>
          </p:cNvPicPr>
          <p:nvPr>
            <p:ph idx="1"/>
          </p:nvPr>
        </p:nvPicPr>
        <p:blipFill>
          <a:blip r:embed="rId2"/>
          <a:stretch>
            <a:fillRect/>
          </a:stretch>
        </p:blipFill>
        <p:spPr>
          <a:xfrm>
            <a:off x="4800600" y="1501979"/>
            <a:ext cx="6492875" cy="3717517"/>
          </a:xfrm>
        </p:spPr>
      </p:pic>
      <mc:AlternateContent xmlns:mc="http://schemas.openxmlformats.org/markup-compatibility/2006" xmlns:a14="http://schemas.microsoft.com/office/drawing/2010/main">
        <mc:Choice Requires="a14">
          <p:sp>
            <p:nvSpPr>
              <p:cNvPr id="7" name="Text Placeholder 6">
                <a:extLst>
                  <a:ext uri="{FF2B5EF4-FFF2-40B4-BE49-F238E27FC236}">
                    <a16:creationId xmlns:a16="http://schemas.microsoft.com/office/drawing/2014/main" id="{BFB1068E-1E62-CF22-DB2A-947748000723}"/>
                  </a:ext>
                </a:extLst>
              </p:cNvPr>
              <p:cNvSpPr>
                <a:spLocks noGrp="1"/>
              </p:cNvSpPr>
              <p:nvPr>
                <p:ph type="body" sz="half" idx="2"/>
              </p:nvPr>
            </p:nvSpPr>
            <p:spPr/>
            <p:txBody>
              <a:bodyPr>
                <a:normAutofit/>
              </a:bodyPr>
              <a:lstStyle/>
              <a:p>
                <a:r>
                  <a:rPr lang="en-US" sz="2000" dirty="0"/>
                  <a:t>Each </a:t>
                </a:r>
                <a:r>
                  <a:rPr lang="en-US" sz="2000" b="1" dirty="0">
                    <a:solidFill>
                      <a:schemeClr val="tx1"/>
                    </a:solidFill>
                  </a:rPr>
                  <a:t>input</a:t>
                </a:r>
                <a:r>
                  <a:rPr lang="en-US" sz="2000" dirty="0"/>
                  <a:t> x is a vector of metrics about a company (sales volume, PE ratio, earning reports, historical price data)</a:t>
                </a:r>
              </a:p>
              <a:p>
                <a:endParaRPr lang="en-US" sz="2000" dirty="0"/>
              </a:p>
              <a:p>
                <a:r>
                  <a:rPr lang="en-US" sz="2000" dirty="0"/>
                  <a:t>Each </a:t>
                </a:r>
                <a:r>
                  <a:rPr lang="en-US" sz="2000" b="1" dirty="0">
                    <a:solidFill>
                      <a:schemeClr val="tx1"/>
                    </a:solidFill>
                  </a:rPr>
                  <a:t>output</a:t>
                </a:r>
                <a:r>
                  <a:rPr lang="en-US" sz="2000" dirty="0"/>
                  <a:t> </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𝑦</m:t>
                        </m:r>
                      </m:e>
                      <m:sub>
                        <m:r>
                          <a:rPr lang="en-US" sz="2000" b="0" i="1" smtClean="0">
                            <a:latin typeface="Cambria Math" panose="02040503050406030204" pitchFamily="18" charset="0"/>
                          </a:rPr>
                          <m:t>𝑖</m:t>
                        </m:r>
                      </m:sub>
                    </m:sSub>
                  </m:oMath>
                </a14:m>
                <a:r>
                  <a:rPr lang="en-US" sz="2000" dirty="0"/>
                  <a:t> is the price of the stock 3 months in the future</a:t>
                </a:r>
              </a:p>
            </p:txBody>
          </p:sp>
        </mc:Choice>
        <mc:Fallback xmlns="">
          <p:sp>
            <p:nvSpPr>
              <p:cNvPr id="7" name="Text Placeholder 6">
                <a:extLst>
                  <a:ext uri="{FF2B5EF4-FFF2-40B4-BE49-F238E27FC236}">
                    <a16:creationId xmlns:a16="http://schemas.microsoft.com/office/drawing/2014/main" id="{BFB1068E-1E62-CF22-DB2A-947748000723}"/>
                  </a:ext>
                </a:extLst>
              </p:cNvPr>
              <p:cNvSpPr>
                <a:spLocks noGrp="1" noRot="1" noChangeAspect="1" noMove="1" noResize="1" noEditPoints="1" noAdjustHandles="1" noChangeArrowheads="1" noChangeShapeType="1" noTextEdit="1"/>
              </p:cNvSpPr>
              <p:nvPr>
                <p:ph type="body" sz="half" idx="2"/>
              </p:nvPr>
            </p:nvSpPr>
            <p:spPr>
              <a:blipFill>
                <a:blip r:embed="rId3"/>
                <a:stretch>
                  <a:fillRect l="-1905" t="-1805" r="-3048"/>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F7F752FC-77AA-2026-C369-0B2B52FA5CE2}"/>
              </a:ext>
            </a:extLst>
          </p:cNvPr>
          <p:cNvSpPr>
            <a:spLocks noGrp="1"/>
          </p:cNvSpPr>
          <p:nvPr>
            <p:ph type="sldNum" sz="quarter" idx="12"/>
          </p:nvPr>
        </p:nvSpPr>
        <p:spPr/>
        <p:txBody>
          <a:bodyPr/>
          <a:lstStyle/>
          <a:p>
            <a:fld id="{629637A9-119A-49DA-BD12-AAC58B377D80}" type="slidenum">
              <a:rPr lang="en-US" smtClean="0"/>
              <a:t>31</a:t>
            </a:fld>
            <a:endParaRPr lang="en-US" dirty="0"/>
          </a:p>
        </p:txBody>
      </p:sp>
    </p:spTree>
    <p:extLst>
      <p:ext uri="{BB962C8B-B14F-4D97-AF65-F5344CB8AC3E}">
        <p14:creationId xmlns:p14="http://schemas.microsoft.com/office/powerpoint/2010/main" val="157879991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BB476-A716-E702-AFAD-82DF4A0E2775}"/>
              </a:ext>
            </a:extLst>
          </p:cNvPr>
          <p:cNvSpPr>
            <a:spLocks noGrp="1"/>
          </p:cNvSpPr>
          <p:nvPr>
            <p:ph type="title"/>
          </p:nvPr>
        </p:nvSpPr>
        <p:spPr/>
        <p:txBody>
          <a:bodyPr/>
          <a:lstStyle/>
          <a:p>
            <a:r>
              <a:rPr lang="en-US" dirty="0"/>
              <a:t>Other examples: Supervised learning</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415525C-F708-3207-DF4B-9C896B0B45BD}"/>
                  </a:ext>
                </a:extLst>
              </p:cNvPr>
              <p:cNvSpPr>
                <a:spLocks noGrp="1"/>
              </p:cNvSpPr>
              <p:nvPr>
                <p:ph idx="1"/>
              </p:nvPr>
            </p:nvSpPr>
            <p:spPr/>
            <p:txBody>
              <a:bodyPr>
                <a:normAutofit lnSpcReduction="10000"/>
              </a:bodyPr>
              <a:lstStyle/>
              <a:p>
                <a:r>
                  <a:rPr lang="en-US" sz="3200" b="1" dirty="0">
                    <a:solidFill>
                      <a:schemeClr val="accent1">
                        <a:lumMod val="60000"/>
                        <a:lumOff val="40000"/>
                      </a:schemeClr>
                    </a:solidFill>
                  </a:rPr>
                  <a:t>Home price prediction: </a:t>
                </a:r>
                <a:r>
                  <a:rPr lang="en-US" sz="3200" dirty="0">
                    <a:solidFill>
                      <a:schemeClr val="tx1"/>
                    </a:solidFill>
                  </a:rPr>
                  <a:t>(</a:t>
                </a:r>
                <a:r>
                  <a:rPr lang="en-US" sz="3200" b="1" dirty="0">
                    <a:solidFill>
                      <a:schemeClr val="tx1"/>
                    </a:solidFill>
                  </a:rPr>
                  <a:t>Inputs</a:t>
                </a:r>
                <a:r>
                  <a:rPr lang="en-US" sz="3200" dirty="0">
                    <a:solidFill>
                      <a:schemeClr val="tx1"/>
                    </a:solidFill>
                  </a:rPr>
                  <a:t>: square footage, zip code, number of bathrooms, </a:t>
                </a:r>
                <a:r>
                  <a:rPr lang="en-US" sz="3200" b="1" dirty="0">
                    <a:solidFill>
                      <a:schemeClr val="tx1"/>
                    </a:solidFill>
                  </a:rPr>
                  <a:t>Output</a:t>
                </a:r>
                <a:r>
                  <a:rPr lang="en-US" sz="3200" dirty="0">
                    <a:solidFill>
                      <a:schemeClr val="tx1"/>
                    </a:solidFill>
                  </a:rPr>
                  <a:t>: Price)</a:t>
                </a:r>
              </a:p>
              <a:p>
                <a:r>
                  <a:rPr lang="en-US" sz="3200" b="1" dirty="0">
                    <a:solidFill>
                      <a:schemeClr val="accent1">
                        <a:lumMod val="60000"/>
                        <a:lumOff val="40000"/>
                      </a:schemeClr>
                    </a:solidFill>
                  </a:rPr>
                  <a:t>Car price prediction: </a:t>
                </a:r>
                <a:r>
                  <a:rPr lang="en-US" sz="3200" dirty="0">
                    <a:solidFill>
                      <a:schemeClr val="tx1"/>
                    </a:solidFill>
                  </a:rPr>
                  <a:t>(</a:t>
                </a:r>
                <a:r>
                  <a:rPr lang="en-US" sz="3200" b="1" dirty="0">
                    <a:solidFill>
                      <a:schemeClr val="tx1"/>
                    </a:solidFill>
                  </a:rPr>
                  <a:t>Inputs</a:t>
                </a:r>
                <a:r>
                  <a:rPr lang="en-US" sz="3200" dirty="0">
                    <a:solidFill>
                      <a:schemeClr val="tx1"/>
                    </a:solidFill>
                  </a:rPr>
                  <a:t>: make, model, year, miles driven, </a:t>
                </a:r>
                <a:r>
                  <a:rPr lang="en-US" sz="3200" b="1" dirty="0">
                    <a:solidFill>
                      <a:schemeClr val="tx1"/>
                    </a:solidFill>
                  </a:rPr>
                  <a:t>Output</a:t>
                </a:r>
                <a:r>
                  <a:rPr lang="en-US" sz="3200" dirty="0">
                    <a:solidFill>
                      <a:schemeClr val="tx1"/>
                    </a:solidFill>
                  </a:rPr>
                  <a:t>: Price)</a:t>
                </a:r>
              </a:p>
              <a:p>
                <a:r>
                  <a:rPr lang="en-US" sz="3200" b="1" dirty="0">
                    <a:solidFill>
                      <a:schemeClr val="accent1">
                        <a:lumMod val="60000"/>
                        <a:lumOff val="40000"/>
                      </a:schemeClr>
                    </a:solidFill>
                  </a:rPr>
                  <a:t>Weather prediction: </a:t>
                </a:r>
                <a:r>
                  <a:rPr lang="en-US" sz="3200" dirty="0">
                    <a:solidFill>
                      <a:schemeClr val="tx1"/>
                    </a:solidFill>
                  </a:rPr>
                  <a:t>(</a:t>
                </a:r>
                <a:r>
                  <a:rPr lang="en-US" sz="3200" b="1" dirty="0">
                    <a:solidFill>
                      <a:schemeClr val="tx1"/>
                    </a:solidFill>
                  </a:rPr>
                  <a:t>Inputs</a:t>
                </a:r>
                <a:r>
                  <a:rPr lang="en-US" sz="3200" dirty="0">
                    <a:solidFill>
                      <a:schemeClr val="tx1"/>
                    </a:solidFill>
                  </a:rPr>
                  <a:t>: weather data at nearby stations, </a:t>
                </a:r>
                <a:r>
                  <a:rPr lang="en-US" sz="3200" b="1" dirty="0">
                    <a:solidFill>
                      <a:schemeClr val="tx1"/>
                    </a:solidFill>
                  </a:rPr>
                  <a:t>Output</a:t>
                </a:r>
                <a:r>
                  <a:rPr lang="en-US" sz="3200" dirty="0">
                    <a:solidFill>
                      <a:schemeClr val="tx1"/>
                    </a:solidFill>
                  </a:rPr>
                  <a:t>: tomorrows temperature )</a:t>
                </a:r>
              </a:p>
              <a:p>
                <a:r>
                  <a:rPr lang="en-US" sz="3200" b="1" dirty="0">
                    <a:solidFill>
                      <a:schemeClr val="accent1">
                        <a:lumMod val="60000"/>
                        <a:lumOff val="40000"/>
                      </a:schemeClr>
                    </a:solidFill>
                  </a:rPr>
                  <a:t>Robotics/Control: </a:t>
                </a:r>
                <a:r>
                  <a:rPr lang="en-US" sz="3200" dirty="0">
                    <a:solidFill>
                      <a:schemeClr val="tx1"/>
                    </a:solidFill>
                  </a:rPr>
                  <a:t>(</a:t>
                </a:r>
                <a:r>
                  <a:rPr lang="en-US" sz="3200" b="1" dirty="0">
                    <a:solidFill>
                      <a:schemeClr val="tx1"/>
                    </a:solidFill>
                  </a:rPr>
                  <a:t>Inputs</a:t>
                </a:r>
                <a:r>
                  <a:rPr lang="en-US" sz="3200" dirty="0">
                    <a:solidFill>
                      <a:schemeClr val="tx1"/>
                    </a:solidFill>
                  </a:rPr>
                  <a:t>: information about environment and current position at time </a:t>
                </a:r>
                <a14:m>
                  <m:oMath xmlns:m="http://schemas.openxmlformats.org/officeDocument/2006/math">
                    <m:r>
                      <a:rPr lang="en-US" sz="3200">
                        <a:solidFill>
                          <a:schemeClr val="tx1"/>
                        </a:solidFill>
                        <a:latin typeface="Cambria Math" panose="02040503050406030204" pitchFamily="18" charset="0"/>
                      </a:rPr>
                      <m:t>𝑡</m:t>
                    </m:r>
                  </m:oMath>
                </a14:m>
                <a:r>
                  <a:rPr lang="en-US" sz="3200" dirty="0">
                    <a:solidFill>
                      <a:schemeClr val="tx1"/>
                    </a:solidFill>
                  </a:rPr>
                  <a:t>, </a:t>
                </a:r>
                <a:r>
                  <a:rPr lang="en-US" sz="3200" b="1" dirty="0">
                    <a:solidFill>
                      <a:schemeClr val="tx1"/>
                    </a:solidFill>
                  </a:rPr>
                  <a:t>Output</a:t>
                </a:r>
                <a:r>
                  <a:rPr lang="en-US" sz="3200" dirty="0">
                    <a:solidFill>
                      <a:schemeClr val="tx1"/>
                    </a:solidFill>
                  </a:rPr>
                  <a:t>: estimate of position at time </a:t>
                </a:r>
                <a14:m>
                  <m:oMath xmlns:m="http://schemas.openxmlformats.org/officeDocument/2006/math">
                    <m:r>
                      <a:rPr lang="en-US" sz="3200">
                        <a:solidFill>
                          <a:schemeClr val="tx1"/>
                        </a:solidFill>
                        <a:latin typeface="Cambria Math" panose="02040503050406030204" pitchFamily="18" charset="0"/>
                      </a:rPr>
                      <m:t>𝑡</m:t>
                    </m:r>
                    <m:r>
                      <a:rPr lang="en-US" sz="3200">
                        <a:solidFill>
                          <a:schemeClr val="tx1"/>
                        </a:solidFill>
                        <a:latin typeface="Cambria Math" panose="02040503050406030204" pitchFamily="18" charset="0"/>
                      </a:rPr>
                      <m:t>+1) </m:t>
                    </m:r>
                  </m:oMath>
                </a14:m>
                <a:r>
                  <a:rPr lang="en-US" sz="3200" dirty="0">
                    <a:solidFill>
                      <a:schemeClr val="tx1"/>
                    </a:solidFill>
                  </a:rPr>
                  <a:t> </a:t>
                </a:r>
              </a:p>
            </p:txBody>
          </p:sp>
        </mc:Choice>
        <mc:Fallback xmlns="">
          <p:sp>
            <p:nvSpPr>
              <p:cNvPr id="3" name="Content Placeholder 2">
                <a:extLst>
                  <a:ext uri="{FF2B5EF4-FFF2-40B4-BE49-F238E27FC236}">
                    <a16:creationId xmlns:a16="http://schemas.microsoft.com/office/drawing/2014/main" id="{2415525C-F708-3207-DF4B-9C896B0B45BD}"/>
                  </a:ext>
                </a:extLst>
              </p:cNvPr>
              <p:cNvSpPr>
                <a:spLocks noGrp="1" noRot="1" noChangeAspect="1" noMove="1" noResize="1" noEditPoints="1" noAdjustHandles="1" noChangeArrowheads="1" noChangeShapeType="1" noTextEdit="1"/>
              </p:cNvSpPr>
              <p:nvPr>
                <p:ph idx="1"/>
              </p:nvPr>
            </p:nvSpPr>
            <p:spPr>
              <a:blipFill>
                <a:blip r:embed="rId2"/>
                <a:stretch>
                  <a:fillRect l="-2242" t="-3803" r="-1152" b="-563"/>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3CF01999-BB5E-2F0C-EA12-4D5066F6ED77}"/>
              </a:ext>
            </a:extLst>
          </p:cNvPr>
          <p:cNvSpPr>
            <a:spLocks noGrp="1"/>
          </p:cNvSpPr>
          <p:nvPr>
            <p:ph type="sldNum" sz="quarter" idx="12"/>
          </p:nvPr>
        </p:nvSpPr>
        <p:spPr/>
        <p:txBody>
          <a:bodyPr/>
          <a:lstStyle/>
          <a:p>
            <a:fld id="{629637A9-119A-49DA-BD12-AAC58B377D80}" type="slidenum">
              <a:rPr lang="en-US" smtClean="0"/>
              <a:t>32</a:t>
            </a:fld>
            <a:endParaRPr lang="en-US" dirty="0"/>
          </a:p>
        </p:txBody>
      </p:sp>
    </p:spTree>
    <p:extLst>
      <p:ext uri="{BB962C8B-B14F-4D97-AF65-F5344CB8AC3E}">
        <p14:creationId xmlns:p14="http://schemas.microsoft.com/office/powerpoint/2010/main" val="332561712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F05DAA-712F-DBC7-BB4C-C712425560B2}"/>
              </a:ext>
            </a:extLst>
          </p:cNvPr>
          <p:cNvSpPr>
            <a:spLocks noGrp="1"/>
          </p:cNvSpPr>
          <p:nvPr>
            <p:ph type="title"/>
          </p:nvPr>
        </p:nvSpPr>
        <p:spPr/>
        <p:txBody>
          <a:bodyPr/>
          <a:lstStyle/>
          <a:p>
            <a:r>
              <a:rPr lang="en-US" dirty="0"/>
              <a:t>Supervised Learning</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6C251C0-2017-C18B-66B0-368402DE1EA6}"/>
                  </a:ext>
                </a:extLst>
              </p:cNvPr>
              <p:cNvSpPr>
                <a:spLocks noGrp="1"/>
              </p:cNvSpPr>
              <p:nvPr>
                <p:ph idx="1"/>
              </p:nvPr>
            </p:nvSpPr>
            <p:spPr/>
            <p:txBody>
              <a:bodyPr>
                <a:normAutofit/>
              </a:bodyPr>
              <a:lstStyle/>
              <a:p>
                <a:r>
                  <a:rPr lang="en-US" sz="2800" dirty="0">
                    <a:solidFill>
                      <a:schemeClr val="accent1">
                        <a:lumMod val="60000"/>
                        <a:lumOff val="40000"/>
                      </a:schemeClr>
                    </a:solidFill>
                  </a:rPr>
                  <a:t>Supervised learning: </a:t>
                </a:r>
                <a:r>
                  <a:rPr lang="en-US" sz="2800" dirty="0"/>
                  <a:t>every input </a:t>
                </a:r>
                <a14:m>
                  <m:oMath xmlns:m="http://schemas.openxmlformats.org/officeDocument/2006/math">
                    <m:sSub>
                      <m:sSubPr>
                        <m:ctrlPr>
                          <a:rPr lang="en-US" sz="2800" b="1" i="1" smtClean="0">
                            <a:solidFill>
                              <a:schemeClr val="accent1">
                                <a:lumMod val="60000"/>
                                <a:lumOff val="40000"/>
                              </a:schemeClr>
                            </a:solidFill>
                            <a:latin typeface="Cambria Math" panose="02040503050406030204" pitchFamily="18" charset="0"/>
                          </a:rPr>
                        </m:ctrlPr>
                      </m:sSubPr>
                      <m:e>
                        <m:r>
                          <a:rPr lang="en-US" sz="2800" b="1" i="1" smtClean="0">
                            <a:solidFill>
                              <a:schemeClr val="accent1">
                                <a:lumMod val="60000"/>
                                <a:lumOff val="40000"/>
                              </a:schemeClr>
                            </a:solidFill>
                            <a:latin typeface="Cambria Math" panose="02040503050406030204" pitchFamily="18" charset="0"/>
                          </a:rPr>
                          <m:t>𝒙</m:t>
                        </m:r>
                      </m:e>
                      <m:sub>
                        <m:r>
                          <a:rPr lang="en-US" sz="2800" b="1" i="1" smtClean="0">
                            <a:solidFill>
                              <a:schemeClr val="accent1">
                                <a:lumMod val="60000"/>
                                <a:lumOff val="40000"/>
                              </a:schemeClr>
                            </a:solidFill>
                            <a:latin typeface="Cambria Math" panose="02040503050406030204" pitchFamily="18" charset="0"/>
                          </a:rPr>
                          <m:t>𝒊</m:t>
                        </m:r>
                      </m:sub>
                    </m:sSub>
                  </m:oMath>
                </a14:m>
                <a:r>
                  <a:rPr lang="en-US" sz="2800" dirty="0"/>
                  <a:t>in our training dataset comes with a desired output </a:t>
                </a:r>
                <a14:m>
                  <m:oMath xmlns:m="http://schemas.openxmlformats.org/officeDocument/2006/math">
                    <m:sSub>
                      <m:sSubPr>
                        <m:ctrlPr>
                          <a:rPr lang="en-US" sz="2800" b="1" i="1" smtClean="0">
                            <a:solidFill>
                              <a:schemeClr val="accent1">
                                <a:lumMod val="60000"/>
                                <a:lumOff val="40000"/>
                              </a:schemeClr>
                            </a:solidFill>
                            <a:latin typeface="Cambria Math" panose="02040503050406030204" pitchFamily="18" charset="0"/>
                          </a:rPr>
                        </m:ctrlPr>
                      </m:sSubPr>
                      <m:e>
                        <m:r>
                          <a:rPr lang="en-US" sz="2800" b="1" i="1" smtClean="0">
                            <a:solidFill>
                              <a:schemeClr val="accent1">
                                <a:lumMod val="60000"/>
                                <a:lumOff val="40000"/>
                              </a:schemeClr>
                            </a:solidFill>
                            <a:latin typeface="Cambria Math" panose="02040503050406030204" pitchFamily="18" charset="0"/>
                          </a:rPr>
                          <m:t>𝒚</m:t>
                        </m:r>
                      </m:e>
                      <m:sub>
                        <m:r>
                          <a:rPr lang="en-US" sz="2800" b="1" i="1" smtClean="0">
                            <a:solidFill>
                              <a:schemeClr val="accent1">
                                <a:lumMod val="60000"/>
                                <a:lumOff val="40000"/>
                              </a:schemeClr>
                            </a:solidFill>
                            <a:latin typeface="Cambria Math" panose="02040503050406030204" pitchFamily="18" charset="0"/>
                          </a:rPr>
                          <m:t>𝒊</m:t>
                        </m:r>
                      </m:sub>
                    </m:sSub>
                  </m:oMath>
                </a14:m>
                <a:endParaRPr lang="en-US" sz="2800" dirty="0"/>
              </a:p>
              <a:p>
                <a:endParaRPr lang="en-US" sz="2800" dirty="0"/>
              </a:p>
              <a:p>
                <a:r>
                  <a:rPr lang="en-US" sz="2800" dirty="0"/>
                  <a:t>Type of supervised learning: </a:t>
                </a:r>
              </a:p>
              <a:p>
                <a:pPr lvl="1"/>
                <a:r>
                  <a:rPr lang="en-US" sz="2400" b="1" dirty="0">
                    <a:solidFill>
                      <a:schemeClr val="accent1">
                        <a:lumMod val="60000"/>
                        <a:lumOff val="40000"/>
                      </a:schemeClr>
                    </a:solidFill>
                  </a:rPr>
                  <a:t>Regression</a:t>
                </a:r>
                <a:r>
                  <a:rPr lang="en-US" sz="2400" dirty="0"/>
                  <a:t> – predict a </a:t>
                </a:r>
                <a:r>
                  <a:rPr lang="en-US" sz="2400" b="1" dirty="0">
                    <a:solidFill>
                      <a:schemeClr val="accent1">
                        <a:lumMod val="60000"/>
                        <a:lumOff val="40000"/>
                      </a:schemeClr>
                    </a:solidFill>
                  </a:rPr>
                  <a:t>continuous</a:t>
                </a:r>
                <a:r>
                  <a:rPr lang="en-US" sz="2400" dirty="0"/>
                  <a:t> value. </a:t>
                </a:r>
              </a:p>
              <a:p>
                <a:pPr lvl="2"/>
                <a:r>
                  <a:rPr lang="en-US" sz="1800" dirty="0"/>
                  <a:t>Dependent variable, response variable, target variable, lot of different names for the </a:t>
                </a:r>
                <a14:m>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𝑦</m:t>
                        </m:r>
                      </m:e>
                      <m:sub>
                        <m:r>
                          <a:rPr lang="en-US" sz="1800" b="0" i="1" smtClean="0">
                            <a:latin typeface="Cambria Math" panose="02040503050406030204" pitchFamily="18" charset="0"/>
                          </a:rPr>
                          <m:t>𝑖</m:t>
                        </m:r>
                      </m:sub>
                    </m:sSub>
                  </m:oMath>
                </a14:m>
                <a:endParaRPr lang="en-US" sz="1800" dirty="0"/>
              </a:p>
              <a:p>
                <a:pPr lvl="1"/>
                <a:r>
                  <a:rPr lang="en-US" sz="2400" b="1" dirty="0">
                    <a:solidFill>
                      <a:schemeClr val="bg1">
                        <a:lumMod val="75000"/>
                      </a:schemeClr>
                    </a:solidFill>
                  </a:rPr>
                  <a:t>Classification</a:t>
                </a:r>
                <a:r>
                  <a:rPr lang="en-US" sz="2400" dirty="0">
                    <a:solidFill>
                      <a:schemeClr val="bg1">
                        <a:lumMod val="75000"/>
                      </a:schemeClr>
                    </a:solidFill>
                  </a:rPr>
                  <a:t> – predict a discrete class label</a:t>
                </a:r>
              </a:p>
            </p:txBody>
          </p:sp>
        </mc:Choice>
        <mc:Fallback xmlns="">
          <p:sp>
            <p:nvSpPr>
              <p:cNvPr id="3" name="Content Placeholder 2">
                <a:extLst>
                  <a:ext uri="{FF2B5EF4-FFF2-40B4-BE49-F238E27FC236}">
                    <a16:creationId xmlns:a16="http://schemas.microsoft.com/office/drawing/2014/main" id="{26C251C0-2017-C18B-66B0-368402DE1EA6}"/>
                  </a:ext>
                </a:extLst>
              </p:cNvPr>
              <p:cNvSpPr>
                <a:spLocks noGrp="1" noRot="1" noChangeAspect="1" noMove="1" noResize="1" noEditPoints="1" noAdjustHandles="1" noChangeArrowheads="1" noChangeShapeType="1" noTextEdit="1"/>
              </p:cNvSpPr>
              <p:nvPr>
                <p:ph idx="1"/>
              </p:nvPr>
            </p:nvSpPr>
            <p:spPr>
              <a:blipFill>
                <a:blip r:embed="rId3"/>
                <a:stretch>
                  <a:fillRect l="-1939" t="-2394"/>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DF93BABF-7995-4862-B7CC-61B4486267D7}"/>
              </a:ext>
            </a:extLst>
          </p:cNvPr>
          <p:cNvSpPr>
            <a:spLocks noGrp="1"/>
          </p:cNvSpPr>
          <p:nvPr>
            <p:ph type="sldNum" sz="quarter" idx="12"/>
          </p:nvPr>
        </p:nvSpPr>
        <p:spPr/>
        <p:txBody>
          <a:bodyPr/>
          <a:lstStyle/>
          <a:p>
            <a:fld id="{629637A9-119A-49DA-BD12-AAC58B377D80}" type="slidenum">
              <a:rPr lang="en-US" smtClean="0"/>
              <a:t>33</a:t>
            </a:fld>
            <a:endParaRPr lang="en-US" dirty="0"/>
          </a:p>
        </p:txBody>
      </p:sp>
    </p:spTree>
    <p:extLst>
      <p:ext uri="{BB962C8B-B14F-4D97-AF65-F5344CB8AC3E}">
        <p14:creationId xmlns:p14="http://schemas.microsoft.com/office/powerpoint/2010/main" val="120525159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 Journals</a:t>
            </a:r>
          </a:p>
        </p:txBody>
      </p:sp>
      <p:sp>
        <p:nvSpPr>
          <p:cNvPr id="3" name="Content Placeholder 2"/>
          <p:cNvSpPr>
            <a:spLocks noGrp="1"/>
          </p:cNvSpPr>
          <p:nvPr>
            <p:ph idx="1"/>
          </p:nvPr>
        </p:nvSpPr>
        <p:spPr/>
        <p:txBody>
          <a:bodyPr/>
          <a:lstStyle/>
          <a:p>
            <a:r>
              <a:rPr lang="tr-TR" dirty="0"/>
              <a:t>Journal of Machine Learning Research </a:t>
            </a:r>
            <a:r>
              <a:rPr lang="tr-TR" dirty="0">
                <a:hlinkClick r:id="rId2"/>
              </a:rPr>
              <a:t>www.jmlr.org</a:t>
            </a:r>
            <a:endParaRPr lang="tr-TR" dirty="0"/>
          </a:p>
          <a:p>
            <a:r>
              <a:rPr lang="tr-TR" dirty="0"/>
              <a:t>Machine Learning </a:t>
            </a:r>
          </a:p>
          <a:p>
            <a:r>
              <a:rPr lang="tr-TR" dirty="0"/>
              <a:t>Neural Computation</a:t>
            </a:r>
          </a:p>
          <a:p>
            <a:r>
              <a:rPr lang="tr-TR" dirty="0"/>
              <a:t>Neural Networks</a:t>
            </a:r>
          </a:p>
          <a:p>
            <a:r>
              <a:rPr lang="tr-TR" dirty="0"/>
              <a:t>IEEE Trans on Neural Networks and Learning Systems</a:t>
            </a:r>
          </a:p>
          <a:p>
            <a:r>
              <a:rPr lang="tr-TR" dirty="0"/>
              <a:t>IEEE Trans on Pattern Analysis and Machine Intelligence</a:t>
            </a:r>
          </a:p>
          <a:p>
            <a:r>
              <a:rPr lang="tr-TR" dirty="0"/>
              <a:t>Journals on Statistics/Data Mining/Signal Processing/Natural Language Processing/Bioinformatics/...</a:t>
            </a:r>
          </a:p>
          <a:p>
            <a:endParaRPr lang="en-US" dirty="0"/>
          </a:p>
        </p:txBody>
      </p:sp>
      <p:sp>
        <p:nvSpPr>
          <p:cNvPr id="4" name="Slide Number Placeholder 3"/>
          <p:cNvSpPr>
            <a:spLocks noGrp="1"/>
          </p:cNvSpPr>
          <p:nvPr>
            <p:ph type="sldNum" sz="quarter" idx="12"/>
          </p:nvPr>
        </p:nvSpPr>
        <p:spPr/>
        <p:txBody>
          <a:bodyPr/>
          <a:lstStyle/>
          <a:p>
            <a:fld id="{629637A9-119A-49DA-BD12-AAC58B377D80}" type="slidenum">
              <a:rPr lang="en-US" smtClean="0"/>
              <a:t>34</a:t>
            </a:fld>
            <a:endParaRPr lang="en-US" dirty="0"/>
          </a:p>
        </p:txBody>
      </p:sp>
    </p:spTree>
    <p:extLst>
      <p:ext uri="{BB962C8B-B14F-4D97-AF65-F5344CB8AC3E}">
        <p14:creationId xmlns:p14="http://schemas.microsoft.com/office/powerpoint/2010/main" val="266243991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 Conferences</a:t>
            </a:r>
          </a:p>
        </p:txBody>
      </p:sp>
      <p:sp>
        <p:nvSpPr>
          <p:cNvPr id="3" name="Content Placeholder 2"/>
          <p:cNvSpPr>
            <a:spLocks noGrp="1"/>
          </p:cNvSpPr>
          <p:nvPr>
            <p:ph idx="1"/>
          </p:nvPr>
        </p:nvSpPr>
        <p:spPr/>
        <p:txBody>
          <a:bodyPr>
            <a:normAutofit lnSpcReduction="10000"/>
          </a:bodyPr>
          <a:lstStyle/>
          <a:p>
            <a:pPr>
              <a:lnSpc>
                <a:spcPct val="80000"/>
              </a:lnSpc>
            </a:pPr>
            <a:r>
              <a:rPr lang="tr-TR" dirty="0"/>
              <a:t>International Conference on Machine Learning (ICML) </a:t>
            </a:r>
          </a:p>
          <a:p>
            <a:pPr>
              <a:lnSpc>
                <a:spcPct val="80000"/>
              </a:lnSpc>
            </a:pPr>
            <a:r>
              <a:rPr lang="tr-TR" dirty="0"/>
              <a:t>European Conference on Machine Learning (ECML)</a:t>
            </a:r>
          </a:p>
          <a:p>
            <a:pPr>
              <a:lnSpc>
                <a:spcPct val="80000"/>
              </a:lnSpc>
            </a:pPr>
            <a:r>
              <a:rPr lang="tr-TR" dirty="0"/>
              <a:t>Neural Information Processing Systems (NIPS)</a:t>
            </a:r>
          </a:p>
          <a:p>
            <a:pPr>
              <a:lnSpc>
                <a:spcPct val="80000"/>
              </a:lnSpc>
            </a:pPr>
            <a:r>
              <a:rPr lang="tr-TR" dirty="0"/>
              <a:t>Uncertainty in Artificial Intelligence (UAI)</a:t>
            </a:r>
          </a:p>
          <a:p>
            <a:pPr>
              <a:lnSpc>
                <a:spcPct val="80000"/>
              </a:lnSpc>
            </a:pPr>
            <a:r>
              <a:rPr lang="tr-TR" dirty="0"/>
              <a:t>Computational Learning Theory (COLT)</a:t>
            </a:r>
          </a:p>
          <a:p>
            <a:pPr>
              <a:lnSpc>
                <a:spcPct val="80000"/>
              </a:lnSpc>
            </a:pPr>
            <a:r>
              <a:rPr lang="tr-TR" dirty="0"/>
              <a:t>International Conference on Artificial Neural Networks (ICANN) </a:t>
            </a:r>
          </a:p>
          <a:p>
            <a:pPr>
              <a:lnSpc>
                <a:spcPct val="80000"/>
              </a:lnSpc>
            </a:pPr>
            <a:r>
              <a:rPr lang="tr-TR" dirty="0"/>
              <a:t>International Conference on AI &amp; Statistics (AISTATS)</a:t>
            </a:r>
          </a:p>
          <a:p>
            <a:pPr>
              <a:lnSpc>
                <a:spcPct val="80000"/>
              </a:lnSpc>
            </a:pPr>
            <a:r>
              <a:rPr lang="tr-TR" dirty="0"/>
              <a:t>Knowledge </a:t>
            </a:r>
            <a:r>
              <a:rPr lang="tr-TR" dirty="0" err="1"/>
              <a:t>Discovery</a:t>
            </a:r>
            <a:r>
              <a:rPr lang="tr-TR" dirty="0"/>
              <a:t> </a:t>
            </a:r>
            <a:r>
              <a:rPr lang="tr-TR" dirty="0" err="1"/>
              <a:t>and</a:t>
            </a:r>
            <a:r>
              <a:rPr lang="tr-TR" dirty="0"/>
              <a:t> Data </a:t>
            </a:r>
            <a:r>
              <a:rPr lang="tr-TR" dirty="0" err="1"/>
              <a:t>Mining</a:t>
            </a:r>
            <a:r>
              <a:rPr lang="tr-TR" dirty="0"/>
              <a:t> (KDD)</a:t>
            </a:r>
          </a:p>
          <a:p>
            <a:pPr>
              <a:lnSpc>
                <a:spcPct val="80000"/>
              </a:lnSpc>
            </a:pPr>
            <a:r>
              <a:rPr lang="tr-TR" dirty="0"/>
              <a:t>International Conference on </a:t>
            </a:r>
            <a:r>
              <a:rPr lang="tr-TR" dirty="0" err="1"/>
              <a:t>Computer</a:t>
            </a:r>
            <a:r>
              <a:rPr lang="tr-TR" dirty="0"/>
              <a:t> </a:t>
            </a:r>
            <a:r>
              <a:rPr lang="tr-TR" dirty="0" err="1"/>
              <a:t>Vision</a:t>
            </a:r>
            <a:r>
              <a:rPr lang="tr-TR" dirty="0"/>
              <a:t> </a:t>
            </a:r>
            <a:r>
              <a:rPr lang="tr-TR" dirty="0" err="1"/>
              <a:t>and</a:t>
            </a:r>
            <a:r>
              <a:rPr lang="tr-TR" dirty="0"/>
              <a:t> </a:t>
            </a:r>
            <a:r>
              <a:rPr lang="tr-TR" dirty="0" err="1"/>
              <a:t>Pattern</a:t>
            </a:r>
            <a:r>
              <a:rPr lang="tr-TR" dirty="0"/>
              <a:t> </a:t>
            </a:r>
            <a:r>
              <a:rPr lang="tr-TR" dirty="0" err="1"/>
              <a:t>Recognition</a:t>
            </a:r>
            <a:r>
              <a:rPr lang="tr-TR" dirty="0"/>
              <a:t> (CVPR)</a:t>
            </a:r>
          </a:p>
          <a:p>
            <a:pPr>
              <a:lnSpc>
                <a:spcPct val="80000"/>
              </a:lnSpc>
            </a:pPr>
            <a:r>
              <a:rPr lang="tr-TR" dirty="0"/>
              <a:t>International Conference on </a:t>
            </a:r>
            <a:r>
              <a:rPr lang="tr-TR" dirty="0" err="1"/>
              <a:t>Computer</a:t>
            </a:r>
            <a:r>
              <a:rPr lang="tr-TR" dirty="0"/>
              <a:t> </a:t>
            </a:r>
            <a:r>
              <a:rPr lang="tr-TR" dirty="0" err="1"/>
              <a:t>Vision</a:t>
            </a:r>
            <a:r>
              <a:rPr lang="tr-TR" dirty="0"/>
              <a:t> (ICCV)</a:t>
            </a:r>
          </a:p>
          <a:p>
            <a:pPr>
              <a:lnSpc>
                <a:spcPct val="80000"/>
              </a:lnSpc>
            </a:pPr>
            <a:r>
              <a:rPr lang="tr-TR" dirty="0" err="1"/>
              <a:t>European</a:t>
            </a:r>
            <a:r>
              <a:rPr lang="tr-TR" dirty="0"/>
              <a:t> Conference on </a:t>
            </a:r>
            <a:r>
              <a:rPr lang="tr-TR" dirty="0" err="1"/>
              <a:t>Computer</a:t>
            </a:r>
            <a:r>
              <a:rPr lang="tr-TR" dirty="0"/>
              <a:t> </a:t>
            </a:r>
            <a:r>
              <a:rPr lang="tr-TR" dirty="0" err="1"/>
              <a:t>Vision</a:t>
            </a:r>
            <a:r>
              <a:rPr lang="tr-TR" dirty="0"/>
              <a:t> (ECCV)</a:t>
            </a:r>
          </a:p>
          <a:p>
            <a:endParaRPr lang="en-US" dirty="0"/>
          </a:p>
        </p:txBody>
      </p:sp>
      <p:sp>
        <p:nvSpPr>
          <p:cNvPr id="4" name="Slide Number Placeholder 3"/>
          <p:cNvSpPr>
            <a:spLocks noGrp="1"/>
          </p:cNvSpPr>
          <p:nvPr>
            <p:ph type="sldNum" sz="quarter" idx="12"/>
          </p:nvPr>
        </p:nvSpPr>
        <p:spPr/>
        <p:txBody>
          <a:bodyPr/>
          <a:lstStyle/>
          <a:p>
            <a:fld id="{629637A9-119A-49DA-BD12-AAC58B377D80}" type="slidenum">
              <a:rPr lang="en-US" smtClean="0"/>
              <a:t>35</a:t>
            </a:fld>
            <a:endParaRPr lang="en-US" dirty="0"/>
          </a:p>
        </p:txBody>
      </p:sp>
    </p:spTree>
    <p:extLst>
      <p:ext uri="{BB962C8B-B14F-4D97-AF65-F5344CB8AC3E}">
        <p14:creationId xmlns:p14="http://schemas.microsoft.com/office/powerpoint/2010/main" val="350626776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BE124F-311C-F47C-78D3-206CBB73A2A0}"/>
              </a:ext>
            </a:extLst>
          </p:cNvPr>
          <p:cNvSpPr>
            <a:spLocks noGrp="1"/>
          </p:cNvSpPr>
          <p:nvPr>
            <p:ph type="title"/>
          </p:nvPr>
        </p:nvSpPr>
        <p:spPr/>
        <p:txBody>
          <a:bodyPr/>
          <a:lstStyle/>
          <a:p>
            <a:r>
              <a:rPr lang="en-US" dirty="0"/>
              <a:t>First a Couple of things</a:t>
            </a:r>
          </a:p>
        </p:txBody>
      </p:sp>
      <p:sp>
        <p:nvSpPr>
          <p:cNvPr id="3" name="Content Placeholder 2">
            <a:extLst>
              <a:ext uri="{FF2B5EF4-FFF2-40B4-BE49-F238E27FC236}">
                <a16:creationId xmlns:a16="http://schemas.microsoft.com/office/drawing/2014/main" id="{36E8F2F5-CD15-88C0-0EA4-4C1D688FFC88}"/>
              </a:ext>
            </a:extLst>
          </p:cNvPr>
          <p:cNvSpPr>
            <a:spLocks noGrp="1"/>
          </p:cNvSpPr>
          <p:nvPr>
            <p:ph idx="1"/>
          </p:nvPr>
        </p:nvSpPr>
        <p:spPr/>
        <p:txBody>
          <a:bodyPr/>
          <a:lstStyle/>
          <a:p>
            <a:r>
              <a:rPr lang="en-US" dirty="0"/>
              <a:t>Demo Google </a:t>
            </a:r>
            <a:r>
              <a:rPr lang="en-US" dirty="0" err="1"/>
              <a:t>Colab</a:t>
            </a:r>
            <a:endParaRPr lang="en-US" dirty="0"/>
          </a:p>
          <a:p>
            <a:r>
              <a:rPr lang="en-US" dirty="0"/>
              <a:t>Demo </a:t>
            </a:r>
            <a:r>
              <a:rPr lang="en-US" dirty="0" err="1">
                <a:hlinkClick r:id="rId2"/>
              </a:rPr>
              <a:t>Numpy</a:t>
            </a:r>
            <a:r>
              <a:rPr lang="en-US" dirty="0">
                <a:hlinkClick r:id="rId2"/>
              </a:rPr>
              <a:t> vectors </a:t>
            </a:r>
            <a:endParaRPr lang="en-US" dirty="0"/>
          </a:p>
        </p:txBody>
      </p:sp>
      <p:sp>
        <p:nvSpPr>
          <p:cNvPr id="4" name="Slide Number Placeholder 3">
            <a:extLst>
              <a:ext uri="{FF2B5EF4-FFF2-40B4-BE49-F238E27FC236}">
                <a16:creationId xmlns:a16="http://schemas.microsoft.com/office/drawing/2014/main" id="{EA4E607F-9281-CEEE-C83A-81683F546CAF}"/>
              </a:ext>
            </a:extLst>
          </p:cNvPr>
          <p:cNvSpPr>
            <a:spLocks noGrp="1"/>
          </p:cNvSpPr>
          <p:nvPr>
            <p:ph type="sldNum" sz="quarter" idx="12"/>
          </p:nvPr>
        </p:nvSpPr>
        <p:spPr/>
        <p:txBody>
          <a:bodyPr/>
          <a:lstStyle/>
          <a:p>
            <a:fld id="{629637A9-119A-49DA-BD12-AAC58B377D80}" type="slidenum">
              <a:rPr lang="en-US" smtClean="0"/>
              <a:t>36</a:t>
            </a:fld>
            <a:endParaRPr lang="en-US" dirty="0"/>
          </a:p>
        </p:txBody>
      </p:sp>
    </p:spTree>
    <p:extLst>
      <p:ext uri="{BB962C8B-B14F-4D97-AF65-F5344CB8AC3E}">
        <p14:creationId xmlns:p14="http://schemas.microsoft.com/office/powerpoint/2010/main" val="72614423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1">
            <a:extLst>
              <a:ext uri="{FF2B5EF4-FFF2-40B4-BE49-F238E27FC236}">
                <a16:creationId xmlns:a16="http://schemas.microsoft.com/office/drawing/2014/main" id="{D12CB42F-9956-4D95-8C19-0E79DC4350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9" name="Rectangle 13">
            <a:extLst>
              <a:ext uri="{FF2B5EF4-FFF2-40B4-BE49-F238E27FC236}">
                <a16:creationId xmlns:a16="http://schemas.microsoft.com/office/drawing/2014/main" id="{C6C6C6C1-A9F8-44E3-974C-620C785059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 y="0"/>
            <a:ext cx="754787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16835"/>
            <a:ext cx="5977937" cy="1666501"/>
          </a:xfrm>
        </p:spPr>
        <p:txBody>
          <a:bodyPr>
            <a:normAutofit/>
          </a:bodyPr>
          <a:lstStyle/>
          <a:p>
            <a:r>
              <a:rPr lang="en-US" sz="4000" dirty="0">
                <a:solidFill>
                  <a:srgbClr val="FFFFFF"/>
                </a:solidFill>
              </a:rPr>
              <a:t>Motivating Example:  What Determines mpg in a Car?</a:t>
            </a:r>
          </a:p>
        </p:txBody>
      </p:sp>
      <p:sp>
        <p:nvSpPr>
          <p:cNvPr id="3" name="Content Placeholder 2"/>
          <p:cNvSpPr>
            <a:spLocks noGrp="1"/>
          </p:cNvSpPr>
          <p:nvPr>
            <p:ph idx="1"/>
          </p:nvPr>
        </p:nvSpPr>
        <p:spPr>
          <a:xfrm>
            <a:off x="1097279" y="2236304"/>
            <a:ext cx="5977938" cy="3652667"/>
          </a:xfrm>
        </p:spPr>
        <p:txBody>
          <a:bodyPr>
            <a:normAutofit/>
          </a:bodyPr>
          <a:lstStyle/>
          <a:p>
            <a:r>
              <a:rPr lang="en-US" sz="2400" dirty="0">
                <a:solidFill>
                  <a:srgbClr val="FFFFFF"/>
                </a:solidFill>
              </a:rPr>
              <a:t>Predict the highway miles per gallon (MPG) of a car given quantitative information about its engine. </a:t>
            </a:r>
          </a:p>
          <a:p>
            <a:endParaRPr lang="en-US" sz="2400" dirty="0">
              <a:solidFill>
                <a:srgbClr val="FFFFFF"/>
              </a:solidFill>
            </a:endParaRPr>
          </a:p>
          <a:p>
            <a:r>
              <a:rPr lang="en-US" sz="2400" dirty="0">
                <a:solidFill>
                  <a:srgbClr val="FFFFFF"/>
                </a:solidFill>
              </a:rPr>
              <a:t>Demo in </a:t>
            </a:r>
            <a:r>
              <a:rPr lang="en-US" sz="1800" u="sng" dirty="0" err="1">
                <a:solidFill>
                  <a:srgbClr val="57068C"/>
                </a:solidFill>
                <a:effectLst/>
                <a:latin typeface="Calibri Light" panose="020F0302020204030204" pitchFamily="34" charset="0"/>
                <a:ea typeface="Calibri" panose="020F0502020204030204" pitchFamily="34" charset="0"/>
                <a:hlinkClick r:id="rId2"/>
              </a:rPr>
              <a:t>car_mpg_demo</a:t>
            </a:r>
            <a:endParaRPr lang="en-US" sz="2400" b="1" dirty="0">
              <a:solidFill>
                <a:srgbClr val="FFFFFF"/>
              </a:solidFill>
            </a:endParaRPr>
          </a:p>
          <a:p>
            <a:endParaRPr lang="en-US" sz="2400" dirty="0">
              <a:solidFill>
                <a:srgbClr val="FFFFFF"/>
              </a:solidFill>
            </a:endParaRPr>
          </a:p>
          <a:p>
            <a:r>
              <a:rPr lang="en-US" sz="2400" dirty="0">
                <a:solidFill>
                  <a:srgbClr val="FFFFFF"/>
                </a:solidFill>
              </a:rPr>
              <a:t>What factors might matter? </a:t>
            </a:r>
          </a:p>
          <a:p>
            <a:endParaRPr lang="en-US" sz="1800" dirty="0">
              <a:solidFill>
                <a:srgbClr val="FFFFFF"/>
              </a:solidFill>
            </a:endParaRPr>
          </a:p>
          <a:p>
            <a:endParaRPr lang="en-US" sz="1800" dirty="0">
              <a:solidFill>
                <a:srgbClr val="FFFFFF"/>
              </a:solidFill>
            </a:endParaRPr>
          </a:p>
        </p:txBody>
      </p:sp>
      <p:sp>
        <p:nvSpPr>
          <p:cNvPr id="20" name="Rectangle 15">
            <a:extLst>
              <a:ext uri="{FF2B5EF4-FFF2-40B4-BE49-F238E27FC236}">
                <a16:creationId xmlns:a16="http://schemas.microsoft.com/office/drawing/2014/main" id="{C704F803-3F51-4DCF-9467-3A9E6A3264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7894"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a:blip r:embed="rId3"/>
          <a:stretch>
            <a:fillRect/>
          </a:stretch>
        </p:blipFill>
        <p:spPr>
          <a:xfrm>
            <a:off x="8251982" y="2359237"/>
            <a:ext cx="3294253" cy="2117734"/>
          </a:xfrm>
          <a:prstGeom prst="rect">
            <a:avLst/>
          </a:prstGeom>
        </p:spPr>
      </p:pic>
      <p:sp>
        <p:nvSpPr>
          <p:cNvPr id="4" name="Slide Number Placeholder 3"/>
          <p:cNvSpPr>
            <a:spLocks noGrp="1"/>
          </p:cNvSpPr>
          <p:nvPr>
            <p:ph type="sldNum" sz="quarter" idx="12"/>
          </p:nvPr>
        </p:nvSpPr>
        <p:spPr>
          <a:xfrm>
            <a:off x="9900458" y="6459785"/>
            <a:ext cx="1312025" cy="365125"/>
          </a:xfrm>
        </p:spPr>
        <p:txBody>
          <a:bodyPr>
            <a:normAutofit/>
          </a:bodyPr>
          <a:lstStyle/>
          <a:p>
            <a:pPr>
              <a:lnSpc>
                <a:spcPct val="90000"/>
              </a:lnSpc>
              <a:spcAft>
                <a:spcPts val="600"/>
              </a:spcAft>
            </a:pPr>
            <a:fld id="{629637A9-119A-49DA-BD12-AAC58B377D80}" type="slidenum">
              <a:rPr lang="en-US">
                <a:solidFill>
                  <a:schemeClr val="tx2"/>
                </a:solidFill>
              </a:rPr>
              <a:pPr>
                <a:lnSpc>
                  <a:spcPct val="90000"/>
                </a:lnSpc>
                <a:spcAft>
                  <a:spcPts val="600"/>
                </a:spcAft>
              </a:pPr>
              <a:t>37</a:t>
            </a:fld>
            <a:endParaRPr lang="en-US">
              <a:solidFill>
                <a:schemeClr val="tx2"/>
              </a:solidFill>
            </a:endParaRPr>
          </a:p>
        </p:txBody>
      </p:sp>
    </p:spTree>
    <p:extLst>
      <p:ext uri="{BB962C8B-B14F-4D97-AF65-F5344CB8AC3E}">
        <p14:creationId xmlns:p14="http://schemas.microsoft.com/office/powerpoint/2010/main" val="125867682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76DD85-3A47-4934-B484-4155003DC884}"/>
              </a:ext>
            </a:extLst>
          </p:cNvPr>
          <p:cNvSpPr>
            <a:spLocks noGrp="1"/>
          </p:cNvSpPr>
          <p:nvPr>
            <p:ph type="title"/>
          </p:nvPr>
        </p:nvSpPr>
        <p:spPr/>
        <p:txBody>
          <a:bodyPr/>
          <a:lstStyle/>
          <a:p>
            <a:r>
              <a:rPr lang="en-US" dirty="0"/>
              <a:t>Demo in Google </a:t>
            </a:r>
            <a:r>
              <a:rPr lang="en-US" dirty="0" err="1"/>
              <a:t>Colab</a:t>
            </a:r>
            <a:endParaRPr lang="en-US" dirty="0"/>
          </a:p>
        </p:txBody>
      </p:sp>
      <p:sp>
        <p:nvSpPr>
          <p:cNvPr id="3" name="Content Placeholder 2">
            <a:extLst>
              <a:ext uri="{FF2B5EF4-FFF2-40B4-BE49-F238E27FC236}">
                <a16:creationId xmlns:a16="http://schemas.microsoft.com/office/drawing/2014/main" id="{94DF8060-0899-4DE1-A5A2-2F2A1AD3C636}"/>
              </a:ext>
            </a:extLst>
          </p:cNvPr>
          <p:cNvSpPr>
            <a:spLocks noGrp="1"/>
          </p:cNvSpPr>
          <p:nvPr>
            <p:ph idx="1"/>
          </p:nvPr>
        </p:nvSpPr>
        <p:spPr>
          <a:xfrm>
            <a:off x="1097280" y="1635072"/>
            <a:ext cx="10058400" cy="639441"/>
          </a:xfrm>
        </p:spPr>
        <p:txBody>
          <a:bodyPr>
            <a:normAutofit/>
          </a:bodyPr>
          <a:lstStyle/>
          <a:p>
            <a:r>
              <a:rPr lang="en-US" sz="1800" u="sng" dirty="0" err="1">
                <a:solidFill>
                  <a:srgbClr val="57068C"/>
                </a:solidFill>
                <a:effectLst/>
                <a:latin typeface="Calibri Light" panose="020F0302020204030204" pitchFamily="34" charset="0"/>
                <a:ea typeface="Calibri" panose="020F0502020204030204" pitchFamily="34" charset="0"/>
                <a:hlinkClick r:id="rId3"/>
              </a:rPr>
              <a:t>car_mpg_demo</a:t>
            </a:r>
            <a:r>
              <a:rPr lang="en-US" sz="1800" u="sng" dirty="0">
                <a:solidFill>
                  <a:srgbClr val="57068C"/>
                </a:solidFill>
                <a:effectLst/>
                <a:latin typeface="Calibri Light" panose="020F0302020204030204" pitchFamily="34" charset="0"/>
                <a:ea typeface="Calibri" panose="020F0502020204030204" pitchFamily="34" charset="0"/>
                <a:hlinkClick r:id="rId3"/>
              </a:rPr>
              <a:t> </a:t>
            </a:r>
            <a:endParaRPr lang="en-US" dirty="0"/>
          </a:p>
        </p:txBody>
      </p:sp>
      <p:sp>
        <p:nvSpPr>
          <p:cNvPr id="4" name="Slide Number Placeholder 3">
            <a:extLst>
              <a:ext uri="{FF2B5EF4-FFF2-40B4-BE49-F238E27FC236}">
                <a16:creationId xmlns:a16="http://schemas.microsoft.com/office/drawing/2014/main" id="{EC97F1AF-7088-426E-92BA-32566DBE58C9}"/>
              </a:ext>
            </a:extLst>
          </p:cNvPr>
          <p:cNvSpPr>
            <a:spLocks noGrp="1"/>
          </p:cNvSpPr>
          <p:nvPr>
            <p:ph type="sldNum" sz="quarter" idx="12"/>
          </p:nvPr>
        </p:nvSpPr>
        <p:spPr/>
        <p:txBody>
          <a:bodyPr/>
          <a:lstStyle/>
          <a:p>
            <a:fld id="{629637A9-119A-49DA-BD12-AAC58B377D80}" type="slidenum">
              <a:rPr lang="en-US" smtClean="0"/>
              <a:t>38</a:t>
            </a:fld>
            <a:endParaRPr lang="en-US" dirty="0"/>
          </a:p>
        </p:txBody>
      </p:sp>
      <p:pic>
        <p:nvPicPr>
          <p:cNvPr id="5" name="Picture 4">
            <a:extLst>
              <a:ext uri="{FF2B5EF4-FFF2-40B4-BE49-F238E27FC236}">
                <a16:creationId xmlns:a16="http://schemas.microsoft.com/office/drawing/2014/main" id="{09D3E0D0-5BE3-4962-927C-8A351826E84B}"/>
              </a:ext>
            </a:extLst>
          </p:cNvPr>
          <p:cNvPicPr>
            <a:picLocks noChangeAspect="1"/>
          </p:cNvPicPr>
          <p:nvPr/>
        </p:nvPicPr>
        <p:blipFill>
          <a:blip r:embed="rId4"/>
          <a:stretch>
            <a:fillRect/>
          </a:stretch>
        </p:blipFill>
        <p:spPr>
          <a:xfrm>
            <a:off x="2084514" y="2309833"/>
            <a:ext cx="6471523" cy="3821875"/>
          </a:xfrm>
          <a:prstGeom prst="rect">
            <a:avLst/>
          </a:prstGeom>
        </p:spPr>
      </p:pic>
    </p:spTree>
    <p:extLst>
      <p:ext uri="{BB962C8B-B14F-4D97-AF65-F5344CB8AC3E}">
        <p14:creationId xmlns:p14="http://schemas.microsoft.com/office/powerpoint/2010/main" val="140986802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Getting Data</a:t>
            </a:r>
          </a:p>
        </p:txBody>
      </p:sp>
      <p:sp>
        <p:nvSpPr>
          <p:cNvPr id="3" name="Content Placeholder 2"/>
          <p:cNvSpPr>
            <a:spLocks noGrp="1"/>
          </p:cNvSpPr>
          <p:nvPr>
            <p:ph idx="1"/>
          </p:nvPr>
        </p:nvSpPr>
        <p:spPr/>
        <p:txBody>
          <a:bodyPr/>
          <a:lstStyle/>
          <a:p>
            <a:r>
              <a:rPr lang="en-US" dirty="0"/>
              <a:t>Data from UCI dataset library:  </a:t>
            </a:r>
            <a:r>
              <a:rPr lang="en-US" dirty="0">
                <a:hlinkClick r:id="rId2"/>
              </a:rPr>
              <a:t>https://archive.ics.uci.edu/ml/datasets.html</a:t>
            </a:r>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629637A9-119A-49DA-BD12-AAC58B377D80}" type="slidenum">
              <a:rPr lang="en-US" smtClean="0"/>
              <a:t>39</a:t>
            </a:fld>
            <a:endParaRPr lang="en-US" dirty="0"/>
          </a:p>
        </p:txBody>
      </p:sp>
      <p:pic>
        <p:nvPicPr>
          <p:cNvPr id="6" name="Picture 5"/>
          <p:cNvPicPr>
            <a:picLocks noChangeAspect="1"/>
          </p:cNvPicPr>
          <p:nvPr/>
        </p:nvPicPr>
        <p:blipFill>
          <a:blip r:embed="rId3"/>
          <a:stretch>
            <a:fillRect/>
          </a:stretch>
        </p:blipFill>
        <p:spPr>
          <a:xfrm>
            <a:off x="974035" y="2071521"/>
            <a:ext cx="6822871" cy="3265328"/>
          </a:xfrm>
          <a:prstGeom prst="rect">
            <a:avLst/>
          </a:prstGeom>
        </p:spPr>
      </p:pic>
      <p:cxnSp>
        <p:nvCxnSpPr>
          <p:cNvPr id="8" name="Straight Arrow Connector 7"/>
          <p:cNvCxnSpPr/>
          <p:nvPr/>
        </p:nvCxnSpPr>
        <p:spPr>
          <a:xfrm flipH="1">
            <a:off x="7863840" y="4968240"/>
            <a:ext cx="63398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8556193" y="4783574"/>
            <a:ext cx="1581202" cy="369332"/>
          </a:xfrm>
          <a:prstGeom prst="rect">
            <a:avLst/>
          </a:prstGeom>
          <a:noFill/>
        </p:spPr>
        <p:txBody>
          <a:bodyPr wrap="none" rtlCol="0">
            <a:spAutoFit/>
          </a:bodyPr>
          <a:lstStyle/>
          <a:p>
            <a:r>
              <a:rPr lang="en-US" dirty="0"/>
              <a:t>Today’s lecture</a:t>
            </a:r>
          </a:p>
        </p:txBody>
      </p:sp>
    </p:spTree>
    <p:extLst>
      <p:ext uri="{BB962C8B-B14F-4D97-AF65-F5344CB8AC3E}">
        <p14:creationId xmlns:p14="http://schemas.microsoft.com/office/powerpoint/2010/main" val="41832654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Machine Learning?</a:t>
            </a:r>
          </a:p>
        </p:txBody>
      </p:sp>
      <p:sp>
        <p:nvSpPr>
          <p:cNvPr id="3" name="Content Placeholder 2"/>
          <p:cNvSpPr>
            <a:spLocks noGrp="1"/>
          </p:cNvSpPr>
          <p:nvPr>
            <p:ph idx="1"/>
          </p:nvPr>
        </p:nvSpPr>
        <p:spPr/>
        <p:txBody>
          <a:bodyPr/>
          <a:lstStyle/>
          <a:p>
            <a:r>
              <a:rPr lang="en-US" dirty="0">
                <a:solidFill>
                  <a:schemeClr val="accent1">
                    <a:lumMod val="60000"/>
                    <a:lumOff val="40000"/>
                  </a:schemeClr>
                </a:solidFill>
              </a:rPr>
              <a:t>Learn</a:t>
            </a:r>
            <a:r>
              <a:rPr lang="en-US" dirty="0"/>
              <a:t> to improve algorithms from </a:t>
            </a:r>
            <a:r>
              <a:rPr lang="en-US" dirty="0">
                <a:solidFill>
                  <a:schemeClr val="accent1">
                    <a:lumMod val="60000"/>
                    <a:lumOff val="40000"/>
                  </a:schemeClr>
                </a:solidFill>
              </a:rPr>
              <a:t>data</a:t>
            </a:r>
            <a:r>
              <a:rPr lang="en-US" dirty="0"/>
              <a:t>.</a:t>
            </a:r>
          </a:p>
          <a:p>
            <a:endParaRPr lang="en-US" dirty="0"/>
          </a:p>
          <a:p>
            <a:r>
              <a:rPr lang="en-US" dirty="0"/>
              <a:t>Why?</a:t>
            </a:r>
          </a:p>
          <a:p>
            <a:pPr lvl="1"/>
            <a:r>
              <a:rPr lang="en-US" dirty="0"/>
              <a:t>Human expertise does not exist (ex: complex medical processes we don’t fully understand)</a:t>
            </a:r>
          </a:p>
          <a:p>
            <a:pPr lvl="1"/>
            <a:r>
              <a:rPr lang="en-US" dirty="0"/>
              <a:t>Humans are unable to explain their expertise (speech recognition)</a:t>
            </a:r>
          </a:p>
          <a:p>
            <a:pPr lvl="1"/>
            <a:r>
              <a:rPr lang="en-US" dirty="0"/>
              <a:t>Solution changes in time (routing on a computer network)</a:t>
            </a:r>
          </a:p>
          <a:p>
            <a:pPr lvl="1"/>
            <a:r>
              <a:rPr lang="en-US" dirty="0"/>
              <a:t>Solution needs to be adapted to particular cases (user biometrics)</a:t>
            </a:r>
          </a:p>
          <a:p>
            <a:pPr lvl="1"/>
            <a:endParaRPr lang="en-US" dirty="0"/>
          </a:p>
        </p:txBody>
      </p:sp>
      <p:sp>
        <p:nvSpPr>
          <p:cNvPr id="4" name="Slide Number Placeholder 3"/>
          <p:cNvSpPr>
            <a:spLocks noGrp="1"/>
          </p:cNvSpPr>
          <p:nvPr>
            <p:ph type="sldNum" sz="quarter" idx="12"/>
          </p:nvPr>
        </p:nvSpPr>
        <p:spPr/>
        <p:txBody>
          <a:bodyPr/>
          <a:lstStyle/>
          <a:p>
            <a:fld id="{629637A9-119A-49DA-BD12-AAC58B377D80}" type="slidenum">
              <a:rPr lang="en-US" smtClean="0"/>
              <a:t>4</a:t>
            </a:fld>
            <a:endParaRPr lang="en-US" dirty="0"/>
          </a:p>
        </p:txBody>
      </p:sp>
    </p:spTree>
    <p:extLst>
      <p:ext uri="{BB962C8B-B14F-4D97-AF65-F5344CB8AC3E}">
        <p14:creationId xmlns:p14="http://schemas.microsoft.com/office/powerpoint/2010/main" val="193498094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DA394-A6A7-88AD-B147-C8CA8769A6D1}"/>
              </a:ext>
            </a:extLst>
          </p:cNvPr>
          <p:cNvSpPr>
            <a:spLocks noGrp="1"/>
          </p:cNvSpPr>
          <p:nvPr>
            <p:ph type="title"/>
          </p:nvPr>
        </p:nvSpPr>
        <p:spPr/>
        <p:txBody>
          <a:bodyPr/>
          <a:lstStyle/>
          <a:p>
            <a:r>
              <a:rPr lang="en-US" dirty="0"/>
              <a:t>Datasets </a:t>
            </a:r>
          </a:p>
        </p:txBody>
      </p:sp>
      <p:sp>
        <p:nvSpPr>
          <p:cNvPr id="3" name="Content Placeholder 2">
            <a:extLst>
              <a:ext uri="{FF2B5EF4-FFF2-40B4-BE49-F238E27FC236}">
                <a16:creationId xmlns:a16="http://schemas.microsoft.com/office/drawing/2014/main" id="{9ADE1BF8-353C-3069-7553-99B8CDD28F67}"/>
              </a:ext>
            </a:extLst>
          </p:cNvPr>
          <p:cNvSpPr>
            <a:spLocks noGrp="1"/>
          </p:cNvSpPr>
          <p:nvPr>
            <p:ph idx="1"/>
          </p:nvPr>
        </p:nvSpPr>
        <p:spPr/>
        <p:txBody>
          <a:bodyPr/>
          <a:lstStyle/>
          <a:p>
            <a:r>
              <a:rPr lang="en-US" dirty="0"/>
              <a:t>They come from UCI (and many other places as a ‘csv’, tab, space or comma delimited files</a:t>
            </a:r>
          </a:p>
        </p:txBody>
      </p:sp>
      <p:sp>
        <p:nvSpPr>
          <p:cNvPr id="4" name="Slide Number Placeholder 3">
            <a:extLst>
              <a:ext uri="{FF2B5EF4-FFF2-40B4-BE49-F238E27FC236}">
                <a16:creationId xmlns:a16="http://schemas.microsoft.com/office/drawing/2014/main" id="{7545AE87-92AF-E7FB-2ECD-CAB34758F4DA}"/>
              </a:ext>
            </a:extLst>
          </p:cNvPr>
          <p:cNvSpPr>
            <a:spLocks noGrp="1"/>
          </p:cNvSpPr>
          <p:nvPr>
            <p:ph type="sldNum" sz="quarter" idx="12"/>
          </p:nvPr>
        </p:nvSpPr>
        <p:spPr/>
        <p:txBody>
          <a:bodyPr/>
          <a:lstStyle/>
          <a:p>
            <a:fld id="{629637A9-119A-49DA-BD12-AAC58B377D80}" type="slidenum">
              <a:rPr lang="en-US" smtClean="0"/>
              <a:t>40</a:t>
            </a:fld>
            <a:endParaRPr lang="en-US" dirty="0"/>
          </a:p>
        </p:txBody>
      </p:sp>
      <p:pic>
        <p:nvPicPr>
          <p:cNvPr id="6" name="Picture 5">
            <a:extLst>
              <a:ext uri="{FF2B5EF4-FFF2-40B4-BE49-F238E27FC236}">
                <a16:creationId xmlns:a16="http://schemas.microsoft.com/office/drawing/2014/main" id="{3CE3DF78-2F8D-AEEB-E78E-72B02357C7E1}"/>
              </a:ext>
            </a:extLst>
          </p:cNvPr>
          <p:cNvPicPr>
            <a:picLocks noChangeAspect="1"/>
          </p:cNvPicPr>
          <p:nvPr/>
        </p:nvPicPr>
        <p:blipFill>
          <a:blip r:embed="rId2"/>
          <a:stretch>
            <a:fillRect/>
          </a:stretch>
        </p:blipFill>
        <p:spPr>
          <a:xfrm>
            <a:off x="1952624" y="2004198"/>
            <a:ext cx="5591175" cy="4077359"/>
          </a:xfrm>
          <a:prstGeom prst="rect">
            <a:avLst/>
          </a:prstGeom>
        </p:spPr>
      </p:pic>
    </p:spTree>
    <p:extLst>
      <p:ext uri="{BB962C8B-B14F-4D97-AF65-F5344CB8AC3E}">
        <p14:creationId xmlns:p14="http://schemas.microsoft.com/office/powerpoint/2010/main" val="383903078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B100F-7029-3BB4-FA7C-10087DECE9EE}"/>
              </a:ext>
            </a:extLst>
          </p:cNvPr>
          <p:cNvSpPr>
            <a:spLocks noGrp="1"/>
          </p:cNvSpPr>
          <p:nvPr>
            <p:ph type="title"/>
          </p:nvPr>
        </p:nvSpPr>
        <p:spPr/>
        <p:txBody>
          <a:bodyPr/>
          <a:lstStyle/>
          <a:p>
            <a:r>
              <a:rPr lang="en-US" dirty="0"/>
              <a:t>Check it</a:t>
            </a:r>
          </a:p>
        </p:txBody>
      </p:sp>
      <p:sp>
        <p:nvSpPr>
          <p:cNvPr id="3" name="Content Placeholder 2">
            <a:extLst>
              <a:ext uri="{FF2B5EF4-FFF2-40B4-BE49-F238E27FC236}">
                <a16:creationId xmlns:a16="http://schemas.microsoft.com/office/drawing/2014/main" id="{56738AD3-1645-9396-E4B3-36B22058C8F0}"/>
              </a:ext>
            </a:extLst>
          </p:cNvPr>
          <p:cNvSpPr>
            <a:spLocks noGrp="1"/>
          </p:cNvSpPr>
          <p:nvPr>
            <p:ph idx="1"/>
          </p:nvPr>
        </p:nvSpPr>
        <p:spPr/>
        <p:txBody>
          <a:bodyPr/>
          <a:lstStyle/>
          <a:p>
            <a:r>
              <a:rPr lang="en-US" dirty="0"/>
              <a:t>Check dataset description to know what each column means. </a:t>
            </a:r>
          </a:p>
        </p:txBody>
      </p:sp>
      <p:sp>
        <p:nvSpPr>
          <p:cNvPr id="4" name="Slide Number Placeholder 3">
            <a:extLst>
              <a:ext uri="{FF2B5EF4-FFF2-40B4-BE49-F238E27FC236}">
                <a16:creationId xmlns:a16="http://schemas.microsoft.com/office/drawing/2014/main" id="{E197C323-DFBD-B35D-0DA2-246E85724652}"/>
              </a:ext>
            </a:extLst>
          </p:cNvPr>
          <p:cNvSpPr>
            <a:spLocks noGrp="1"/>
          </p:cNvSpPr>
          <p:nvPr>
            <p:ph type="sldNum" sz="quarter" idx="12"/>
          </p:nvPr>
        </p:nvSpPr>
        <p:spPr/>
        <p:txBody>
          <a:bodyPr/>
          <a:lstStyle/>
          <a:p>
            <a:fld id="{629637A9-119A-49DA-BD12-AAC58B377D80}" type="slidenum">
              <a:rPr lang="en-US" smtClean="0"/>
              <a:t>41</a:t>
            </a:fld>
            <a:endParaRPr lang="en-US" dirty="0"/>
          </a:p>
        </p:txBody>
      </p:sp>
      <p:pic>
        <p:nvPicPr>
          <p:cNvPr id="6" name="Picture 5">
            <a:extLst>
              <a:ext uri="{FF2B5EF4-FFF2-40B4-BE49-F238E27FC236}">
                <a16:creationId xmlns:a16="http://schemas.microsoft.com/office/drawing/2014/main" id="{ADE4F1AE-FF0E-A8C0-149D-59FC05239483}"/>
              </a:ext>
            </a:extLst>
          </p:cNvPr>
          <p:cNvPicPr>
            <a:picLocks noChangeAspect="1"/>
          </p:cNvPicPr>
          <p:nvPr/>
        </p:nvPicPr>
        <p:blipFill>
          <a:blip r:embed="rId2"/>
          <a:stretch>
            <a:fillRect/>
          </a:stretch>
        </p:blipFill>
        <p:spPr>
          <a:xfrm>
            <a:off x="1212850" y="2163762"/>
            <a:ext cx="5796138" cy="3398838"/>
          </a:xfrm>
          <a:prstGeom prst="rect">
            <a:avLst/>
          </a:prstGeom>
        </p:spPr>
      </p:pic>
      <p:sp>
        <p:nvSpPr>
          <p:cNvPr id="7" name="TextBox 6">
            <a:extLst>
              <a:ext uri="{FF2B5EF4-FFF2-40B4-BE49-F238E27FC236}">
                <a16:creationId xmlns:a16="http://schemas.microsoft.com/office/drawing/2014/main" id="{318D036D-11A4-93F9-9B44-F9DBA325BC03}"/>
              </a:ext>
            </a:extLst>
          </p:cNvPr>
          <p:cNvSpPr txBox="1"/>
          <p:nvPr/>
        </p:nvSpPr>
        <p:spPr>
          <a:xfrm>
            <a:off x="7772400" y="2692400"/>
            <a:ext cx="2985754" cy="923330"/>
          </a:xfrm>
          <a:prstGeom prst="rect">
            <a:avLst/>
          </a:prstGeom>
          <a:noFill/>
        </p:spPr>
        <p:txBody>
          <a:bodyPr wrap="none" rtlCol="0">
            <a:spAutoFit/>
          </a:bodyPr>
          <a:lstStyle/>
          <a:p>
            <a:r>
              <a:rPr lang="en-US" dirty="0"/>
              <a:t>‘mpg’, ‘cylinders’,</a:t>
            </a:r>
          </a:p>
          <a:p>
            <a:r>
              <a:rPr lang="en-US" dirty="0"/>
              <a:t>‘displacement’, ‘horsepower’, </a:t>
            </a:r>
          </a:p>
          <a:p>
            <a:r>
              <a:rPr lang="en-US" dirty="0"/>
              <a:t>‘weight’…</a:t>
            </a:r>
          </a:p>
        </p:txBody>
      </p:sp>
    </p:spTree>
    <p:extLst>
      <p:ext uri="{BB962C8B-B14F-4D97-AF65-F5344CB8AC3E}">
        <p14:creationId xmlns:p14="http://schemas.microsoft.com/office/powerpoint/2010/main" val="202919067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FCAFE-EA49-4999-B6FA-643BA496B7AD}"/>
              </a:ext>
            </a:extLst>
          </p:cNvPr>
          <p:cNvSpPr>
            <a:spLocks noGrp="1"/>
          </p:cNvSpPr>
          <p:nvPr>
            <p:ph type="title"/>
          </p:nvPr>
        </p:nvSpPr>
        <p:spPr/>
        <p:txBody>
          <a:bodyPr/>
          <a:lstStyle/>
          <a:p>
            <a:r>
              <a:rPr lang="en-US" dirty="0"/>
              <a:t>Python Packages</a:t>
            </a:r>
          </a:p>
        </p:txBody>
      </p:sp>
      <p:sp>
        <p:nvSpPr>
          <p:cNvPr id="3" name="Content Placeholder 2">
            <a:extLst>
              <a:ext uri="{FF2B5EF4-FFF2-40B4-BE49-F238E27FC236}">
                <a16:creationId xmlns:a16="http://schemas.microsoft.com/office/drawing/2014/main" id="{20A00139-8BCC-4372-B689-0B52EA0E3E5D}"/>
              </a:ext>
            </a:extLst>
          </p:cNvPr>
          <p:cNvSpPr>
            <a:spLocks noGrp="1"/>
          </p:cNvSpPr>
          <p:nvPr>
            <p:ph idx="1"/>
          </p:nvPr>
        </p:nvSpPr>
        <p:spPr/>
        <p:txBody>
          <a:bodyPr/>
          <a:lstStyle/>
          <a:p>
            <a:r>
              <a:rPr lang="en-US" dirty="0"/>
              <a:t>Python has many powerful </a:t>
            </a:r>
            <a:r>
              <a:rPr lang="en-US" dirty="0">
                <a:solidFill>
                  <a:schemeClr val="accent1">
                    <a:lumMod val="60000"/>
                    <a:lumOff val="40000"/>
                  </a:schemeClr>
                </a:solidFill>
              </a:rPr>
              <a:t>packages</a:t>
            </a:r>
          </a:p>
          <a:p>
            <a:r>
              <a:rPr lang="en-US" dirty="0"/>
              <a:t>This demo uses three key packages</a:t>
            </a:r>
          </a:p>
          <a:p>
            <a:r>
              <a:rPr lang="en-US" dirty="0">
                <a:solidFill>
                  <a:schemeClr val="accent1">
                    <a:lumMod val="60000"/>
                    <a:lumOff val="40000"/>
                  </a:schemeClr>
                </a:solidFill>
              </a:rPr>
              <a:t>Pandas</a:t>
            </a:r>
            <a:r>
              <a:rPr lang="en-US" dirty="0"/>
              <a:t>:  </a:t>
            </a:r>
          </a:p>
          <a:p>
            <a:pPr lvl="1"/>
            <a:r>
              <a:rPr lang="en-US" dirty="0"/>
              <a:t>Used for reading and writing data files</a:t>
            </a:r>
          </a:p>
          <a:p>
            <a:pPr lvl="1"/>
            <a:r>
              <a:rPr lang="en-US" dirty="0"/>
              <a:t>Loads data into </a:t>
            </a:r>
            <a:r>
              <a:rPr lang="en-US" dirty="0" err="1"/>
              <a:t>dataframes</a:t>
            </a:r>
            <a:endParaRPr lang="en-US" dirty="0"/>
          </a:p>
          <a:p>
            <a:r>
              <a:rPr lang="en-US" dirty="0" err="1">
                <a:solidFill>
                  <a:schemeClr val="accent1">
                    <a:lumMod val="60000"/>
                    <a:lumOff val="40000"/>
                  </a:schemeClr>
                </a:solidFill>
              </a:rPr>
              <a:t>Numpy</a:t>
            </a:r>
            <a:endParaRPr lang="en-US" dirty="0">
              <a:solidFill>
                <a:schemeClr val="accent1">
                  <a:lumMod val="60000"/>
                  <a:lumOff val="40000"/>
                </a:schemeClr>
              </a:solidFill>
            </a:endParaRPr>
          </a:p>
          <a:p>
            <a:pPr lvl="1"/>
            <a:r>
              <a:rPr lang="en-US" dirty="0"/>
              <a:t>Numerical operations including linear algebra</a:t>
            </a:r>
          </a:p>
          <a:p>
            <a:pPr lvl="1"/>
            <a:r>
              <a:rPr lang="en-US" dirty="0"/>
              <a:t>Data is stored in </a:t>
            </a:r>
            <a:r>
              <a:rPr lang="en-US" dirty="0" err="1"/>
              <a:t>ndarray</a:t>
            </a:r>
            <a:r>
              <a:rPr lang="en-US" dirty="0"/>
              <a:t> structure</a:t>
            </a:r>
          </a:p>
          <a:p>
            <a:pPr lvl="1"/>
            <a:r>
              <a:rPr lang="en-US" dirty="0"/>
              <a:t>We convert from </a:t>
            </a:r>
            <a:r>
              <a:rPr lang="en-US" dirty="0" err="1"/>
              <a:t>dataframes</a:t>
            </a:r>
            <a:r>
              <a:rPr lang="en-US" dirty="0"/>
              <a:t> to </a:t>
            </a:r>
            <a:r>
              <a:rPr lang="en-US" dirty="0" err="1"/>
              <a:t>ndarray</a:t>
            </a:r>
            <a:endParaRPr lang="en-US" dirty="0"/>
          </a:p>
          <a:p>
            <a:r>
              <a:rPr lang="en-US" dirty="0">
                <a:solidFill>
                  <a:schemeClr val="accent1">
                    <a:lumMod val="60000"/>
                    <a:lumOff val="40000"/>
                  </a:schemeClr>
                </a:solidFill>
              </a:rPr>
              <a:t>Matplotlib</a:t>
            </a:r>
            <a:r>
              <a:rPr lang="en-US" dirty="0"/>
              <a:t>:</a:t>
            </a:r>
          </a:p>
          <a:p>
            <a:pPr lvl="1"/>
            <a:r>
              <a:rPr lang="en-US" dirty="0"/>
              <a:t>MATLAB-like plotting and visualization</a:t>
            </a:r>
          </a:p>
          <a:p>
            <a:pPr lvl="1"/>
            <a:endParaRPr lang="en-US" dirty="0"/>
          </a:p>
        </p:txBody>
      </p:sp>
      <p:sp>
        <p:nvSpPr>
          <p:cNvPr id="4" name="Slide Number Placeholder 3">
            <a:extLst>
              <a:ext uri="{FF2B5EF4-FFF2-40B4-BE49-F238E27FC236}">
                <a16:creationId xmlns:a16="http://schemas.microsoft.com/office/drawing/2014/main" id="{5A645376-3018-4FE4-A320-C8C7BEC0D783}"/>
              </a:ext>
            </a:extLst>
          </p:cNvPr>
          <p:cNvSpPr>
            <a:spLocks noGrp="1"/>
          </p:cNvSpPr>
          <p:nvPr>
            <p:ph type="sldNum" sz="quarter" idx="12"/>
          </p:nvPr>
        </p:nvSpPr>
        <p:spPr/>
        <p:txBody>
          <a:bodyPr/>
          <a:lstStyle/>
          <a:p>
            <a:fld id="{629637A9-119A-49DA-BD12-AAC58B377D80}" type="slidenum">
              <a:rPr lang="en-US" smtClean="0"/>
              <a:t>42</a:t>
            </a:fld>
            <a:endParaRPr lang="en-US" dirty="0"/>
          </a:p>
        </p:txBody>
      </p:sp>
      <p:pic>
        <p:nvPicPr>
          <p:cNvPr id="5" name="Picture 4">
            <a:extLst>
              <a:ext uri="{FF2B5EF4-FFF2-40B4-BE49-F238E27FC236}">
                <a16:creationId xmlns:a16="http://schemas.microsoft.com/office/drawing/2014/main" id="{352AB08E-9FAF-43F7-AC00-70FC7F182863}"/>
              </a:ext>
            </a:extLst>
          </p:cNvPr>
          <p:cNvPicPr>
            <a:picLocks noChangeAspect="1"/>
          </p:cNvPicPr>
          <p:nvPr/>
        </p:nvPicPr>
        <p:blipFill>
          <a:blip r:embed="rId2"/>
          <a:stretch>
            <a:fillRect/>
          </a:stretch>
        </p:blipFill>
        <p:spPr>
          <a:xfrm>
            <a:off x="6813736" y="1539277"/>
            <a:ext cx="3068901" cy="828956"/>
          </a:xfrm>
          <a:prstGeom prst="rect">
            <a:avLst/>
          </a:prstGeom>
        </p:spPr>
      </p:pic>
      <p:pic>
        <p:nvPicPr>
          <p:cNvPr id="6" name="Picture 5">
            <a:extLst>
              <a:ext uri="{FF2B5EF4-FFF2-40B4-BE49-F238E27FC236}">
                <a16:creationId xmlns:a16="http://schemas.microsoft.com/office/drawing/2014/main" id="{8CC46876-54BB-485A-B7AE-076C4193F40B}"/>
              </a:ext>
            </a:extLst>
          </p:cNvPr>
          <p:cNvPicPr>
            <a:picLocks noChangeAspect="1"/>
          </p:cNvPicPr>
          <p:nvPr/>
        </p:nvPicPr>
        <p:blipFill>
          <a:blip r:embed="rId3"/>
          <a:stretch>
            <a:fillRect/>
          </a:stretch>
        </p:blipFill>
        <p:spPr>
          <a:xfrm>
            <a:off x="6813736" y="2796257"/>
            <a:ext cx="4039531" cy="942025"/>
          </a:xfrm>
          <a:prstGeom prst="rect">
            <a:avLst/>
          </a:prstGeom>
        </p:spPr>
      </p:pic>
    </p:spTree>
    <p:extLst>
      <p:ext uri="{BB962C8B-B14F-4D97-AF65-F5344CB8AC3E}">
        <p14:creationId xmlns:p14="http://schemas.microsoft.com/office/powerpoint/2010/main" val="34976991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Loading the Data in </a:t>
            </a:r>
            <a:r>
              <a:rPr lang="en-US" dirty="0" err="1"/>
              <a:t>Jupyter</a:t>
            </a:r>
            <a:r>
              <a:rPr lang="en-US" dirty="0"/>
              <a:t> Notebook</a:t>
            </a:r>
            <a:br>
              <a:rPr lang="en-US" dirty="0"/>
            </a:br>
            <a:r>
              <a:rPr lang="en-US" sz="4000" dirty="0"/>
              <a:t>Try 1:  The Wrong Way!</a:t>
            </a:r>
            <a:endParaRPr lang="en-US" dirty="0"/>
          </a:p>
        </p:txBody>
      </p:sp>
      <p:sp>
        <p:nvSpPr>
          <p:cNvPr id="3" name="Content Placeholder 2"/>
          <p:cNvSpPr>
            <a:spLocks noGrp="1"/>
          </p:cNvSpPr>
          <p:nvPr>
            <p:ph idx="1"/>
          </p:nvPr>
        </p:nvSpPr>
        <p:spPr>
          <a:xfrm>
            <a:off x="7434470" y="1539277"/>
            <a:ext cx="4368840" cy="4329817"/>
          </a:xfrm>
        </p:spPr>
        <p:txBody>
          <a:bodyPr>
            <a:normAutofit/>
          </a:bodyPr>
          <a:lstStyle/>
          <a:p>
            <a:r>
              <a:rPr lang="en-US" dirty="0"/>
              <a:t>Python pandas library</a:t>
            </a:r>
          </a:p>
          <a:p>
            <a:pPr lvl="1"/>
            <a:r>
              <a:rPr lang="en-US" dirty="0" err="1"/>
              <a:t>Read_csv</a:t>
            </a:r>
            <a:r>
              <a:rPr lang="en-US" dirty="0"/>
              <a:t> command.</a:t>
            </a:r>
          </a:p>
          <a:p>
            <a:pPr lvl="1"/>
            <a:r>
              <a:rPr lang="en-US" dirty="0"/>
              <a:t>Read URL or file location.</a:t>
            </a:r>
          </a:p>
          <a:p>
            <a:r>
              <a:rPr lang="en-US" dirty="0"/>
              <a:t>Creates a </a:t>
            </a:r>
            <a:r>
              <a:rPr lang="en-US" dirty="0" err="1">
                <a:solidFill>
                  <a:schemeClr val="tx2">
                    <a:lumMod val="60000"/>
                    <a:lumOff val="40000"/>
                  </a:schemeClr>
                </a:solidFill>
              </a:rPr>
              <a:t>dataframe</a:t>
            </a:r>
            <a:r>
              <a:rPr lang="en-US" dirty="0"/>
              <a:t> object</a:t>
            </a:r>
          </a:p>
          <a:p>
            <a:pPr lvl="1"/>
            <a:r>
              <a:rPr lang="en-US" dirty="0"/>
              <a:t>http://pandas.pydata.org/pandas-docs/stable/dsintro.html#dataframe</a:t>
            </a:r>
          </a:p>
          <a:p>
            <a:r>
              <a:rPr lang="en-US" dirty="0"/>
              <a:t>Problems</a:t>
            </a:r>
          </a:p>
          <a:p>
            <a:r>
              <a:rPr lang="en-US" dirty="0"/>
              <a:t>Does not parse columns</a:t>
            </a:r>
          </a:p>
          <a:p>
            <a:pPr lvl="1"/>
            <a:r>
              <a:rPr lang="en-US" dirty="0"/>
              <a:t>All data in a single column</a:t>
            </a:r>
          </a:p>
          <a:p>
            <a:pPr lvl="1"/>
            <a:r>
              <a:rPr lang="en-US" dirty="0" err="1"/>
              <a:t>Read_csv</a:t>
            </a:r>
            <a:r>
              <a:rPr lang="en-US" dirty="0"/>
              <a:t> assumes columns are delimited by commas</a:t>
            </a:r>
          </a:p>
          <a:p>
            <a:r>
              <a:rPr lang="en-US" dirty="0"/>
              <a:t>Mistakes first line as header</a:t>
            </a:r>
          </a:p>
        </p:txBody>
      </p:sp>
      <p:sp>
        <p:nvSpPr>
          <p:cNvPr id="4" name="Slide Number Placeholder 3"/>
          <p:cNvSpPr>
            <a:spLocks noGrp="1"/>
          </p:cNvSpPr>
          <p:nvPr>
            <p:ph type="sldNum" sz="quarter" idx="12"/>
          </p:nvPr>
        </p:nvSpPr>
        <p:spPr/>
        <p:txBody>
          <a:bodyPr/>
          <a:lstStyle/>
          <a:p>
            <a:fld id="{629637A9-119A-49DA-BD12-AAC58B377D80}" type="slidenum">
              <a:rPr lang="en-US" smtClean="0"/>
              <a:t>43</a:t>
            </a:fld>
            <a:endParaRPr lang="en-US" dirty="0"/>
          </a:p>
        </p:txBody>
      </p:sp>
      <p:pic>
        <p:nvPicPr>
          <p:cNvPr id="6" name="Picture 5"/>
          <p:cNvPicPr>
            <a:picLocks noChangeAspect="1"/>
          </p:cNvPicPr>
          <p:nvPr/>
        </p:nvPicPr>
        <p:blipFill>
          <a:blip r:embed="rId2"/>
          <a:stretch>
            <a:fillRect/>
          </a:stretch>
        </p:blipFill>
        <p:spPr>
          <a:xfrm>
            <a:off x="855029" y="2488351"/>
            <a:ext cx="6361043" cy="2697288"/>
          </a:xfrm>
          <a:prstGeom prst="rect">
            <a:avLst/>
          </a:prstGeom>
        </p:spPr>
      </p:pic>
      <p:pic>
        <p:nvPicPr>
          <p:cNvPr id="7" name="Picture 6"/>
          <p:cNvPicPr>
            <a:picLocks noChangeAspect="1"/>
          </p:cNvPicPr>
          <p:nvPr/>
        </p:nvPicPr>
        <p:blipFill>
          <a:blip r:embed="rId3"/>
          <a:stretch>
            <a:fillRect/>
          </a:stretch>
        </p:blipFill>
        <p:spPr>
          <a:xfrm>
            <a:off x="1350687" y="1726815"/>
            <a:ext cx="1882844" cy="593558"/>
          </a:xfrm>
          <a:prstGeom prst="rect">
            <a:avLst/>
          </a:prstGeom>
        </p:spPr>
      </p:pic>
    </p:spTree>
    <p:extLst>
      <p:ext uri="{BB962C8B-B14F-4D97-AF65-F5344CB8AC3E}">
        <p14:creationId xmlns:p14="http://schemas.microsoft.com/office/powerpoint/2010/main" val="324885414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Loading the Data in </a:t>
            </a:r>
            <a:r>
              <a:rPr lang="en-US" dirty="0" err="1"/>
              <a:t>Jupyter</a:t>
            </a:r>
            <a:br>
              <a:rPr lang="en-US" dirty="0"/>
            </a:br>
            <a:r>
              <a:rPr lang="en-US" sz="4000" dirty="0"/>
              <a:t>Try 2:  Fixing the Errors</a:t>
            </a:r>
            <a:endParaRPr lang="en-US" dirty="0"/>
          </a:p>
        </p:txBody>
      </p:sp>
      <p:sp>
        <p:nvSpPr>
          <p:cNvPr id="3" name="Content Placeholder 2"/>
          <p:cNvSpPr>
            <a:spLocks noGrp="1"/>
          </p:cNvSpPr>
          <p:nvPr>
            <p:ph idx="1"/>
          </p:nvPr>
        </p:nvSpPr>
        <p:spPr>
          <a:xfrm>
            <a:off x="7434469" y="1539277"/>
            <a:ext cx="4394775" cy="4329817"/>
          </a:xfrm>
        </p:spPr>
        <p:txBody>
          <a:bodyPr>
            <a:normAutofit/>
          </a:bodyPr>
          <a:lstStyle/>
          <a:p>
            <a:r>
              <a:rPr lang="en-US" dirty="0"/>
              <a:t>Fix the arguments in </a:t>
            </a:r>
            <a:r>
              <a:rPr lang="en-US" dirty="0" err="1"/>
              <a:t>read_csv</a:t>
            </a:r>
            <a:endParaRPr lang="en-US" dirty="0"/>
          </a:p>
          <a:p>
            <a:r>
              <a:rPr lang="en-US" dirty="0"/>
              <a:t>Pandas routines have many options</a:t>
            </a:r>
          </a:p>
          <a:p>
            <a:r>
              <a:rPr lang="en-US" b="1" dirty="0"/>
              <a:t>When you get a problem:</a:t>
            </a:r>
          </a:p>
          <a:p>
            <a:pPr lvl="1"/>
            <a:r>
              <a:rPr lang="en-US" dirty="0"/>
              <a:t>Google is your friend!</a:t>
            </a:r>
          </a:p>
          <a:p>
            <a:pPr lvl="1"/>
            <a:r>
              <a:rPr lang="en-US" dirty="0"/>
              <a:t>You are not the first to have these problems.</a:t>
            </a:r>
          </a:p>
          <a:p>
            <a:pPr lvl="1"/>
            <a:r>
              <a:rPr lang="en-US" dirty="0"/>
              <a:t>Ex: google “</a:t>
            </a:r>
            <a:r>
              <a:rPr lang="en-US" dirty="0" err="1"/>
              <a:t>pandas.dataframe</a:t>
            </a:r>
            <a:r>
              <a:rPr lang="en-US" dirty="0"/>
              <a:t>”</a:t>
            </a:r>
          </a:p>
          <a:p>
            <a:pPr lvl="1"/>
            <a:r>
              <a:rPr lang="en-US" dirty="0"/>
              <a:t>Ex. google “</a:t>
            </a:r>
            <a:r>
              <a:rPr lang="en-US" dirty="0" err="1"/>
              <a:t>pandas.read</a:t>
            </a:r>
            <a:r>
              <a:rPr lang="en-US" dirty="0"/>
              <a:t>”</a:t>
            </a:r>
          </a:p>
          <a:p>
            <a:pPr lvl="1"/>
            <a:endParaRPr lang="en-US" dirty="0"/>
          </a:p>
          <a:p>
            <a:r>
              <a:rPr lang="en-US" b="1" dirty="0" err="1">
                <a:solidFill>
                  <a:schemeClr val="tx2">
                    <a:lumMod val="60000"/>
                    <a:lumOff val="40000"/>
                  </a:schemeClr>
                </a:solidFill>
              </a:rPr>
              <a:t>Dataframe</a:t>
            </a:r>
            <a:r>
              <a:rPr lang="en-US" dirty="0"/>
              <a:t> has three components</a:t>
            </a:r>
          </a:p>
          <a:p>
            <a:pPr lvl="1"/>
            <a:r>
              <a:rPr lang="en-US" dirty="0" err="1"/>
              <a:t>df.columns</a:t>
            </a:r>
            <a:r>
              <a:rPr lang="en-US" dirty="0"/>
              <a:t>, </a:t>
            </a:r>
            <a:r>
              <a:rPr lang="en-US" dirty="0" err="1"/>
              <a:t>df.index</a:t>
            </a:r>
            <a:r>
              <a:rPr lang="en-US" dirty="0"/>
              <a:t>, </a:t>
            </a:r>
            <a:r>
              <a:rPr lang="en-US" dirty="0" err="1"/>
              <a:t>df.values</a:t>
            </a:r>
            <a:endParaRPr lang="en-US" dirty="0"/>
          </a:p>
          <a:p>
            <a:pPr marL="0" indent="0">
              <a:buNone/>
            </a:pPr>
            <a:endParaRPr lang="en-US" dirty="0"/>
          </a:p>
        </p:txBody>
      </p:sp>
      <p:sp>
        <p:nvSpPr>
          <p:cNvPr id="4" name="Slide Number Placeholder 3"/>
          <p:cNvSpPr>
            <a:spLocks noGrp="1"/>
          </p:cNvSpPr>
          <p:nvPr>
            <p:ph type="sldNum" sz="quarter" idx="12"/>
          </p:nvPr>
        </p:nvSpPr>
        <p:spPr/>
        <p:txBody>
          <a:bodyPr/>
          <a:lstStyle/>
          <a:p>
            <a:fld id="{629637A9-119A-49DA-BD12-AAC58B377D80}" type="slidenum">
              <a:rPr lang="en-US" smtClean="0"/>
              <a:t>44</a:t>
            </a:fld>
            <a:endParaRPr lang="en-US" dirty="0"/>
          </a:p>
        </p:txBody>
      </p:sp>
      <p:pic>
        <p:nvPicPr>
          <p:cNvPr id="5" name="Picture 4"/>
          <p:cNvPicPr>
            <a:picLocks noChangeAspect="1"/>
          </p:cNvPicPr>
          <p:nvPr/>
        </p:nvPicPr>
        <p:blipFill>
          <a:blip r:embed="rId2"/>
          <a:stretch>
            <a:fillRect/>
          </a:stretch>
        </p:blipFill>
        <p:spPr>
          <a:xfrm>
            <a:off x="245165" y="1729409"/>
            <a:ext cx="6667591" cy="2821196"/>
          </a:xfrm>
          <a:prstGeom prst="rect">
            <a:avLst/>
          </a:prstGeom>
        </p:spPr>
      </p:pic>
    </p:spTree>
    <p:extLst>
      <p:ext uri="{BB962C8B-B14F-4D97-AF65-F5344CB8AC3E}">
        <p14:creationId xmlns:p14="http://schemas.microsoft.com/office/powerpoint/2010/main" val="357754448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Visualizing the Data</a:t>
            </a:r>
          </a:p>
        </p:txBody>
      </p:sp>
      <p:sp>
        <p:nvSpPr>
          <p:cNvPr id="3" name="Content Placeholder 2"/>
          <p:cNvSpPr>
            <a:spLocks noGrp="1"/>
          </p:cNvSpPr>
          <p:nvPr>
            <p:ph idx="1"/>
          </p:nvPr>
        </p:nvSpPr>
        <p:spPr>
          <a:xfrm>
            <a:off x="5047489" y="1539277"/>
            <a:ext cx="6108192" cy="4329817"/>
          </a:xfrm>
        </p:spPr>
        <p:txBody>
          <a:bodyPr/>
          <a:lstStyle/>
          <a:p>
            <a:r>
              <a:rPr lang="en-US" dirty="0"/>
              <a:t>When possible, look at data before doing anything</a:t>
            </a:r>
          </a:p>
          <a:p>
            <a:r>
              <a:rPr lang="en-US" dirty="0"/>
              <a:t>Python has MATLAB-like plotting </a:t>
            </a:r>
          </a:p>
          <a:p>
            <a:pPr lvl="1"/>
            <a:r>
              <a:rPr lang="en-US" dirty="0" err="1"/>
              <a:t>Matplotlib</a:t>
            </a:r>
            <a:r>
              <a:rPr lang="en-US" dirty="0"/>
              <a:t> module</a:t>
            </a:r>
          </a:p>
        </p:txBody>
      </p:sp>
      <p:sp>
        <p:nvSpPr>
          <p:cNvPr id="4" name="Slide Number Placeholder 3"/>
          <p:cNvSpPr>
            <a:spLocks noGrp="1"/>
          </p:cNvSpPr>
          <p:nvPr>
            <p:ph type="sldNum" sz="quarter" idx="12"/>
          </p:nvPr>
        </p:nvSpPr>
        <p:spPr/>
        <p:txBody>
          <a:bodyPr/>
          <a:lstStyle/>
          <a:p>
            <a:fld id="{629637A9-119A-49DA-BD12-AAC58B377D80}" type="slidenum">
              <a:rPr lang="en-US" smtClean="0"/>
              <a:t>45</a:t>
            </a:fld>
            <a:endParaRPr lang="en-US" dirty="0"/>
          </a:p>
        </p:txBody>
      </p:sp>
      <p:pic>
        <p:nvPicPr>
          <p:cNvPr id="5" name="Picture 4"/>
          <p:cNvPicPr>
            <a:picLocks noChangeAspect="1"/>
          </p:cNvPicPr>
          <p:nvPr/>
        </p:nvPicPr>
        <p:blipFill>
          <a:blip r:embed="rId2"/>
          <a:stretch>
            <a:fillRect/>
          </a:stretch>
        </p:blipFill>
        <p:spPr>
          <a:xfrm>
            <a:off x="559283" y="1539277"/>
            <a:ext cx="3542265" cy="2642310"/>
          </a:xfrm>
          <a:prstGeom prst="rect">
            <a:avLst/>
          </a:prstGeom>
        </p:spPr>
      </p:pic>
      <p:pic>
        <p:nvPicPr>
          <p:cNvPr id="6" name="Picture 5"/>
          <p:cNvPicPr>
            <a:picLocks noChangeAspect="1"/>
          </p:cNvPicPr>
          <p:nvPr/>
        </p:nvPicPr>
        <p:blipFill>
          <a:blip r:embed="rId3"/>
          <a:stretch>
            <a:fillRect/>
          </a:stretch>
        </p:blipFill>
        <p:spPr>
          <a:xfrm>
            <a:off x="4354167" y="2983226"/>
            <a:ext cx="4272998" cy="2885868"/>
          </a:xfrm>
          <a:prstGeom prst="rect">
            <a:avLst/>
          </a:prstGeom>
        </p:spPr>
      </p:pic>
    </p:spTree>
    <p:extLst>
      <p:ext uri="{BB962C8B-B14F-4D97-AF65-F5344CB8AC3E}">
        <p14:creationId xmlns:p14="http://schemas.microsoft.com/office/powerpoint/2010/main" val="315075534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Postulate a Model</a:t>
            </a:r>
          </a:p>
        </p:txBody>
      </p:sp>
      <p:sp>
        <p:nvSpPr>
          <p:cNvPr id="3" name="Content Placeholder 2"/>
          <p:cNvSpPr>
            <a:spLocks noGrp="1"/>
          </p:cNvSpPr>
          <p:nvPr>
            <p:ph idx="1"/>
          </p:nvPr>
        </p:nvSpPr>
        <p:spPr/>
        <p:txBody>
          <a:bodyPr/>
          <a:lstStyle/>
          <a:p>
            <a:r>
              <a:rPr lang="en-US" dirty="0"/>
              <a:t>Try to find a mathematical to predict mpg from displacement, horsepower or acceleration</a:t>
            </a:r>
          </a:p>
          <a:p>
            <a:pPr lvl="1"/>
            <a:r>
              <a:rPr lang="en-US" dirty="0"/>
              <a:t>Make a reasonable / eyeball guess.  No need for program now.</a:t>
            </a:r>
          </a:p>
          <a:p>
            <a:r>
              <a:rPr lang="en-US" dirty="0"/>
              <a:t>What does your model predict when displacement = 200?</a:t>
            </a:r>
          </a:p>
          <a:p>
            <a:r>
              <a:rPr lang="en-US" dirty="0"/>
              <a:t>Is the prediction reasonable?  Can you improve your model?</a:t>
            </a:r>
          </a:p>
        </p:txBody>
      </p:sp>
      <p:sp>
        <p:nvSpPr>
          <p:cNvPr id="4" name="Slide Number Placeholder 3"/>
          <p:cNvSpPr>
            <a:spLocks noGrp="1"/>
          </p:cNvSpPr>
          <p:nvPr>
            <p:ph type="sldNum" sz="quarter" idx="12"/>
          </p:nvPr>
        </p:nvSpPr>
        <p:spPr/>
        <p:txBody>
          <a:bodyPr/>
          <a:lstStyle/>
          <a:p>
            <a:fld id="{629637A9-119A-49DA-BD12-AAC58B377D80}" type="slidenum">
              <a:rPr lang="en-US" smtClean="0"/>
              <a:t>46</a:t>
            </a:fld>
            <a:endParaRPr lang="en-US" dirty="0"/>
          </a:p>
        </p:txBody>
      </p:sp>
      <p:pic>
        <p:nvPicPr>
          <p:cNvPr id="5" name="Picture 4"/>
          <p:cNvPicPr>
            <a:picLocks noChangeAspect="1"/>
          </p:cNvPicPr>
          <p:nvPr/>
        </p:nvPicPr>
        <p:blipFill>
          <a:blip r:embed="rId2"/>
          <a:stretch>
            <a:fillRect/>
          </a:stretch>
        </p:blipFill>
        <p:spPr>
          <a:xfrm>
            <a:off x="882098" y="3564648"/>
            <a:ext cx="3000021" cy="2026133"/>
          </a:xfrm>
          <a:prstGeom prst="rect">
            <a:avLst/>
          </a:prstGeom>
        </p:spPr>
      </p:pic>
      <p:pic>
        <p:nvPicPr>
          <p:cNvPr id="6" name="Picture 5"/>
          <p:cNvPicPr>
            <a:picLocks noChangeAspect="1"/>
          </p:cNvPicPr>
          <p:nvPr/>
        </p:nvPicPr>
        <p:blipFill>
          <a:blip r:embed="rId3"/>
          <a:stretch>
            <a:fillRect/>
          </a:stretch>
        </p:blipFill>
        <p:spPr>
          <a:xfrm>
            <a:off x="3952253" y="3564648"/>
            <a:ext cx="3223799" cy="2087831"/>
          </a:xfrm>
          <a:prstGeom prst="rect">
            <a:avLst/>
          </a:prstGeom>
        </p:spPr>
      </p:pic>
      <p:pic>
        <p:nvPicPr>
          <p:cNvPr id="7" name="Picture 6"/>
          <p:cNvPicPr>
            <a:picLocks noChangeAspect="1"/>
          </p:cNvPicPr>
          <p:nvPr/>
        </p:nvPicPr>
        <p:blipFill>
          <a:blip r:embed="rId4"/>
          <a:stretch>
            <a:fillRect/>
          </a:stretch>
        </p:blipFill>
        <p:spPr>
          <a:xfrm>
            <a:off x="7176052" y="3603502"/>
            <a:ext cx="3137038" cy="1948424"/>
          </a:xfrm>
          <a:prstGeom prst="rect">
            <a:avLst/>
          </a:prstGeom>
        </p:spPr>
      </p:pic>
      <p:sp>
        <p:nvSpPr>
          <p:cNvPr id="8" name="TextBox 7"/>
          <p:cNvSpPr txBox="1"/>
          <p:nvPr/>
        </p:nvSpPr>
        <p:spPr>
          <a:xfrm>
            <a:off x="4897398" y="5608585"/>
            <a:ext cx="1333507" cy="369332"/>
          </a:xfrm>
          <a:prstGeom prst="rect">
            <a:avLst/>
          </a:prstGeom>
          <a:noFill/>
        </p:spPr>
        <p:txBody>
          <a:bodyPr wrap="none" rtlCol="0">
            <a:spAutoFit/>
          </a:bodyPr>
          <a:lstStyle/>
          <a:p>
            <a:r>
              <a:rPr lang="en-US" dirty="0">
                <a:solidFill>
                  <a:schemeClr val="accent1"/>
                </a:solidFill>
              </a:rPr>
              <a:t>Horsepower</a:t>
            </a:r>
          </a:p>
        </p:txBody>
      </p:sp>
      <p:sp>
        <p:nvSpPr>
          <p:cNvPr id="9" name="TextBox 8"/>
          <p:cNvSpPr txBox="1"/>
          <p:nvPr/>
        </p:nvSpPr>
        <p:spPr>
          <a:xfrm>
            <a:off x="1707145" y="5608585"/>
            <a:ext cx="1464953" cy="369332"/>
          </a:xfrm>
          <a:prstGeom prst="rect">
            <a:avLst/>
          </a:prstGeom>
          <a:noFill/>
        </p:spPr>
        <p:txBody>
          <a:bodyPr wrap="none" rtlCol="0">
            <a:spAutoFit/>
          </a:bodyPr>
          <a:lstStyle/>
          <a:p>
            <a:r>
              <a:rPr lang="en-US" dirty="0">
                <a:solidFill>
                  <a:schemeClr val="accent1"/>
                </a:solidFill>
              </a:rPr>
              <a:t>Displacement</a:t>
            </a:r>
          </a:p>
        </p:txBody>
      </p:sp>
      <p:sp>
        <p:nvSpPr>
          <p:cNvPr id="10" name="TextBox 9"/>
          <p:cNvSpPr txBox="1"/>
          <p:nvPr/>
        </p:nvSpPr>
        <p:spPr>
          <a:xfrm>
            <a:off x="8077817" y="5551926"/>
            <a:ext cx="1354410" cy="369332"/>
          </a:xfrm>
          <a:prstGeom prst="rect">
            <a:avLst/>
          </a:prstGeom>
          <a:noFill/>
        </p:spPr>
        <p:txBody>
          <a:bodyPr wrap="none" rtlCol="0">
            <a:spAutoFit/>
          </a:bodyPr>
          <a:lstStyle/>
          <a:p>
            <a:r>
              <a:rPr lang="en-US" dirty="0">
                <a:solidFill>
                  <a:schemeClr val="accent1"/>
                </a:solidFill>
              </a:rPr>
              <a:t>Acceleration</a:t>
            </a:r>
          </a:p>
        </p:txBody>
      </p:sp>
      <p:sp>
        <p:nvSpPr>
          <p:cNvPr id="11" name="TextBox 10"/>
          <p:cNvSpPr txBox="1"/>
          <p:nvPr/>
        </p:nvSpPr>
        <p:spPr>
          <a:xfrm rot="16200000">
            <a:off x="362443" y="4300810"/>
            <a:ext cx="599844" cy="369332"/>
          </a:xfrm>
          <a:prstGeom prst="rect">
            <a:avLst/>
          </a:prstGeom>
          <a:noFill/>
        </p:spPr>
        <p:txBody>
          <a:bodyPr wrap="none" rtlCol="0">
            <a:spAutoFit/>
          </a:bodyPr>
          <a:lstStyle/>
          <a:p>
            <a:r>
              <a:rPr lang="en-US" dirty="0">
                <a:solidFill>
                  <a:schemeClr val="accent1"/>
                </a:solidFill>
              </a:rPr>
              <a:t>mpg</a:t>
            </a:r>
          </a:p>
        </p:txBody>
      </p:sp>
    </p:spTree>
    <p:extLst>
      <p:ext uri="{BB962C8B-B14F-4D97-AF65-F5344CB8AC3E}">
        <p14:creationId xmlns:p14="http://schemas.microsoft.com/office/powerpoint/2010/main" val="350520913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14:m>
                  <m:oMath xmlns:m="http://schemas.openxmlformats.org/officeDocument/2006/math">
                    <m:r>
                      <a:rPr lang="en-US" i="1" dirty="0" smtClean="0">
                        <a:latin typeface="Cambria Math" panose="02040503050406030204" pitchFamily="18" charset="0"/>
                      </a:rPr>
                      <m:t>𝑦</m:t>
                    </m:r>
                    <m:r>
                      <a:rPr lang="en-US" i="1" dirty="0" smtClean="0">
                        <a:latin typeface="Cambria Math" panose="02040503050406030204" pitchFamily="18" charset="0"/>
                      </a:rPr>
                      <m:t> </m:t>
                    </m:r>
                  </m:oMath>
                </a14:m>
                <a:r>
                  <a:rPr lang="en-US" dirty="0"/>
                  <a:t>= variable you are trying to predict.  </a:t>
                </a:r>
              </a:p>
              <a:p>
                <a:pPr lvl="1"/>
                <a:r>
                  <a:rPr lang="en-US" dirty="0"/>
                  <a:t>Called many names:  Dependent variable, response variable, target, </a:t>
                </a:r>
                <a:r>
                  <a:rPr lang="en-US" dirty="0" err="1"/>
                  <a:t>regressand</a:t>
                </a:r>
                <a:r>
                  <a:rPr lang="en-US" dirty="0"/>
                  <a:t>, …</a:t>
                </a:r>
              </a:p>
              <a:p>
                <a14:m>
                  <m:oMath xmlns:m="http://schemas.openxmlformats.org/officeDocument/2006/math">
                    <m:r>
                      <a:rPr lang="en-US" b="0" i="1" smtClean="0">
                        <a:latin typeface="Cambria Math" panose="02040503050406030204" pitchFamily="18" charset="0"/>
                      </a:rPr>
                      <m:t>𝑥</m:t>
                    </m:r>
                  </m:oMath>
                </a14:m>
                <a:r>
                  <a:rPr lang="en-US" dirty="0"/>
                  <a:t> = what you are using to predict:</a:t>
                </a:r>
              </a:p>
              <a:p>
                <a:pPr lvl="1"/>
                <a:r>
                  <a:rPr lang="en-US" dirty="0"/>
                  <a:t>Predictor, attribute, covariate, </a:t>
                </a:r>
                <a:r>
                  <a:rPr lang="en-US" dirty="0" err="1"/>
                  <a:t>regressor</a:t>
                </a:r>
                <a:r>
                  <a:rPr lang="en-US" dirty="0"/>
                  <a:t>, …</a:t>
                </a:r>
              </a:p>
              <a:p>
                <a:r>
                  <a:rPr lang="en-US" dirty="0"/>
                  <a:t>Data:  Set of points, </a:t>
                </a:r>
                <a14:m>
                  <m:oMath xmlns:m="http://schemas.openxmlformats.org/officeDocument/2006/math">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sub>
                        </m:sSub>
                      </m:e>
                    </m:d>
                    <m:r>
                      <a:rPr lang="en-US" b="0" i="1" smtClean="0">
                        <a:latin typeface="Cambria Math" panose="02040503050406030204" pitchFamily="18" charset="0"/>
                      </a:rPr>
                      <m:t>, </m:t>
                    </m:r>
                    <m:r>
                      <a:rPr lang="en-US" b="0" i="1" smtClean="0">
                        <a:latin typeface="Cambria Math" panose="02040503050406030204" pitchFamily="18" charset="0"/>
                      </a:rPr>
                      <m:t>𝑖</m:t>
                    </m:r>
                    <m:r>
                      <a:rPr lang="en-US" b="0" i="1" smtClean="0">
                        <a:latin typeface="Cambria Math" panose="02040503050406030204" pitchFamily="18" charset="0"/>
                      </a:rPr>
                      <m:t>=1,…, </m:t>
                    </m:r>
                    <m:r>
                      <a:rPr lang="en-US" b="0" i="1" smtClean="0">
                        <a:latin typeface="Cambria Math" panose="02040503050406030204" pitchFamily="18" charset="0"/>
                      </a:rPr>
                      <m:t>𝑛</m:t>
                    </m:r>
                  </m:oMath>
                </a14:m>
                <a:endParaRPr lang="en-US" dirty="0"/>
              </a:p>
              <a:p>
                <a:pPr lvl="1"/>
                <a:r>
                  <a:rPr lang="en-US" dirty="0"/>
                  <a:t>Each data point is called a sample.</a:t>
                </a:r>
              </a:p>
              <a:p>
                <a:r>
                  <a:rPr lang="en-US" dirty="0"/>
                  <a:t>Scatter plot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455" t="-1549"/>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629637A9-119A-49DA-BD12-AAC58B377D80}" type="slidenum">
              <a:rPr lang="en-US" smtClean="0"/>
              <a:t>47</a:t>
            </a:fld>
            <a:endParaRPr lang="en-US" dirty="0"/>
          </a:p>
        </p:txBody>
      </p:sp>
      <p:pic>
        <p:nvPicPr>
          <p:cNvPr id="5" name="Picture 4"/>
          <p:cNvPicPr>
            <a:picLocks noChangeAspect="1"/>
          </p:cNvPicPr>
          <p:nvPr/>
        </p:nvPicPr>
        <p:blipFill>
          <a:blip r:embed="rId3"/>
          <a:stretch>
            <a:fillRect/>
          </a:stretch>
        </p:blipFill>
        <p:spPr>
          <a:xfrm>
            <a:off x="7152653" y="2577548"/>
            <a:ext cx="3223799" cy="2087831"/>
          </a:xfrm>
          <a:prstGeom prst="rect">
            <a:avLst/>
          </a:prstGeom>
        </p:spPr>
      </p:pic>
      <mc:AlternateContent xmlns:mc="http://schemas.openxmlformats.org/markup-compatibility/2006" xmlns:a14="http://schemas.microsoft.com/office/drawing/2010/main">
        <mc:Choice Requires="a14">
          <p:sp>
            <p:nvSpPr>
              <p:cNvPr id="6" name="TextBox 5"/>
              <p:cNvSpPr txBox="1"/>
              <p:nvPr/>
            </p:nvSpPr>
            <p:spPr>
              <a:xfrm>
                <a:off x="8098669" y="4925887"/>
                <a:ext cx="1687000" cy="369332"/>
              </a:xfrm>
              <a:prstGeom prst="rect">
                <a:avLst/>
              </a:prstGeom>
              <a:noFill/>
            </p:spPr>
            <p:txBody>
              <a:bodyPr wrap="none" rtlCol="0">
                <a:spAutoFit/>
              </a:bodyPr>
              <a:lstStyle/>
              <a:p>
                <a14:m>
                  <m:oMath xmlns:m="http://schemas.openxmlformats.org/officeDocument/2006/math">
                    <m:r>
                      <a:rPr lang="en-US" b="0" i="1" dirty="0" smtClean="0">
                        <a:latin typeface="Cambria Math" panose="02040503050406030204" pitchFamily="18" charset="0"/>
                      </a:rPr>
                      <m:t>𝑥</m:t>
                    </m:r>
                  </m:oMath>
                </a14:m>
                <a:r>
                  <a:rPr lang="en-US" dirty="0"/>
                  <a:t> = horsepower</a:t>
                </a:r>
              </a:p>
            </p:txBody>
          </p:sp>
        </mc:Choice>
        <mc:Fallback xmlns="">
          <p:sp>
            <p:nvSpPr>
              <p:cNvPr id="6" name="TextBox 5"/>
              <p:cNvSpPr txBox="1">
                <a:spLocks noRot="1" noChangeAspect="1" noMove="1" noResize="1" noEditPoints="1" noAdjustHandles="1" noChangeArrowheads="1" noChangeShapeType="1" noTextEdit="1"/>
              </p:cNvSpPr>
              <p:nvPr/>
            </p:nvSpPr>
            <p:spPr>
              <a:xfrm>
                <a:off x="8098669" y="4925887"/>
                <a:ext cx="1687000" cy="369332"/>
              </a:xfrm>
              <a:prstGeom prst="rect">
                <a:avLst/>
              </a:prstGeom>
              <a:blipFill>
                <a:blip r:embed="rId4"/>
                <a:stretch>
                  <a:fillRect t="-8197" r="-1449"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rot="16200000">
                <a:off x="6398187" y="3353119"/>
                <a:ext cx="954877" cy="369332"/>
              </a:xfrm>
              <a:prstGeom prst="rect">
                <a:avLst/>
              </a:prstGeom>
              <a:noFill/>
            </p:spPr>
            <p:txBody>
              <a:bodyPr wrap="none" rtlCol="0">
                <a:spAutoFit/>
              </a:bodyPr>
              <a:lstStyle/>
              <a:p>
                <a14:m>
                  <m:oMath xmlns:m="http://schemas.openxmlformats.org/officeDocument/2006/math">
                    <m:r>
                      <a:rPr lang="en-US" b="0" i="1" dirty="0" smtClean="0">
                        <a:latin typeface="Cambria Math" panose="02040503050406030204" pitchFamily="18" charset="0"/>
                      </a:rPr>
                      <m:t>𝑦</m:t>
                    </m:r>
                  </m:oMath>
                </a14:m>
                <a:r>
                  <a:rPr lang="en-US" dirty="0"/>
                  <a:t> = mpg</a:t>
                </a:r>
              </a:p>
            </p:txBody>
          </p:sp>
        </mc:Choice>
        <mc:Fallback xmlns="">
          <p:sp>
            <p:nvSpPr>
              <p:cNvPr id="7" name="TextBox 6"/>
              <p:cNvSpPr txBox="1">
                <a:spLocks noRot="1" noChangeAspect="1" noMove="1" noResize="1" noEditPoints="1" noAdjustHandles="1" noChangeArrowheads="1" noChangeShapeType="1" noTextEdit="1"/>
              </p:cNvSpPr>
              <p:nvPr/>
            </p:nvSpPr>
            <p:spPr>
              <a:xfrm rot="16200000">
                <a:off x="6398187" y="3353119"/>
                <a:ext cx="954877" cy="369332"/>
              </a:xfrm>
              <a:prstGeom prst="rect">
                <a:avLst/>
              </a:prstGeom>
              <a:blipFill>
                <a:blip r:embed="rId5"/>
                <a:stretch>
                  <a:fillRect l="-10000" t="-5096" r="-26667"/>
                </a:stretch>
              </a:blipFill>
            </p:spPr>
            <p:txBody>
              <a:bodyPr/>
              <a:lstStyle/>
              <a:p>
                <a:r>
                  <a:rPr lang="en-US">
                    <a:noFill/>
                  </a:rPr>
                  <a:t> </a:t>
                </a:r>
              </a:p>
            </p:txBody>
          </p:sp>
        </mc:Fallback>
      </mc:AlternateContent>
    </p:spTree>
    <p:extLst>
      <p:ext uri="{BB962C8B-B14F-4D97-AF65-F5344CB8AC3E}">
        <p14:creationId xmlns:p14="http://schemas.microsoft.com/office/powerpoint/2010/main" val="54795128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097280" y="1539277"/>
                <a:ext cx="5358384" cy="4329817"/>
              </a:xfrm>
            </p:spPr>
            <p:txBody>
              <a:bodyPr/>
              <a:lstStyle/>
              <a:p>
                <a:r>
                  <a:rPr lang="en-US" dirty="0"/>
                  <a:t>Assume a linear relation</a:t>
                </a:r>
                <a:br>
                  <a:rPr lang="en-US" dirty="0"/>
                </a:br>
                <a14:m>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𝛽</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𝛽</m:t>
                        </m:r>
                      </m:e>
                      <m:sub>
                        <m:r>
                          <a:rPr lang="en-US" b="0" i="1" smtClean="0">
                            <a:latin typeface="Cambria Math" panose="02040503050406030204" pitchFamily="18" charset="0"/>
                          </a:rPr>
                          <m:t>1</m:t>
                        </m:r>
                      </m:sub>
                    </m:sSub>
                    <m:r>
                      <a:rPr lang="en-US" b="0" i="1" smtClean="0">
                        <a:latin typeface="Cambria Math" panose="02040503050406030204" pitchFamily="18" charset="0"/>
                      </a:rPr>
                      <m:t>𝑥</m:t>
                    </m:r>
                  </m:oMath>
                </a14:m>
                <a:endParaRPr lang="en-US" b="0" dirty="0"/>
              </a:p>
              <a:p>
                <a:pPr lvl="1"/>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𝛽</m:t>
                        </m:r>
                      </m:e>
                      <m:sub>
                        <m:r>
                          <a:rPr lang="en-US" i="1">
                            <a:latin typeface="Cambria Math" panose="02040503050406030204" pitchFamily="18" charset="0"/>
                          </a:rPr>
                          <m:t>0</m:t>
                        </m:r>
                      </m:sub>
                    </m:sSub>
                  </m:oMath>
                </a14:m>
                <a:r>
                  <a:rPr lang="en-US" dirty="0"/>
                  <a:t> = intercept</a:t>
                </a:r>
              </a:p>
              <a:p>
                <a:pPr lvl="1"/>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𝛽</m:t>
                        </m:r>
                      </m:e>
                      <m:sub>
                        <m:r>
                          <a:rPr lang="en-US" i="1">
                            <a:latin typeface="Cambria Math" panose="02040503050406030204" pitchFamily="18" charset="0"/>
                          </a:rPr>
                          <m:t>1</m:t>
                        </m:r>
                      </m:sub>
                    </m:sSub>
                  </m:oMath>
                </a14:m>
                <a:r>
                  <a:rPr lang="en-US" dirty="0"/>
                  <a:t> = slope</a:t>
                </a:r>
              </a:p>
              <a:p>
                <a14:m>
                  <m:oMath xmlns:m="http://schemas.openxmlformats.org/officeDocument/2006/math">
                    <m:r>
                      <a:rPr lang="en-US" b="0" i="1" smtClean="0">
                        <a:latin typeface="Cambria Math" panose="02040503050406030204" pitchFamily="18" charset="0"/>
                      </a:rPr>
                      <m:t>𝛽</m:t>
                    </m:r>
                    <m:r>
                      <a:rPr lang="en-US" b="0" i="1" smtClean="0">
                        <a:latin typeface="Cambria Math" panose="02040503050406030204" pitchFamily="18" charset="0"/>
                      </a:rPr>
                      <m:t>=</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𝛽</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𝛽</m:t>
                            </m:r>
                          </m:e>
                          <m:sub>
                            <m:r>
                              <a:rPr lang="en-US" b="0" i="1" smtClean="0">
                                <a:latin typeface="Cambria Math" panose="02040503050406030204" pitchFamily="18" charset="0"/>
                              </a:rPr>
                              <m:t>1</m:t>
                            </m:r>
                          </m:sub>
                        </m:sSub>
                      </m:e>
                    </m:d>
                  </m:oMath>
                </a14:m>
                <a:r>
                  <a:rPr lang="en-US" dirty="0"/>
                  <a:t> are the </a:t>
                </a:r>
                <a:r>
                  <a:rPr lang="en-US" dirty="0">
                    <a:solidFill>
                      <a:schemeClr val="accent1"/>
                    </a:solidFill>
                  </a:rPr>
                  <a:t>parameters</a:t>
                </a:r>
                <a:r>
                  <a:rPr lang="en-US" dirty="0"/>
                  <a:t> of the model</a:t>
                </a:r>
              </a:p>
              <a:p>
                <a:r>
                  <a:rPr lang="en-US" dirty="0"/>
                  <a:t>What are the units of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𝛽</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𝛽</m:t>
                        </m:r>
                      </m:e>
                      <m:sub>
                        <m:r>
                          <a:rPr lang="en-US" b="0" i="1" smtClean="0">
                            <a:latin typeface="Cambria Math" panose="02040503050406030204" pitchFamily="18" charset="0"/>
                          </a:rPr>
                          <m:t>1</m:t>
                        </m:r>
                      </m:sub>
                    </m:sSub>
                  </m:oMath>
                </a14:m>
                <a:r>
                  <a:rPr lang="en-US" dirty="0"/>
                  <a:t>?</a:t>
                </a:r>
              </a:p>
              <a:p>
                <a:r>
                  <a:rPr lang="en-US" dirty="0"/>
                  <a:t>When is this model good?</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097280" y="1539277"/>
                <a:ext cx="5358384" cy="4329817"/>
              </a:xfrm>
              <a:blipFill>
                <a:blip r:embed="rId2"/>
                <a:stretch>
                  <a:fillRect l="-2730" t="-1549"/>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629637A9-119A-49DA-BD12-AAC58B377D80}" type="slidenum">
              <a:rPr lang="en-US" smtClean="0"/>
              <a:t>48</a:t>
            </a:fld>
            <a:endParaRPr lang="en-US" dirty="0"/>
          </a:p>
        </p:txBody>
      </p:sp>
      <p:pic>
        <p:nvPicPr>
          <p:cNvPr id="2050" name="Picture 2" descr="Image result for linear regress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34182" y="1989423"/>
            <a:ext cx="5195887" cy="342952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9695232" y="3704185"/>
            <a:ext cx="1594667" cy="369332"/>
          </a:xfrm>
          <a:prstGeom prst="rect">
            <a:avLst/>
          </a:prstGeom>
          <a:noFill/>
        </p:spPr>
        <p:txBody>
          <a:bodyPr wrap="none" rtlCol="0">
            <a:spAutoFit/>
          </a:bodyPr>
          <a:lstStyle/>
          <a:p>
            <a:r>
              <a:rPr lang="en-US" dirty="0">
                <a:solidFill>
                  <a:schemeClr val="accent1">
                    <a:lumMod val="60000"/>
                    <a:lumOff val="40000"/>
                  </a:schemeClr>
                </a:solidFill>
              </a:rPr>
              <a:t>Regression line</a:t>
            </a:r>
          </a:p>
        </p:txBody>
      </p:sp>
      <p:cxnSp>
        <p:nvCxnSpPr>
          <p:cNvPr id="7" name="Straight Arrow Connector 6"/>
          <p:cNvCxnSpPr>
            <a:stCxn id="2050" idx="3"/>
          </p:cNvCxnSpPr>
          <p:nvPr/>
        </p:nvCxnSpPr>
        <p:spPr>
          <a:xfrm flipH="1" flipV="1">
            <a:off x="9764785" y="2827090"/>
            <a:ext cx="565284" cy="8770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3153317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Use a Linear Model?</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Many natural phenomena have linear relationship</a:t>
                </a:r>
              </a:p>
              <a:p>
                <a:r>
                  <a:rPr lang="en-US" dirty="0"/>
                  <a:t>Predictor has small variation</a:t>
                </a:r>
              </a:p>
              <a:p>
                <a:pPr lvl="1"/>
                <a:r>
                  <a:rPr lang="en-US" dirty="0"/>
                  <a:t>Suppose </a:t>
                </a:r>
                <a14:m>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oMath>
                </a14:m>
                <a:endParaRPr lang="en-US" b="0" dirty="0"/>
              </a:p>
              <a:p>
                <a:pPr lvl="1"/>
                <a:r>
                  <a:rPr lang="en-US" dirty="0"/>
                  <a:t>If variation of </a:t>
                </a:r>
                <a14:m>
                  <m:oMath xmlns:m="http://schemas.openxmlformats.org/officeDocument/2006/math">
                    <m:r>
                      <a:rPr lang="en-US" b="0" i="1" smtClean="0">
                        <a:latin typeface="Cambria Math" panose="02040503050406030204" pitchFamily="18" charset="0"/>
                      </a:rPr>
                      <m:t>𝑥</m:t>
                    </m:r>
                  </m:oMath>
                </a14:m>
                <a:r>
                  <a:rPr lang="en-US" dirty="0"/>
                  <a:t> is small around some value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0</m:t>
                        </m:r>
                      </m:sub>
                    </m:sSub>
                  </m:oMath>
                </a14:m>
                <a:r>
                  <a:rPr lang="en-US" dirty="0"/>
                  <a:t>, then </a:t>
                </a:r>
              </a:p>
              <a:p>
                <a:pPr marL="201168" lvl="1" indent="0">
                  <a:buNone/>
                </a:pPr>
                <a:br>
                  <a:rPr lang="en-US" dirty="0"/>
                </a:b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𝑓</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0</m:t>
                              </m:r>
                            </m:sub>
                          </m:sSub>
                        </m:e>
                      </m:d>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i="1">
                              <a:latin typeface="Cambria Math" panose="02040503050406030204" pitchFamily="18" charset="0"/>
                            </a:rPr>
                            <m:t>𝑓</m:t>
                          </m:r>
                        </m:e>
                        <m:sup>
                          <m:r>
                            <a:rPr lang="en-US" b="0" i="1" smtClean="0">
                              <a:latin typeface="Cambria Math" panose="02040503050406030204" pitchFamily="18" charset="0"/>
                            </a:rPr>
                            <m:t>′</m:t>
                          </m:r>
                        </m:sup>
                      </m:sSup>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0</m:t>
                              </m:r>
                            </m:sub>
                          </m:sSub>
                        </m:e>
                      </m:d>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0</m:t>
                              </m:r>
                            </m:sub>
                          </m:sSub>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𝛽</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𝛽</m:t>
                          </m:r>
                        </m:e>
                        <m:sub>
                          <m:r>
                            <a:rPr lang="en-US" b="0" i="1" smtClean="0">
                              <a:latin typeface="Cambria Math" panose="02040503050406030204" pitchFamily="18" charset="0"/>
                            </a:rPr>
                            <m:t>1</m:t>
                          </m:r>
                        </m:sub>
                      </m:sSub>
                      <m:r>
                        <a:rPr lang="en-US" b="0" i="1" smtClean="0">
                          <a:latin typeface="Cambria Math" panose="02040503050406030204" pitchFamily="18" charset="0"/>
                        </a:rPr>
                        <m:t>𝑥</m:t>
                      </m:r>
                      <m:r>
                        <a:rPr lang="en-US" b="0" i="1" smtClean="0">
                          <a:latin typeface="Cambria Math" panose="02040503050406030204" pitchFamily="18" charset="0"/>
                        </a:rPr>
                        <m:t>, </m:t>
                      </m:r>
                    </m:oMath>
                  </m:oMathPara>
                </a14:m>
                <a:br>
                  <a:rPr lang="en-US" b="0" i="1" dirty="0">
                    <a:latin typeface="Cambria Math" panose="02040503050406030204" pitchFamily="18" charset="0"/>
                  </a:rPr>
                </a:br>
                <a:endParaRPr lang="en-US" b="0" i="1" dirty="0">
                  <a:latin typeface="Cambria Math" panose="02040503050406030204" pitchFamily="18" charset="0"/>
                </a:endParaRPr>
              </a:p>
              <a:p>
                <a:pPr lvl="1"/>
                <a:endParaRPr lang="en-US" b="0" i="1" dirty="0">
                  <a:latin typeface="Cambria Math" panose="02040503050406030204" pitchFamily="18" charset="0"/>
                </a:endParaRPr>
              </a:p>
              <a:p>
                <a:pPr marL="201168" lvl="1"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𝛽</m:t>
                          </m:r>
                        </m:e>
                        <m:sub>
                          <m:r>
                            <a:rPr lang="en-US" b="0" i="1" smtClean="0">
                              <a:latin typeface="Cambria Math" panose="02040503050406030204" pitchFamily="18" charset="0"/>
                            </a:rPr>
                            <m:t>0</m:t>
                          </m:r>
                        </m:sub>
                      </m:sSub>
                      <m:r>
                        <a:rPr lang="en-US" b="0" i="1" smtClean="0">
                          <a:latin typeface="Cambria Math" panose="02040503050406030204" pitchFamily="18" charset="0"/>
                        </a:rPr>
                        <m:t>=</m:t>
                      </m:r>
                      <m:r>
                        <a:rPr lang="en-US" b="0" i="1" smtClean="0">
                          <a:latin typeface="Cambria Math" panose="02040503050406030204" pitchFamily="18" charset="0"/>
                        </a:rPr>
                        <m:t>𝑓</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0</m:t>
                              </m:r>
                            </m:sub>
                          </m:sSub>
                        </m:e>
                      </m:d>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𝑓</m:t>
                          </m:r>
                        </m:e>
                        <m:sup>
                          <m:r>
                            <a:rPr lang="en-US" b="0" i="1" smtClean="0">
                              <a:latin typeface="Cambria Math" panose="02040503050406030204" pitchFamily="18" charset="0"/>
                            </a:rPr>
                            <m:t>′</m:t>
                          </m:r>
                        </m:sup>
                      </m:sSup>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0</m:t>
                              </m:r>
                            </m:sub>
                          </m:sSub>
                        </m:e>
                      </m:d>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0</m:t>
                          </m:r>
                        </m:sub>
                      </m:sSub>
                      <m:r>
                        <a:rPr lang="en-US" b="0" i="0"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𝛽</m:t>
                          </m:r>
                        </m:e>
                        <m:sub>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𝑓</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0</m:t>
                          </m:r>
                        </m:sub>
                      </m:sSub>
                      <m:r>
                        <a:rPr lang="en-US" b="0" i="1" smtClean="0">
                          <a:latin typeface="Cambria Math" panose="02040503050406030204" pitchFamily="18" charset="0"/>
                        </a:rPr>
                        <m:t>)</m:t>
                      </m:r>
                    </m:oMath>
                  </m:oMathPara>
                </a14:m>
                <a:endParaRPr lang="en-US" dirty="0"/>
              </a:p>
              <a:p>
                <a:r>
                  <a:rPr lang="en-US" dirty="0"/>
                  <a:t>Simple to compute</a:t>
                </a:r>
              </a:p>
              <a:p>
                <a:r>
                  <a:rPr lang="en-US" dirty="0"/>
                  <a:t>Easy to interpret relation</a:t>
                </a:r>
              </a:p>
              <a:p>
                <a:r>
                  <a:rPr lang="en-US" dirty="0"/>
                  <a:t>Gaussian random variables:  If </a:t>
                </a:r>
                <a14:m>
                  <m:oMath xmlns:m="http://schemas.openxmlformats.org/officeDocument/2006/math">
                    <m:r>
                      <a:rPr lang="en-US" b="0" i="1" smtClean="0">
                        <a:latin typeface="Cambria Math" panose="02040503050406030204" pitchFamily="18" charset="0"/>
                      </a:rPr>
                      <m:t>𝑥</m:t>
                    </m:r>
                  </m:oMath>
                </a14:m>
                <a:r>
                  <a:rPr lang="en-US" dirty="0"/>
                  <a:t> and </a:t>
                </a:r>
                <a14:m>
                  <m:oMath xmlns:m="http://schemas.openxmlformats.org/officeDocument/2006/math">
                    <m:r>
                      <a:rPr lang="en-US" b="0" i="1" smtClean="0">
                        <a:latin typeface="Cambria Math" panose="02040503050406030204" pitchFamily="18" charset="0"/>
                      </a:rPr>
                      <m:t>𝑦</m:t>
                    </m:r>
                  </m:oMath>
                </a14:m>
                <a:r>
                  <a:rPr lang="en-US" dirty="0"/>
                  <a:t> were Gaussian, optimal estimator of </a:t>
                </a:r>
                <a14:m>
                  <m:oMath xmlns:m="http://schemas.openxmlformats.org/officeDocument/2006/math">
                    <m:r>
                      <a:rPr lang="en-US" i="1">
                        <a:latin typeface="Cambria Math" panose="02040503050406030204" pitchFamily="18" charset="0"/>
                      </a:rPr>
                      <m:t>𝑦</m:t>
                    </m:r>
                  </m:oMath>
                </a14:m>
                <a:r>
                  <a:rPr lang="en-US" dirty="0"/>
                  <a:t> is linear in </a:t>
                </a:r>
                <a14:m>
                  <m:oMath xmlns:m="http://schemas.openxmlformats.org/officeDocument/2006/math">
                    <m:r>
                      <a:rPr lang="en-US" i="1">
                        <a:latin typeface="Cambria Math" panose="02040503050406030204" pitchFamily="18" charset="0"/>
                      </a:rPr>
                      <m:t>𝑥</m:t>
                    </m:r>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455" t="-1549"/>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629637A9-119A-49DA-BD12-AAC58B377D80}" type="slidenum">
              <a:rPr lang="en-US" smtClean="0"/>
              <a:t>49</a:t>
            </a:fld>
            <a:endParaRPr lang="en-US" dirty="0"/>
          </a:p>
        </p:txBody>
      </p:sp>
    </p:spTree>
    <p:extLst>
      <p:ext uri="{BB962C8B-B14F-4D97-AF65-F5344CB8AC3E}">
        <p14:creationId xmlns:p14="http://schemas.microsoft.com/office/powerpoint/2010/main" val="5871143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71937F-8A31-66E7-B917-D11B79BE4700}"/>
              </a:ext>
            </a:extLst>
          </p:cNvPr>
          <p:cNvSpPr>
            <a:spLocks noGrp="1"/>
          </p:cNvSpPr>
          <p:nvPr>
            <p:ph type="title"/>
          </p:nvPr>
        </p:nvSpPr>
        <p:spPr/>
        <p:txBody>
          <a:bodyPr/>
          <a:lstStyle/>
          <a:p>
            <a:r>
              <a:rPr lang="en-US" dirty="0"/>
              <a:t>Basic Goal</a:t>
            </a:r>
          </a:p>
        </p:txBody>
      </p:sp>
      <p:sp>
        <p:nvSpPr>
          <p:cNvPr id="3" name="Content Placeholder 2">
            <a:extLst>
              <a:ext uri="{FF2B5EF4-FFF2-40B4-BE49-F238E27FC236}">
                <a16:creationId xmlns:a16="http://schemas.microsoft.com/office/drawing/2014/main" id="{E70C9290-ED18-5924-A58A-CC775D0F5316}"/>
              </a:ext>
            </a:extLst>
          </p:cNvPr>
          <p:cNvSpPr>
            <a:spLocks noGrp="1"/>
          </p:cNvSpPr>
          <p:nvPr>
            <p:ph idx="1"/>
          </p:nvPr>
        </p:nvSpPr>
        <p:spPr/>
        <p:txBody>
          <a:bodyPr/>
          <a:lstStyle/>
          <a:p>
            <a:r>
              <a:rPr lang="en-US" b="1" dirty="0">
                <a:solidFill>
                  <a:schemeClr val="accent1">
                    <a:lumMod val="60000"/>
                    <a:lumOff val="40000"/>
                  </a:schemeClr>
                </a:solidFill>
              </a:rPr>
              <a:t>Goal</a:t>
            </a:r>
            <a:r>
              <a:rPr lang="en-US" dirty="0"/>
              <a:t>: Develop algorithms to make decisions or </a:t>
            </a:r>
            <a:r>
              <a:rPr lang="en-US" dirty="0">
                <a:solidFill>
                  <a:schemeClr val="accent1">
                    <a:lumMod val="60000"/>
                    <a:lumOff val="40000"/>
                  </a:schemeClr>
                </a:solidFill>
              </a:rPr>
              <a:t>predictions</a:t>
            </a:r>
            <a:r>
              <a:rPr lang="en-US" dirty="0"/>
              <a:t> based on </a:t>
            </a:r>
            <a:r>
              <a:rPr lang="en-US" dirty="0">
                <a:solidFill>
                  <a:schemeClr val="accent1">
                    <a:lumMod val="60000"/>
                    <a:lumOff val="40000"/>
                  </a:schemeClr>
                </a:solidFill>
              </a:rPr>
              <a:t>data</a:t>
            </a:r>
            <a:r>
              <a:rPr lang="en-US" dirty="0"/>
              <a:t>. </a:t>
            </a:r>
          </a:p>
          <a:p>
            <a:r>
              <a:rPr lang="en-US" b="1" dirty="0">
                <a:solidFill>
                  <a:schemeClr val="accent1">
                    <a:lumMod val="60000"/>
                    <a:lumOff val="40000"/>
                  </a:schemeClr>
                </a:solidFill>
              </a:rPr>
              <a:t>Input</a:t>
            </a:r>
            <a:r>
              <a:rPr lang="en-US" dirty="0"/>
              <a:t>: A single piece of data (an image, audio file, patient health record, MRI Scan)</a:t>
            </a:r>
          </a:p>
          <a:p>
            <a:endParaRPr lang="en-US" dirty="0"/>
          </a:p>
          <a:p>
            <a:endParaRPr lang="en-US" dirty="0"/>
          </a:p>
          <a:p>
            <a:endParaRPr lang="en-US" dirty="0"/>
          </a:p>
          <a:p>
            <a:endParaRPr lang="en-US" dirty="0"/>
          </a:p>
          <a:p>
            <a:endParaRPr lang="en-US" dirty="0"/>
          </a:p>
          <a:p>
            <a:r>
              <a:rPr lang="en-US" b="1" dirty="0">
                <a:solidFill>
                  <a:schemeClr val="accent1">
                    <a:lumMod val="60000"/>
                    <a:lumOff val="40000"/>
                  </a:schemeClr>
                </a:solidFill>
              </a:rPr>
              <a:t>Output</a:t>
            </a:r>
            <a:r>
              <a:rPr lang="en-US" dirty="0"/>
              <a:t>: A prediction or decision (this image is a stop sign, this stock will go up 15% next quarter, turn the car right)</a:t>
            </a:r>
          </a:p>
        </p:txBody>
      </p:sp>
      <p:sp>
        <p:nvSpPr>
          <p:cNvPr id="4" name="Slide Number Placeholder 3">
            <a:extLst>
              <a:ext uri="{FF2B5EF4-FFF2-40B4-BE49-F238E27FC236}">
                <a16:creationId xmlns:a16="http://schemas.microsoft.com/office/drawing/2014/main" id="{8208ED51-EA7D-B9B4-9146-8CC40A432699}"/>
              </a:ext>
            </a:extLst>
          </p:cNvPr>
          <p:cNvSpPr>
            <a:spLocks noGrp="1"/>
          </p:cNvSpPr>
          <p:nvPr>
            <p:ph type="sldNum" sz="quarter" idx="12"/>
          </p:nvPr>
        </p:nvSpPr>
        <p:spPr/>
        <p:txBody>
          <a:bodyPr/>
          <a:lstStyle/>
          <a:p>
            <a:fld id="{629637A9-119A-49DA-BD12-AAC58B377D80}" type="slidenum">
              <a:rPr lang="en-US" smtClean="0"/>
              <a:t>5</a:t>
            </a:fld>
            <a:endParaRPr lang="en-US" dirty="0"/>
          </a:p>
        </p:txBody>
      </p:sp>
      <p:pic>
        <p:nvPicPr>
          <p:cNvPr id="6" name="Picture 5">
            <a:extLst>
              <a:ext uri="{FF2B5EF4-FFF2-40B4-BE49-F238E27FC236}">
                <a16:creationId xmlns:a16="http://schemas.microsoft.com/office/drawing/2014/main" id="{CC5292BB-FE69-DFC4-D87F-3F2A009AF7E4}"/>
              </a:ext>
            </a:extLst>
          </p:cNvPr>
          <p:cNvPicPr>
            <a:picLocks noChangeAspect="1"/>
          </p:cNvPicPr>
          <p:nvPr/>
        </p:nvPicPr>
        <p:blipFill>
          <a:blip r:embed="rId2"/>
          <a:stretch>
            <a:fillRect/>
          </a:stretch>
        </p:blipFill>
        <p:spPr>
          <a:xfrm>
            <a:off x="3788709" y="2417670"/>
            <a:ext cx="4381500" cy="1771650"/>
          </a:xfrm>
          <a:prstGeom prst="rect">
            <a:avLst/>
          </a:prstGeom>
        </p:spPr>
      </p:pic>
    </p:spTree>
    <p:extLst>
      <p:ext uri="{BB962C8B-B14F-4D97-AF65-F5344CB8AC3E}">
        <p14:creationId xmlns:p14="http://schemas.microsoft.com/office/powerpoint/2010/main" val="142354275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idx="1"/>
          </p:nvPr>
        </p:nvSpPr>
        <p:spPr/>
        <p:txBody>
          <a:bodyPr/>
          <a:lstStyle/>
          <a:p>
            <a:r>
              <a:rPr lang="en-US" dirty="0"/>
              <a:t>Motivating Example:  Predicting the mpg of a car</a:t>
            </a:r>
          </a:p>
          <a:p>
            <a:r>
              <a:rPr lang="en-US" dirty="0"/>
              <a:t>Linear Model</a:t>
            </a:r>
          </a:p>
          <a:p>
            <a:r>
              <a:rPr lang="en-US" dirty="0"/>
              <a:t>Least Squares Fit Problem</a:t>
            </a:r>
          </a:p>
          <a:p>
            <a:r>
              <a:rPr lang="en-US" dirty="0"/>
              <a:t>Sample Mean and Variance</a:t>
            </a:r>
          </a:p>
          <a:p>
            <a:r>
              <a:rPr lang="en-US" dirty="0"/>
              <a:t>LS Fit Solution</a:t>
            </a:r>
          </a:p>
          <a:p>
            <a:r>
              <a:rPr lang="en-US" dirty="0"/>
              <a:t>Assessing Goodness of Fit</a:t>
            </a:r>
          </a:p>
        </p:txBody>
      </p:sp>
      <p:sp>
        <p:nvSpPr>
          <p:cNvPr id="4" name="Slide Number Placeholder 3"/>
          <p:cNvSpPr>
            <a:spLocks noGrp="1"/>
          </p:cNvSpPr>
          <p:nvPr>
            <p:ph type="sldNum" sz="quarter" idx="12"/>
          </p:nvPr>
        </p:nvSpPr>
        <p:spPr/>
        <p:txBody>
          <a:bodyPr/>
          <a:lstStyle/>
          <a:p>
            <a:fld id="{629637A9-119A-49DA-BD12-AAC58B377D80}" type="slidenum">
              <a:rPr lang="en-US" smtClean="0"/>
              <a:t>50</a:t>
            </a:fld>
            <a:endParaRPr lang="en-US" dirty="0"/>
          </a:p>
        </p:txBody>
      </p:sp>
      <p:sp>
        <p:nvSpPr>
          <p:cNvPr id="5" name="Arrow: Right 4"/>
          <p:cNvSpPr/>
          <p:nvPr/>
        </p:nvSpPr>
        <p:spPr>
          <a:xfrm>
            <a:off x="287861" y="2408392"/>
            <a:ext cx="938784" cy="484632"/>
          </a:xfrm>
          <a:prstGeom prst="rightArrow">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234831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 Residual</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097280" y="1539277"/>
                <a:ext cx="5764914" cy="4329817"/>
              </a:xfrm>
            </p:spPr>
            <p:txBody>
              <a:bodyPr/>
              <a:lstStyle/>
              <a:p>
                <a:r>
                  <a:rPr lang="en-US" dirty="0"/>
                  <a:t>Knowing </a:t>
                </a:r>
                <a14:m>
                  <m:oMath xmlns:m="http://schemas.openxmlformats.org/officeDocument/2006/math">
                    <m:r>
                      <a:rPr lang="en-US" b="0" i="1" smtClean="0">
                        <a:latin typeface="Cambria Math" panose="02040503050406030204" pitchFamily="18" charset="0"/>
                      </a:rPr>
                      <m:t>𝑥</m:t>
                    </m:r>
                  </m:oMath>
                </a14:m>
                <a:r>
                  <a:rPr lang="en-US" dirty="0"/>
                  <a:t> does not exactly predict </a:t>
                </a:r>
                <a14:m>
                  <m:oMath xmlns:m="http://schemas.openxmlformats.org/officeDocument/2006/math">
                    <m:r>
                      <a:rPr lang="en-US" b="0" i="1" smtClean="0">
                        <a:latin typeface="Cambria Math" panose="02040503050406030204" pitchFamily="18" charset="0"/>
                      </a:rPr>
                      <m:t>𝑦</m:t>
                    </m:r>
                  </m:oMath>
                </a14:m>
                <a:endParaRPr lang="en-US" dirty="0"/>
              </a:p>
              <a:p>
                <a:pPr lvl="1"/>
                <a:r>
                  <a:rPr lang="en-US" dirty="0"/>
                  <a:t>Variation in </a:t>
                </a:r>
                <a14:m>
                  <m:oMath xmlns:m="http://schemas.openxmlformats.org/officeDocument/2006/math">
                    <m:r>
                      <a:rPr lang="en-US" i="1">
                        <a:latin typeface="Cambria Math" panose="02040503050406030204" pitchFamily="18" charset="0"/>
                      </a:rPr>
                      <m:t>𝑦</m:t>
                    </m:r>
                  </m:oMath>
                </a14:m>
                <a:r>
                  <a:rPr lang="en-US" dirty="0"/>
                  <a:t> due to factors other than </a:t>
                </a:r>
                <a14:m>
                  <m:oMath xmlns:m="http://schemas.openxmlformats.org/officeDocument/2006/math">
                    <m:r>
                      <a:rPr lang="en-US" i="1">
                        <a:latin typeface="Cambria Math" panose="02040503050406030204" pitchFamily="18" charset="0"/>
                      </a:rPr>
                      <m:t>𝑥</m:t>
                    </m:r>
                  </m:oMath>
                </a14:m>
                <a:endParaRPr lang="en-US" dirty="0"/>
              </a:p>
              <a:p>
                <a:r>
                  <a:rPr lang="en-US" dirty="0"/>
                  <a:t>Add a </a:t>
                </a:r>
                <a:r>
                  <a:rPr lang="en-US" dirty="0">
                    <a:solidFill>
                      <a:schemeClr val="accent1">
                        <a:lumMod val="60000"/>
                        <a:lumOff val="40000"/>
                      </a:schemeClr>
                    </a:solidFill>
                  </a:rPr>
                  <a:t>residual</a:t>
                </a:r>
                <a:r>
                  <a:rPr lang="en-US" dirty="0"/>
                  <a:t> term</a:t>
                </a:r>
                <a:br>
                  <a:rPr lang="en-US" dirty="0"/>
                </a:br>
                <a14:m>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𝛽</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𝛽</m:t>
                        </m:r>
                      </m:e>
                      <m:sub>
                        <m:r>
                          <a:rPr lang="en-US" b="0" i="1" smtClean="0">
                            <a:latin typeface="Cambria Math" panose="02040503050406030204" pitchFamily="18" charset="0"/>
                          </a:rPr>
                          <m:t>1</m:t>
                        </m:r>
                      </m:sub>
                    </m:sSub>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𝜖</m:t>
                    </m:r>
                  </m:oMath>
                </a14:m>
                <a:endParaRPr lang="en-US" b="0" dirty="0"/>
              </a:p>
              <a:p>
                <a:r>
                  <a:rPr lang="en-US" dirty="0"/>
                  <a:t>Residual = component the model does not explain</a:t>
                </a:r>
              </a:p>
              <a:p>
                <a:pPr lvl="1"/>
                <a:r>
                  <a:rPr lang="en-US" b="0" dirty="0"/>
                  <a:t>Predicted value:  </a:t>
                </a:r>
                <a14:m>
                  <m:oMath xmlns:m="http://schemas.openxmlformats.org/officeDocument/2006/math">
                    <m:sSub>
                      <m:sSubPr>
                        <m:ctrlPr>
                          <a:rPr lang="en-US" i="1" dirty="0">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𝑦</m:t>
                            </m:r>
                          </m:e>
                        </m:acc>
                      </m:e>
                      <m:sub>
                        <m:r>
                          <a:rPr lang="en-US" i="1" dirty="0">
                            <a:latin typeface="Cambria Math" panose="02040503050406030204" pitchFamily="18" charset="0"/>
                          </a:rPr>
                          <m:t>𝑖</m:t>
                        </m:r>
                      </m:sub>
                    </m:sSub>
                    <m:r>
                      <a:rPr lang="en-US" i="1" dirty="0">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𝛽</m:t>
                        </m:r>
                      </m:e>
                      <m:sub>
                        <m:r>
                          <a:rPr lang="en-US" i="1" dirty="0">
                            <a:latin typeface="Cambria Math" panose="02040503050406030204" pitchFamily="18" charset="0"/>
                          </a:rPr>
                          <m:t>1</m:t>
                        </m:r>
                      </m:sub>
                    </m:sSub>
                    <m:sSub>
                      <m:sSubPr>
                        <m:ctrlPr>
                          <a:rPr lang="en-US" i="1" dirty="0">
                            <a:latin typeface="Cambria Math" panose="02040503050406030204" pitchFamily="18" charset="0"/>
                          </a:rPr>
                        </m:ctrlPr>
                      </m:sSubPr>
                      <m:e>
                        <m:r>
                          <a:rPr lang="en-US" i="1" dirty="0">
                            <a:latin typeface="Cambria Math" panose="02040503050406030204" pitchFamily="18" charset="0"/>
                          </a:rPr>
                          <m:t>𝑥</m:t>
                        </m:r>
                      </m:e>
                      <m:sub>
                        <m:r>
                          <a:rPr lang="en-US" i="1" dirty="0">
                            <a:latin typeface="Cambria Math" panose="02040503050406030204" pitchFamily="18" charset="0"/>
                          </a:rPr>
                          <m:t>𝑖</m:t>
                        </m:r>
                      </m:sub>
                    </m:sSub>
                    <m:r>
                      <a:rPr lang="en-US" i="1" dirty="0">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𝛽</m:t>
                        </m:r>
                      </m:e>
                      <m:sub>
                        <m:r>
                          <a:rPr lang="en-US" i="1" dirty="0">
                            <a:latin typeface="Cambria Math" panose="02040503050406030204" pitchFamily="18" charset="0"/>
                          </a:rPr>
                          <m:t>0</m:t>
                        </m:r>
                      </m:sub>
                    </m:sSub>
                  </m:oMath>
                </a14:m>
                <a:endParaRPr lang="en-US" b="0" dirty="0"/>
              </a:p>
              <a:p>
                <a:pPr lvl="1"/>
                <a:r>
                  <a:rPr lang="en-US" dirty="0"/>
                  <a:t>Residual: </a:t>
                </a:r>
                <a14:m>
                  <m:oMath xmlns:m="http://schemas.openxmlformats.org/officeDocument/2006/math">
                    <m:sSub>
                      <m:sSubPr>
                        <m:ctrlPr>
                          <a:rPr lang="en-US" b="0" i="1" smtClean="0">
                            <a:latin typeface="Cambria Math" panose="02040503050406030204" pitchFamily="18" charset="0"/>
                          </a:rPr>
                        </m:ctrlPr>
                      </m:sSubPr>
                      <m:e>
                        <m:r>
                          <a:rPr lang="en-US" i="1">
                            <a:latin typeface="Cambria Math" panose="02040503050406030204" pitchFamily="18" charset="0"/>
                          </a:rPr>
                          <m:t>𝜖</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i="1" dirty="0">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𝑦</m:t>
                            </m:r>
                          </m:e>
                        </m:acc>
                      </m:e>
                      <m:sub>
                        <m:r>
                          <a:rPr lang="en-US" i="1" dirty="0">
                            <a:latin typeface="Cambria Math" panose="02040503050406030204" pitchFamily="18" charset="0"/>
                          </a:rPr>
                          <m:t>𝑖</m:t>
                        </m:r>
                      </m:sub>
                    </m:sSub>
                  </m:oMath>
                </a14:m>
                <a:endParaRPr lang="en-US" b="0" i="1" dirty="0"/>
              </a:p>
              <a:p>
                <a:r>
                  <a:rPr lang="en-US" dirty="0"/>
                  <a:t>Vertical deviation from the regression line</a:t>
                </a:r>
                <a:endParaRPr lang="en-US" b="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097280" y="1539277"/>
                <a:ext cx="5764914" cy="4329817"/>
              </a:xfrm>
              <a:blipFill>
                <a:blip r:embed="rId2"/>
                <a:stretch>
                  <a:fillRect l="-2537" t="-1549"/>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629637A9-119A-49DA-BD12-AAC58B377D80}" type="slidenum">
              <a:rPr lang="en-US" smtClean="0"/>
              <a:t>51</a:t>
            </a:fld>
            <a:endParaRPr lang="en-US" dirty="0"/>
          </a:p>
        </p:txBody>
      </p:sp>
      <p:pic>
        <p:nvPicPr>
          <p:cNvPr id="2050" name="Picture 2" descr="Image result for linear regress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55664" y="2129631"/>
            <a:ext cx="4559224" cy="3009297"/>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Arrow Connector 5"/>
          <p:cNvCxnSpPr/>
          <p:nvPr/>
        </p:nvCxnSpPr>
        <p:spPr>
          <a:xfrm flipV="1">
            <a:off x="9150096" y="2919984"/>
            <a:ext cx="0" cy="5059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455355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Least Squares Model Fitting</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How do we select parameters </a:t>
                </a:r>
                <a14:m>
                  <m:oMath xmlns:m="http://schemas.openxmlformats.org/officeDocument/2006/math">
                    <m:r>
                      <a:rPr lang="en-US" b="0" i="1" smtClean="0">
                        <a:latin typeface="Cambria Math" panose="02040503050406030204" pitchFamily="18" charset="0"/>
                      </a:rPr>
                      <m:t>𝛽</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𝛽</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𝛽</m:t>
                        </m:r>
                      </m:e>
                      <m:sub>
                        <m:r>
                          <a:rPr lang="en-US" b="0" i="1" smtClean="0">
                            <a:latin typeface="Cambria Math" panose="02040503050406030204" pitchFamily="18" charset="0"/>
                          </a:rPr>
                          <m:t>1</m:t>
                        </m:r>
                      </m:sub>
                    </m:sSub>
                    <m:r>
                      <a:rPr lang="en-US" b="0" i="1" smtClean="0">
                        <a:latin typeface="Cambria Math" panose="02040503050406030204" pitchFamily="18" charset="0"/>
                      </a:rPr>
                      <m:t>)</m:t>
                    </m:r>
                  </m:oMath>
                </a14:m>
                <a:r>
                  <a:rPr lang="en-US" dirty="0"/>
                  <a:t>?</a:t>
                </a:r>
              </a:p>
              <a:p>
                <a:r>
                  <a:rPr lang="en-US" dirty="0"/>
                  <a:t>Define </a:t>
                </a:r>
                <a14:m>
                  <m:oMath xmlns:m="http://schemas.openxmlformats.org/officeDocument/2006/math">
                    <m:sSub>
                      <m:sSubPr>
                        <m:ctrlPr>
                          <a:rPr lang="en-US" b="0" i="1" dirty="0"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e>
                      <m:sub>
                        <m:r>
                          <a:rPr lang="en-US" b="0" i="1" dirty="0" smtClean="0">
                            <a:latin typeface="Cambria Math" panose="02040503050406030204" pitchFamily="18" charset="0"/>
                          </a:rPr>
                          <m:t>𝑖</m:t>
                        </m:r>
                      </m:sub>
                    </m:sSub>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𝛽</m:t>
                        </m:r>
                      </m:e>
                      <m:sub>
                        <m:r>
                          <a:rPr lang="en-US" b="0" i="1" dirty="0" smtClean="0">
                            <a:latin typeface="Cambria Math" panose="02040503050406030204" pitchFamily="18" charset="0"/>
                          </a:rPr>
                          <m:t>1</m:t>
                        </m:r>
                      </m:sub>
                    </m:sSub>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𝑖</m:t>
                        </m:r>
                      </m:sub>
                    </m:sSub>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𝛽</m:t>
                        </m:r>
                      </m:e>
                      <m:sub>
                        <m:r>
                          <a:rPr lang="en-US" b="0" i="1" dirty="0" smtClean="0">
                            <a:latin typeface="Cambria Math" panose="02040503050406030204" pitchFamily="18" charset="0"/>
                          </a:rPr>
                          <m:t>0</m:t>
                        </m:r>
                      </m:sub>
                    </m:sSub>
                  </m:oMath>
                </a14:m>
                <a:endParaRPr lang="en-US" dirty="0"/>
              </a:p>
              <a:p>
                <a:pPr lvl="1"/>
                <a:r>
                  <a:rPr lang="en-US" dirty="0"/>
                  <a:t>Predicted value on sample </a:t>
                </a:r>
                <a14:m>
                  <m:oMath xmlns:m="http://schemas.openxmlformats.org/officeDocument/2006/math">
                    <m:r>
                      <a:rPr lang="en-US" b="0" i="1" smtClean="0">
                        <a:latin typeface="Cambria Math" panose="02040503050406030204" pitchFamily="18" charset="0"/>
                      </a:rPr>
                      <m:t>𝑖</m:t>
                    </m:r>
                  </m:oMath>
                </a14:m>
                <a:r>
                  <a:rPr lang="en-US" dirty="0"/>
                  <a:t> for parameters </a:t>
                </a:r>
                <a14:m>
                  <m:oMath xmlns:m="http://schemas.openxmlformats.org/officeDocument/2006/math">
                    <m:r>
                      <a:rPr lang="en-US" b="0" i="1" smtClean="0">
                        <a:latin typeface="Cambria Math" panose="02040503050406030204" pitchFamily="18" charset="0"/>
                      </a:rPr>
                      <m:t>𝛽</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𝛽</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𝛽</m:t>
                        </m:r>
                      </m:e>
                      <m:sub>
                        <m:r>
                          <a:rPr lang="en-US" b="0" i="1" smtClean="0">
                            <a:latin typeface="Cambria Math" panose="02040503050406030204" pitchFamily="18" charset="0"/>
                          </a:rPr>
                          <m:t>1</m:t>
                        </m:r>
                      </m:sub>
                    </m:sSub>
                    <m:r>
                      <a:rPr lang="en-US" b="0" i="1" smtClean="0">
                        <a:latin typeface="Cambria Math" panose="02040503050406030204" pitchFamily="18" charset="0"/>
                      </a:rPr>
                      <m:t>)</m:t>
                    </m:r>
                  </m:oMath>
                </a14:m>
                <a:endParaRPr lang="en-US" dirty="0"/>
              </a:p>
              <a:p>
                <a:r>
                  <a:rPr lang="en-US" dirty="0"/>
                  <a:t>Define average </a:t>
                </a:r>
                <a:r>
                  <a:rPr lang="en-US" dirty="0">
                    <a:solidFill>
                      <a:schemeClr val="accent1">
                        <a:lumMod val="60000"/>
                        <a:lumOff val="40000"/>
                      </a:schemeClr>
                    </a:solidFill>
                  </a:rPr>
                  <a:t>residual sum of squares</a:t>
                </a:r>
                <a:r>
                  <a:rPr lang="en-US" dirty="0"/>
                  <a:t>:</a:t>
                </a:r>
                <a:br>
                  <a:rPr lang="en-US" dirty="0"/>
                </a:br>
                <a14:m>
                  <m:oMath xmlns:m="http://schemas.openxmlformats.org/officeDocument/2006/math">
                    <m:r>
                      <m:rPr>
                        <m:sty m:val="p"/>
                      </m:rPr>
                      <a:rPr lang="en-US" b="0" i="0" smtClean="0">
                        <a:latin typeface="Cambria Math" panose="02040503050406030204" pitchFamily="18" charset="0"/>
                      </a:rPr>
                      <m:t>RSS</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𝛽</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𝛽</m:t>
                            </m:r>
                          </m:e>
                          <m:sub>
                            <m:r>
                              <a:rPr lang="en-US" b="0" i="1" smtClean="0">
                                <a:latin typeface="Cambria Math" panose="02040503050406030204" pitchFamily="18" charset="0"/>
                              </a:rPr>
                              <m:t>1</m:t>
                            </m:r>
                          </m:sub>
                        </m:sSub>
                      </m:e>
                    </m:d>
                    <m:r>
                      <a:rPr lang="en-US" b="0" i="1" smtClean="0">
                        <a:latin typeface="Cambria Math" panose="02040503050406030204" pitchFamily="18" charset="0"/>
                      </a:rPr>
                      <m:t>:=</m:t>
                    </m:r>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𝐼</m:t>
                        </m:r>
                        <m:r>
                          <a:rPr lang="en-US" i="1">
                            <a:latin typeface="Cambria Math" panose="02040503050406030204" pitchFamily="18" charset="0"/>
                          </a:rPr>
                          <m:t>=1</m:t>
                        </m:r>
                      </m:sub>
                      <m:sup>
                        <m:r>
                          <a:rPr lang="en-US" i="1">
                            <a:latin typeface="Cambria Math" panose="02040503050406030204" pitchFamily="18" charset="0"/>
                          </a:rPr>
                          <m:t>𝑛</m:t>
                        </m:r>
                      </m:sup>
                      <m:e>
                        <m:sSup>
                          <m:sSupPr>
                            <m:ctrlPr>
                              <a:rPr lang="en-US" i="1">
                                <a:latin typeface="Cambria Math" panose="02040503050406030204" pitchFamily="18" charset="0"/>
                              </a:rPr>
                            </m:ctrlPr>
                          </m:sSupPr>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𝑦</m:t>
                                        </m:r>
                                      </m:e>
                                    </m:acc>
                                  </m:e>
                                  <m:sub>
                                    <m:r>
                                      <a:rPr lang="en-US" i="1">
                                        <a:latin typeface="Cambria Math" panose="02040503050406030204" pitchFamily="18" charset="0"/>
                                      </a:rPr>
                                      <m:t>𝑖</m:t>
                                    </m:r>
                                  </m:sub>
                                </m:sSub>
                              </m:e>
                            </m:d>
                          </m:e>
                          <m:sup>
                            <m:r>
                              <a:rPr lang="en-US" i="1">
                                <a:latin typeface="Cambria Math" panose="02040503050406030204" pitchFamily="18" charset="0"/>
                              </a:rPr>
                              <m:t>2</m:t>
                            </m:r>
                          </m:sup>
                        </m:sSup>
                      </m:e>
                    </m:nary>
                  </m:oMath>
                </a14:m>
                <a:endParaRPr lang="en-US" dirty="0"/>
              </a:p>
              <a:p>
                <a:pPr lvl="1"/>
                <a:r>
                  <a:rPr lang="en-US" dirty="0"/>
                  <a:t>Note that </a:t>
                </a:r>
                <a14:m>
                  <m:oMath xmlns:m="http://schemas.openxmlformats.org/officeDocument/2006/math">
                    <m:sSub>
                      <m:sSubPr>
                        <m:ctrlPr>
                          <a:rPr lang="en-US" i="1" dirty="0">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𝑦</m:t>
                            </m:r>
                          </m:e>
                        </m:acc>
                      </m:e>
                      <m:sub>
                        <m:r>
                          <a:rPr lang="en-US" i="1" dirty="0">
                            <a:latin typeface="Cambria Math" panose="02040503050406030204" pitchFamily="18" charset="0"/>
                          </a:rPr>
                          <m:t>𝑖</m:t>
                        </m:r>
                      </m:sub>
                    </m:sSub>
                  </m:oMath>
                </a14:m>
                <a:r>
                  <a:rPr lang="en-US" dirty="0"/>
                  <a:t> is implicitly a function of </a:t>
                </a:r>
                <a14:m>
                  <m:oMath xmlns:m="http://schemas.openxmlformats.org/officeDocument/2006/math">
                    <m:r>
                      <a:rPr lang="en-US" i="1">
                        <a:latin typeface="Cambria Math" panose="02040503050406030204" pitchFamily="18" charset="0"/>
                      </a:rPr>
                      <m:t>𝛽</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𝛽</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𝛽</m:t>
                        </m:r>
                      </m:e>
                      <m:sub>
                        <m:r>
                          <a:rPr lang="en-US" i="1">
                            <a:latin typeface="Cambria Math" panose="02040503050406030204" pitchFamily="18" charset="0"/>
                          </a:rPr>
                          <m:t>1</m:t>
                        </m:r>
                      </m:sub>
                    </m:sSub>
                    <m:r>
                      <a:rPr lang="en-US" i="1">
                        <a:latin typeface="Cambria Math" panose="02040503050406030204" pitchFamily="18" charset="0"/>
                      </a:rPr>
                      <m:t>)</m:t>
                    </m:r>
                  </m:oMath>
                </a14:m>
                <a:endParaRPr lang="en-US" dirty="0"/>
              </a:p>
              <a:p>
                <a:pPr lvl="1"/>
                <a:r>
                  <a:rPr lang="en-US" dirty="0"/>
                  <a:t>Also called the sum of </a:t>
                </a:r>
                <a:r>
                  <a:rPr lang="en-US" dirty="0">
                    <a:solidFill>
                      <a:schemeClr val="accent1">
                        <a:lumMod val="60000"/>
                        <a:lumOff val="40000"/>
                      </a:schemeClr>
                    </a:solidFill>
                  </a:rPr>
                  <a:t>squared residuals </a:t>
                </a:r>
                <a:r>
                  <a:rPr lang="en-US" dirty="0"/>
                  <a:t>(SSR) and </a:t>
                </a:r>
                <a:r>
                  <a:rPr lang="en-US" dirty="0">
                    <a:solidFill>
                      <a:schemeClr val="accent1">
                        <a:lumMod val="60000"/>
                        <a:lumOff val="40000"/>
                      </a:schemeClr>
                    </a:solidFill>
                  </a:rPr>
                  <a:t>sum of squared errors </a:t>
                </a:r>
                <a:r>
                  <a:rPr lang="en-US" dirty="0"/>
                  <a:t>(SSE)</a:t>
                </a:r>
              </a:p>
              <a:p>
                <a:r>
                  <a:rPr lang="en-US" dirty="0">
                    <a:solidFill>
                      <a:schemeClr val="accent1">
                        <a:lumMod val="60000"/>
                        <a:lumOff val="40000"/>
                      </a:schemeClr>
                    </a:solidFill>
                  </a:rPr>
                  <a:t>Least squares solution</a:t>
                </a:r>
                <a:r>
                  <a:rPr lang="en-US" dirty="0"/>
                  <a:t>:  Find </a:t>
                </a:r>
                <a14:m>
                  <m:oMath xmlns:m="http://schemas.openxmlformats.org/officeDocument/2006/math">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𝛽</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𝛽</m:t>
                        </m:r>
                      </m:e>
                      <m:sub>
                        <m:r>
                          <a:rPr lang="en-US" i="1">
                            <a:latin typeface="Cambria Math" panose="02040503050406030204" pitchFamily="18" charset="0"/>
                          </a:rPr>
                          <m:t>1</m:t>
                        </m:r>
                      </m:sub>
                    </m:sSub>
                    <m:r>
                      <a:rPr lang="en-US" i="1">
                        <a:latin typeface="Cambria Math" panose="02040503050406030204" pitchFamily="18" charset="0"/>
                      </a:rPr>
                      <m:t>)</m:t>
                    </m:r>
                  </m:oMath>
                </a14:m>
                <a:r>
                  <a:rPr lang="en-US" dirty="0"/>
                  <a:t> to minimize RSS.</a:t>
                </a:r>
              </a:p>
              <a:p>
                <a:pPr lvl="1"/>
                <a:r>
                  <a:rPr lang="en-US" dirty="0"/>
                  <a:t>Geometrically, minimizes squared distances of samples to regression line</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455" t="-1549"/>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629637A9-119A-49DA-BD12-AAC58B377D80}" type="slidenum">
              <a:rPr lang="en-US" smtClean="0"/>
              <a:t>52</a:t>
            </a:fld>
            <a:endParaRPr lang="en-US" dirty="0"/>
          </a:p>
        </p:txBody>
      </p:sp>
    </p:spTree>
    <p:extLst>
      <p:ext uri="{BB962C8B-B14F-4D97-AF65-F5344CB8AC3E}">
        <p14:creationId xmlns:p14="http://schemas.microsoft.com/office/powerpoint/2010/main" val="40707638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3F4E49-8A04-40C4-83C5-D6F1042D29AB}"/>
              </a:ext>
            </a:extLst>
          </p:cNvPr>
          <p:cNvSpPr>
            <a:spLocks noGrp="1"/>
          </p:cNvSpPr>
          <p:nvPr>
            <p:ph type="title"/>
          </p:nvPr>
        </p:nvSpPr>
        <p:spPr/>
        <p:txBody>
          <a:bodyPr>
            <a:normAutofit fontScale="90000"/>
          </a:bodyPr>
          <a:lstStyle/>
          <a:p>
            <a:r>
              <a:rPr lang="en-US" dirty="0"/>
              <a:t>Finding Parameters via Optimization</a:t>
            </a:r>
            <a:br>
              <a:rPr lang="en-US" dirty="0"/>
            </a:br>
            <a:r>
              <a:rPr lang="en-US" sz="4000" dirty="0"/>
              <a:t>A general ML recipe</a:t>
            </a:r>
            <a:endParaRPr lang="en-US" dirty="0"/>
          </a:p>
        </p:txBody>
      </p:sp>
      <p:sp>
        <p:nvSpPr>
          <p:cNvPr id="3" name="Content Placeholder 2">
            <a:extLst>
              <a:ext uri="{FF2B5EF4-FFF2-40B4-BE49-F238E27FC236}">
                <a16:creationId xmlns:a16="http://schemas.microsoft.com/office/drawing/2014/main" id="{752A35B2-AA95-4610-BAB9-1F934F63E4E9}"/>
              </a:ext>
            </a:extLst>
          </p:cNvPr>
          <p:cNvSpPr>
            <a:spLocks noGrp="1"/>
          </p:cNvSpPr>
          <p:nvPr>
            <p:ph idx="1"/>
          </p:nvPr>
        </p:nvSpPr>
        <p:spPr>
          <a:xfrm>
            <a:off x="1097280" y="2069024"/>
            <a:ext cx="4334876" cy="3800070"/>
          </a:xfrm>
        </p:spPr>
        <p:txBody>
          <a:bodyPr/>
          <a:lstStyle/>
          <a:p>
            <a:r>
              <a:rPr lang="en-US" dirty="0"/>
              <a:t>Find a </a:t>
            </a:r>
            <a:r>
              <a:rPr lang="en-US" dirty="0">
                <a:solidFill>
                  <a:schemeClr val="accent1">
                    <a:lumMod val="60000"/>
                    <a:lumOff val="40000"/>
                  </a:schemeClr>
                </a:solidFill>
              </a:rPr>
              <a:t>model</a:t>
            </a:r>
            <a:r>
              <a:rPr lang="en-US" dirty="0"/>
              <a:t> with </a:t>
            </a:r>
            <a:r>
              <a:rPr lang="en-US" dirty="0">
                <a:solidFill>
                  <a:schemeClr val="accent1">
                    <a:lumMod val="60000"/>
                    <a:lumOff val="40000"/>
                  </a:schemeClr>
                </a:solidFill>
              </a:rPr>
              <a:t>parameters</a:t>
            </a:r>
          </a:p>
          <a:p>
            <a:r>
              <a:rPr lang="en-US" dirty="0"/>
              <a:t>Get </a:t>
            </a:r>
            <a:r>
              <a:rPr lang="en-US" dirty="0">
                <a:solidFill>
                  <a:schemeClr val="accent1">
                    <a:lumMod val="60000"/>
                    <a:lumOff val="40000"/>
                  </a:schemeClr>
                </a:solidFill>
              </a:rPr>
              <a:t>data</a:t>
            </a:r>
          </a:p>
          <a:p>
            <a:r>
              <a:rPr lang="en-US" dirty="0"/>
              <a:t>Pick a </a:t>
            </a:r>
            <a:r>
              <a:rPr lang="en-US" dirty="0">
                <a:solidFill>
                  <a:schemeClr val="accent1">
                    <a:lumMod val="60000"/>
                    <a:lumOff val="40000"/>
                  </a:schemeClr>
                </a:solidFill>
              </a:rPr>
              <a:t>loss function</a:t>
            </a:r>
          </a:p>
          <a:p>
            <a:pPr lvl="1"/>
            <a:r>
              <a:rPr lang="en-US" dirty="0"/>
              <a:t>Measures goodness of fit model to data</a:t>
            </a:r>
          </a:p>
          <a:p>
            <a:pPr lvl="1"/>
            <a:r>
              <a:rPr lang="en-US" dirty="0"/>
              <a:t>Function of the parameters</a:t>
            </a:r>
          </a:p>
          <a:p>
            <a:pPr lvl="1"/>
            <a:endParaRPr lang="en-US" dirty="0"/>
          </a:p>
          <a:p>
            <a:r>
              <a:rPr lang="en-US" dirty="0"/>
              <a:t>Find parameters that </a:t>
            </a:r>
            <a:r>
              <a:rPr lang="en-US" dirty="0">
                <a:solidFill>
                  <a:schemeClr val="accent1">
                    <a:lumMod val="60000"/>
                    <a:lumOff val="40000"/>
                  </a:schemeClr>
                </a:solidFill>
              </a:rPr>
              <a:t>minimizes</a:t>
            </a:r>
            <a:r>
              <a:rPr lang="en-US" dirty="0"/>
              <a:t> loss</a:t>
            </a:r>
          </a:p>
          <a:p>
            <a:endParaRPr lang="en-US" dirty="0"/>
          </a:p>
        </p:txBody>
      </p:sp>
      <p:sp>
        <p:nvSpPr>
          <p:cNvPr id="4" name="Slide Number Placeholder 3">
            <a:extLst>
              <a:ext uri="{FF2B5EF4-FFF2-40B4-BE49-F238E27FC236}">
                <a16:creationId xmlns:a16="http://schemas.microsoft.com/office/drawing/2014/main" id="{EA52666F-105A-4F08-9EC5-44E827836475}"/>
              </a:ext>
            </a:extLst>
          </p:cNvPr>
          <p:cNvSpPr>
            <a:spLocks noGrp="1"/>
          </p:cNvSpPr>
          <p:nvPr>
            <p:ph type="sldNum" sz="quarter" idx="12"/>
          </p:nvPr>
        </p:nvSpPr>
        <p:spPr/>
        <p:txBody>
          <a:bodyPr/>
          <a:lstStyle/>
          <a:p>
            <a:fld id="{629637A9-119A-49DA-BD12-AAC58B377D80}" type="slidenum">
              <a:rPr lang="en-US" smtClean="0"/>
              <a:t>53</a:t>
            </a:fld>
            <a:endParaRPr lang="en-US" dirty="0"/>
          </a:p>
        </p:txBody>
      </p:sp>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964CC669-0E37-468F-8F3D-9120FCB6CA04}"/>
                  </a:ext>
                </a:extLst>
              </p:cNvPr>
              <p:cNvSpPr txBox="1">
                <a:spLocks/>
              </p:cNvSpPr>
              <p:nvPr/>
            </p:nvSpPr>
            <p:spPr>
              <a:xfrm>
                <a:off x="6377553" y="2053524"/>
                <a:ext cx="4835470" cy="380007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Wingdings" panose="05000000000000000000" pitchFamily="2" charset="2"/>
                  <a:buChar char="q"/>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US" dirty="0"/>
                  <a:t>Linear model: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𝑦</m:t>
                        </m:r>
                      </m:e>
                    </m:acc>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𝛽</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𝛽</m:t>
                        </m:r>
                      </m:e>
                      <m:sub>
                        <m:r>
                          <a:rPr lang="en-US" b="0" i="1" smtClean="0">
                            <a:latin typeface="Cambria Math" panose="02040503050406030204" pitchFamily="18" charset="0"/>
                          </a:rPr>
                          <m:t>1</m:t>
                        </m:r>
                      </m:sub>
                    </m:sSub>
                    <m:r>
                      <a:rPr lang="en-US" b="0" i="1" smtClean="0">
                        <a:latin typeface="Cambria Math" panose="02040503050406030204" pitchFamily="18" charset="0"/>
                      </a:rPr>
                      <m:t>𝑥</m:t>
                    </m:r>
                  </m:oMath>
                </a14:m>
                <a:endParaRPr lang="en-US" dirty="0"/>
              </a:p>
              <a:p>
                <a:pPr marL="0" indent="0">
                  <a:buNone/>
                </a:pPr>
                <a:r>
                  <a:rPr lang="en-US" dirty="0"/>
                  <a:t>Data:  </a:t>
                </a:r>
                <a14:m>
                  <m:oMath xmlns:m="http://schemas.openxmlformats.org/officeDocument/2006/math">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sub>
                        </m:sSub>
                      </m:e>
                    </m:d>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=1,2,…,</m:t>
                    </m:r>
                    <m:r>
                      <a:rPr lang="en-US" b="0" i="1" smtClean="0">
                        <a:latin typeface="Cambria Math" panose="02040503050406030204" pitchFamily="18" charset="0"/>
                      </a:rPr>
                      <m:t>𝑁</m:t>
                    </m:r>
                  </m:oMath>
                </a14:m>
                <a:endParaRPr lang="en-US" dirty="0"/>
              </a:p>
              <a:p>
                <a:pPr marL="0" indent="0">
                  <a:buNone/>
                </a:pPr>
                <a:r>
                  <a:rPr lang="en-US" dirty="0"/>
                  <a:t>Loss function:  </a:t>
                </a:r>
                <a:br>
                  <a:rPr lang="en-US" b="0" i="1" dirty="0">
                    <a:latin typeface="Cambria Math" panose="02040503050406030204" pitchFamily="18" charset="0"/>
                  </a:rPr>
                </a:b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𝑅𝑆𝑆</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𝛽</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𝛽</m:t>
                              </m:r>
                            </m:e>
                            <m:sub>
                              <m:r>
                                <a:rPr lang="en-US" b="0" i="1" smtClean="0">
                                  <a:latin typeface="Cambria Math" panose="02040503050406030204" pitchFamily="18" charset="0"/>
                                </a:rPr>
                                <m:t>1</m:t>
                              </m:r>
                            </m:sub>
                          </m:sSub>
                        </m:e>
                      </m:d>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𝛽</m:t>
                                  </m:r>
                                </m:e>
                                <m:sub>
                                  <m:r>
                                    <a:rPr lang="en-US" i="1">
                                      <a:latin typeface="Cambria Math" panose="02040503050406030204" pitchFamily="18" charset="0"/>
                                    </a:rPr>
                                    <m:t>0</m:t>
                                  </m:r>
                                </m:sub>
                              </m:sSub>
                              <m:r>
                                <a:rPr lang="en-US" b="0" i="1" smtClean="0">
                                  <a:latin typeface="Cambria Math" panose="02040503050406030204" pitchFamily="18" charset="0"/>
                                </a:rPr>
                                <m:t> − </m:t>
                              </m:r>
                              <m:sSub>
                                <m:sSubPr>
                                  <m:ctrlPr>
                                    <a:rPr lang="en-US" i="1">
                                      <a:latin typeface="Cambria Math" panose="02040503050406030204" pitchFamily="18" charset="0"/>
                                    </a:rPr>
                                  </m:ctrlPr>
                                </m:sSubPr>
                                <m:e>
                                  <m:r>
                                    <a:rPr lang="en-US" i="1">
                                      <a:latin typeface="Cambria Math" panose="02040503050406030204" pitchFamily="18" charset="0"/>
                                    </a:rPr>
                                    <m:t>𝛽</m:t>
                                  </m:r>
                                </m:e>
                                <m:sub>
                                  <m:r>
                                    <a:rPr lang="en-US" i="1">
                                      <a:latin typeface="Cambria Math" panose="02040503050406030204" pitchFamily="18" charset="0"/>
                                    </a:rPr>
                                    <m:t>1</m:t>
                                  </m:r>
                                </m:sub>
                              </m:sSub>
                              <m:sSub>
                                <m:sSubPr>
                                  <m:ctrlPr>
                                    <a:rPr lang="en-US" b="0" i="1" smtClean="0">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𝑖</m:t>
                                  </m:r>
                                </m:sub>
                              </m:sSub>
                            </m:e>
                          </m:d>
                        </m:e>
                        <m:sup>
                          <m:r>
                            <a:rPr lang="en-US" b="0" i="1" smtClean="0">
                              <a:latin typeface="Cambria Math" panose="02040503050406030204" pitchFamily="18" charset="0"/>
                            </a:rPr>
                            <m:t>2</m:t>
                          </m:r>
                        </m:sup>
                      </m:sSup>
                    </m:oMath>
                  </m:oMathPara>
                </a14:m>
                <a:endParaRPr lang="en-US" dirty="0"/>
              </a:p>
              <a:p>
                <a:pPr marL="0" indent="0">
                  <a:buNone/>
                </a:pPr>
                <a:endParaRPr lang="en-US" dirty="0"/>
              </a:p>
              <a:p>
                <a:pPr marL="0" indent="0">
                  <a:buNone/>
                </a:pPr>
                <a:br>
                  <a:rPr lang="en-US" dirty="0"/>
                </a:br>
                <a:r>
                  <a:rPr lang="en-US" dirty="0"/>
                  <a:t>Select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𝛽</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𝛽</m:t>
                        </m:r>
                      </m:e>
                      <m:sub>
                        <m:r>
                          <a:rPr lang="en-US" i="1">
                            <a:latin typeface="Cambria Math" panose="02040503050406030204" pitchFamily="18" charset="0"/>
                          </a:rPr>
                          <m:t>1</m:t>
                        </m:r>
                      </m:sub>
                    </m:sSub>
                  </m:oMath>
                </a14:m>
                <a:r>
                  <a:rPr lang="en-US" dirty="0"/>
                  <a:t> to minimize </a:t>
                </a:r>
                <a14:m>
                  <m:oMath xmlns:m="http://schemas.openxmlformats.org/officeDocument/2006/math">
                    <m:r>
                      <a:rPr lang="en-US" i="1">
                        <a:latin typeface="Cambria Math" panose="02040503050406030204" pitchFamily="18" charset="0"/>
                      </a:rPr>
                      <m:t>𝑅𝑆𝑆</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𝛽</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𝛽</m:t>
                            </m:r>
                          </m:e>
                          <m:sub>
                            <m:r>
                              <a:rPr lang="en-US" i="1">
                                <a:latin typeface="Cambria Math" panose="02040503050406030204" pitchFamily="18" charset="0"/>
                              </a:rPr>
                              <m:t>1</m:t>
                            </m:r>
                          </m:sub>
                        </m:sSub>
                      </m:e>
                    </m:d>
                  </m:oMath>
                </a14:m>
                <a:endParaRPr lang="en-US" dirty="0"/>
              </a:p>
              <a:p>
                <a:endParaRPr lang="en-US" dirty="0"/>
              </a:p>
            </p:txBody>
          </p:sp>
        </mc:Choice>
        <mc:Fallback xmlns="">
          <p:sp>
            <p:nvSpPr>
              <p:cNvPr id="5" name="Content Placeholder 2">
                <a:extLst>
                  <a:ext uri="{FF2B5EF4-FFF2-40B4-BE49-F238E27FC236}">
                    <a16:creationId xmlns:a16="http://schemas.microsoft.com/office/drawing/2014/main" id="{964CC669-0E37-468F-8F3D-9120FCB6CA04}"/>
                  </a:ext>
                </a:extLst>
              </p:cNvPr>
              <p:cNvSpPr txBox="1">
                <a:spLocks noRot="1" noChangeAspect="1" noMove="1" noResize="1" noEditPoints="1" noAdjustHandles="1" noChangeArrowheads="1" noChangeShapeType="1" noTextEdit="1"/>
              </p:cNvSpPr>
              <p:nvPr/>
            </p:nvSpPr>
            <p:spPr>
              <a:xfrm>
                <a:off x="6377553" y="2053524"/>
                <a:ext cx="4835470" cy="3800070"/>
              </a:xfrm>
              <a:prstGeom prst="rect">
                <a:avLst/>
              </a:prstGeom>
              <a:blipFill>
                <a:blip r:embed="rId2"/>
                <a:stretch>
                  <a:fillRect l="-3153" t="-1766"/>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BE3968EA-E5BE-4E1D-AF03-45BAEED9E8DB}"/>
              </a:ext>
            </a:extLst>
          </p:cNvPr>
          <p:cNvSpPr txBox="1"/>
          <p:nvPr/>
        </p:nvSpPr>
        <p:spPr>
          <a:xfrm>
            <a:off x="1743559" y="1467086"/>
            <a:ext cx="2755883" cy="461665"/>
          </a:xfrm>
          <a:prstGeom prst="rect">
            <a:avLst/>
          </a:prstGeom>
          <a:noFill/>
        </p:spPr>
        <p:txBody>
          <a:bodyPr wrap="none" rtlCol="0">
            <a:spAutoFit/>
          </a:bodyPr>
          <a:lstStyle/>
          <a:p>
            <a:r>
              <a:rPr lang="en-US" sz="2400" dirty="0">
                <a:solidFill>
                  <a:schemeClr val="accent2">
                    <a:lumMod val="75000"/>
                  </a:schemeClr>
                </a:solidFill>
              </a:rPr>
              <a:t>General ML problem</a:t>
            </a:r>
          </a:p>
        </p:txBody>
      </p:sp>
      <p:sp>
        <p:nvSpPr>
          <p:cNvPr id="7" name="TextBox 6">
            <a:extLst>
              <a:ext uri="{FF2B5EF4-FFF2-40B4-BE49-F238E27FC236}">
                <a16:creationId xmlns:a16="http://schemas.microsoft.com/office/drawing/2014/main" id="{4BA7C69C-4A87-49C6-A38D-875A20723BD1}"/>
              </a:ext>
            </a:extLst>
          </p:cNvPr>
          <p:cNvSpPr txBox="1"/>
          <p:nvPr/>
        </p:nvSpPr>
        <p:spPr>
          <a:xfrm>
            <a:off x="6622942" y="1467085"/>
            <a:ext cx="3170996" cy="461665"/>
          </a:xfrm>
          <a:prstGeom prst="rect">
            <a:avLst/>
          </a:prstGeom>
          <a:noFill/>
        </p:spPr>
        <p:txBody>
          <a:bodyPr wrap="none" rtlCol="0">
            <a:spAutoFit/>
          </a:bodyPr>
          <a:lstStyle/>
          <a:p>
            <a:r>
              <a:rPr lang="en-US" sz="2400" dirty="0">
                <a:solidFill>
                  <a:schemeClr val="accent2">
                    <a:lumMod val="75000"/>
                  </a:schemeClr>
                </a:solidFill>
              </a:rPr>
              <a:t>Simple linear regression</a:t>
            </a:r>
          </a:p>
        </p:txBody>
      </p:sp>
      <p:sp>
        <p:nvSpPr>
          <p:cNvPr id="8" name="Arrow: Right 7">
            <a:extLst>
              <a:ext uri="{FF2B5EF4-FFF2-40B4-BE49-F238E27FC236}">
                <a16:creationId xmlns:a16="http://schemas.microsoft.com/office/drawing/2014/main" id="{1F1AF7DD-A149-43E3-BB8B-641C967A686E}"/>
              </a:ext>
            </a:extLst>
          </p:cNvPr>
          <p:cNvSpPr/>
          <p:nvPr/>
        </p:nvSpPr>
        <p:spPr>
          <a:xfrm>
            <a:off x="5199681" y="2169762"/>
            <a:ext cx="978408" cy="15141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rrow: Right 8">
            <a:extLst>
              <a:ext uri="{FF2B5EF4-FFF2-40B4-BE49-F238E27FC236}">
                <a16:creationId xmlns:a16="http://schemas.microsoft.com/office/drawing/2014/main" id="{97099528-9AD3-42BF-A7BA-644899D08E0B}"/>
              </a:ext>
            </a:extLst>
          </p:cNvPr>
          <p:cNvSpPr/>
          <p:nvPr/>
        </p:nvSpPr>
        <p:spPr>
          <a:xfrm>
            <a:off x="5199681" y="2620167"/>
            <a:ext cx="978408" cy="15141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Arrow: Right 9">
            <a:extLst>
              <a:ext uri="{FF2B5EF4-FFF2-40B4-BE49-F238E27FC236}">
                <a16:creationId xmlns:a16="http://schemas.microsoft.com/office/drawing/2014/main" id="{9F372D1C-0F9C-4222-84A2-BDAABF4A5833}"/>
              </a:ext>
            </a:extLst>
          </p:cNvPr>
          <p:cNvSpPr/>
          <p:nvPr/>
        </p:nvSpPr>
        <p:spPr>
          <a:xfrm>
            <a:off x="5199681" y="3048307"/>
            <a:ext cx="978408" cy="15141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rrow: Right 10">
            <a:extLst>
              <a:ext uri="{FF2B5EF4-FFF2-40B4-BE49-F238E27FC236}">
                <a16:creationId xmlns:a16="http://schemas.microsoft.com/office/drawing/2014/main" id="{754FDE32-4695-4931-86B1-09272CFD14AC}"/>
              </a:ext>
            </a:extLst>
          </p:cNvPr>
          <p:cNvSpPr/>
          <p:nvPr/>
        </p:nvSpPr>
        <p:spPr>
          <a:xfrm>
            <a:off x="5228094" y="4523875"/>
            <a:ext cx="978408" cy="15141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6507754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Sample Mean and Standard Deviations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097280" y="1539277"/>
                <a:ext cx="6603814" cy="4329817"/>
              </a:xfrm>
            </p:spPr>
            <p:txBody>
              <a:bodyPr>
                <a:normAutofit fontScale="92500" lnSpcReduction="20000"/>
              </a:bodyPr>
              <a:lstStyle/>
              <a:p>
                <a:r>
                  <a:rPr lang="en-US" dirty="0"/>
                  <a:t>Given data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m:t>
                        </m:r>
                        <m:r>
                          <a:rPr lang="en-US" i="1">
                            <a:latin typeface="Cambria Math" panose="02040503050406030204" pitchFamily="18" charset="0"/>
                          </a:rPr>
                          <m:t>𝑥</m:t>
                        </m:r>
                      </m:e>
                      <m:sub>
                        <m:r>
                          <a:rPr lang="en-US" i="1">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sub>
                    </m:sSub>
                    <m:r>
                      <a:rPr lang="en-US" b="0" i="1" smtClean="0">
                        <a:latin typeface="Cambria Math" panose="02040503050406030204" pitchFamily="18" charset="0"/>
                      </a:rPr>
                      <m:t>)</m:t>
                    </m:r>
                    <m:r>
                      <a:rPr lang="en-US" i="1">
                        <a:latin typeface="Cambria Math" panose="02040503050406030204" pitchFamily="18" charset="0"/>
                      </a:rPr>
                      <m:t>, </m:t>
                    </m:r>
                    <m:r>
                      <a:rPr lang="en-US" i="1">
                        <a:latin typeface="Cambria Math" panose="02040503050406030204" pitchFamily="18" charset="0"/>
                      </a:rPr>
                      <m:t>𝑖</m:t>
                    </m:r>
                    <m:r>
                      <a:rPr lang="en-US" i="1">
                        <a:latin typeface="Cambria Math" panose="02040503050406030204" pitchFamily="18" charset="0"/>
                      </a:rPr>
                      <m:t>=1,…,</m:t>
                    </m:r>
                    <m:r>
                      <a:rPr lang="en-US" i="1">
                        <a:latin typeface="Cambria Math" panose="02040503050406030204" pitchFamily="18" charset="0"/>
                      </a:rPr>
                      <m:t>𝑁</m:t>
                    </m:r>
                  </m:oMath>
                </a14:m>
                <a:endParaRPr lang="en-US" dirty="0"/>
              </a:p>
              <a:p>
                <a:r>
                  <a:rPr lang="en-US" dirty="0">
                    <a:solidFill>
                      <a:schemeClr val="accent1">
                        <a:lumMod val="60000"/>
                        <a:lumOff val="40000"/>
                      </a:schemeClr>
                    </a:solidFill>
                  </a:rPr>
                  <a:t>Sample mean</a:t>
                </a:r>
                <a:br>
                  <a:rPr lang="en-US" dirty="0"/>
                </a:br>
                <a14:m>
                  <m:oMath xmlns:m="http://schemas.openxmlformats.org/officeDocument/2006/math">
                    <m:r>
                      <a:rPr lang="en-US" b="0" i="1" smtClean="0">
                        <a:latin typeface="Cambria Math" panose="02040503050406030204" pitchFamily="18" charset="0"/>
                      </a:rPr>
                      <m:t> </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𝑥</m:t>
                        </m:r>
                      </m:e>
                    </m:acc>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𝑁</m:t>
                        </m:r>
                      </m:den>
                    </m:f>
                    <m:nary>
                      <m:naryPr>
                        <m:chr m:val="∑"/>
                        <m:limLoc m:val="subSup"/>
                        <m:ctrlPr>
                          <a:rPr lang="en-US" b="0" i="1" smtClean="0">
                            <a:latin typeface="Cambria Math" panose="02040503050406030204" pitchFamily="18" charset="0"/>
                          </a:rPr>
                        </m:ctrlPr>
                      </m:naryPr>
                      <m:sub>
                        <m:r>
                          <m:rPr>
                            <m:brk m:alnAt="25"/>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𝑁</m:t>
                        </m:r>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e>
                    </m:nary>
                    <m:r>
                      <a:rPr lang="en-US" b="0" i="1" smtClean="0">
                        <a:latin typeface="Cambria Math" panose="02040503050406030204" pitchFamily="18" charset="0"/>
                      </a:rPr>
                      <m:t>,  </m:t>
                    </m:r>
                    <m:acc>
                      <m:accPr>
                        <m:chr m:val="̅"/>
                        <m:ctrlPr>
                          <a:rPr lang="en-US" i="1">
                            <a:latin typeface="Cambria Math" panose="02040503050406030204" pitchFamily="18" charset="0"/>
                          </a:rPr>
                        </m:ctrlPr>
                      </m:accPr>
                      <m:e>
                        <m:r>
                          <a:rPr lang="en-US" b="0" i="1" smtClean="0">
                            <a:latin typeface="Cambria Math" panose="02040503050406030204" pitchFamily="18" charset="0"/>
                          </a:rPr>
                          <m:t>𝑦</m:t>
                        </m:r>
                      </m:e>
                    </m:acc>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𝑁</m:t>
                        </m:r>
                      </m:den>
                    </m:f>
                    <m:nary>
                      <m:naryPr>
                        <m:chr m:val="∑"/>
                        <m:limLoc m:val="subSup"/>
                        <m:ctrlPr>
                          <a:rPr lang="en-US" i="1">
                            <a:latin typeface="Cambria Math" panose="02040503050406030204" pitchFamily="18" charset="0"/>
                          </a:rPr>
                        </m:ctrlPr>
                      </m:naryPr>
                      <m:sub>
                        <m:r>
                          <m:rPr>
                            <m:brk m:alnAt="25"/>
                          </m:rP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𝑁</m:t>
                        </m:r>
                      </m:sup>
                      <m:e>
                        <m:sSub>
                          <m:sSubPr>
                            <m:ctrlPr>
                              <a:rPr lang="en-US" i="1">
                                <a:latin typeface="Cambria Math" panose="02040503050406030204" pitchFamily="18" charset="0"/>
                              </a:rPr>
                            </m:ctrlPr>
                          </m:sSubPr>
                          <m:e>
                            <m:r>
                              <a:rPr lang="en-US" b="0" i="1" smtClean="0">
                                <a:latin typeface="Cambria Math" panose="02040503050406030204" pitchFamily="18" charset="0"/>
                              </a:rPr>
                              <m:t>𝑦</m:t>
                            </m:r>
                          </m:e>
                          <m:sub>
                            <m:r>
                              <a:rPr lang="en-US" i="1">
                                <a:latin typeface="Cambria Math" panose="02040503050406030204" pitchFamily="18" charset="0"/>
                              </a:rPr>
                              <m:t>𝑖</m:t>
                            </m:r>
                          </m:sub>
                        </m:sSub>
                      </m:e>
                    </m:nary>
                  </m:oMath>
                </a14:m>
                <a:endParaRPr lang="en-US" dirty="0"/>
              </a:p>
              <a:p>
                <a:r>
                  <a:rPr lang="en-US" dirty="0"/>
                  <a:t>Sample variances</a:t>
                </a:r>
                <a:br>
                  <a:rPr lang="en-US" dirty="0"/>
                </a:br>
                <a:br>
                  <a:rPr lang="en-US" dirty="0"/>
                </a:br>
                <a14:m>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𝑠</m:t>
                        </m:r>
                      </m:e>
                      <m:sub>
                        <m:r>
                          <a:rPr lang="en-US" b="0" i="1" smtClean="0">
                            <a:latin typeface="Cambria Math" panose="02040503050406030204" pitchFamily="18" charset="0"/>
                          </a:rPr>
                          <m:t>𝑥</m:t>
                        </m:r>
                      </m:sub>
                      <m:sup>
                        <m:r>
                          <a:rPr lang="en-US" b="0" i="1" smtClean="0">
                            <a:latin typeface="Cambria Math" panose="02040503050406030204" pitchFamily="18" charset="0"/>
                          </a:rPr>
                          <m:t>2</m:t>
                        </m:r>
                      </m:sup>
                    </m:sSubSup>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𝑁</m:t>
                        </m:r>
                      </m:den>
                    </m:f>
                    <m:nary>
                      <m:naryPr>
                        <m:chr m:val="∑"/>
                        <m:limLoc m:val="subSup"/>
                        <m:ctrlPr>
                          <a:rPr lang="en-US" i="1">
                            <a:latin typeface="Cambria Math" panose="02040503050406030204" pitchFamily="18" charset="0"/>
                          </a:rPr>
                        </m:ctrlPr>
                      </m:naryPr>
                      <m:sub>
                        <m:r>
                          <m:rPr>
                            <m:brk m:alnAt="25"/>
                          </m:rP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𝑁</m:t>
                        </m:r>
                      </m:sup>
                      <m:e>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r>
                                  <a:rPr lang="en-US" b="0" i="1" smtClean="0">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𝑥</m:t>
                                    </m:r>
                                  </m:e>
                                </m:acc>
                              </m:e>
                            </m:d>
                          </m:e>
                          <m:sup>
                            <m:r>
                              <a:rPr lang="en-US" b="0" i="1" smtClean="0">
                                <a:latin typeface="Cambria Math" panose="02040503050406030204" pitchFamily="18" charset="0"/>
                              </a:rPr>
                              <m:t>2</m:t>
                            </m:r>
                          </m:sup>
                        </m:sSup>
                      </m:e>
                    </m:nary>
                    <m:r>
                      <a:rPr lang="en-US" i="1">
                        <a:latin typeface="Cambria Math" panose="02040503050406030204" pitchFamily="18" charset="0"/>
                      </a:rPr>
                      <m:t>,</m:t>
                    </m:r>
                    <m:r>
                      <a:rPr lang="en-US" b="0" i="1" smtClean="0">
                        <a:latin typeface="Cambria Math" panose="02040503050406030204" pitchFamily="18" charset="0"/>
                      </a:rPr>
                      <m:t>   </m:t>
                    </m:r>
                    <m:sSubSup>
                      <m:sSubSupPr>
                        <m:ctrlPr>
                          <a:rPr lang="en-US" i="1">
                            <a:latin typeface="Cambria Math" panose="02040503050406030204" pitchFamily="18" charset="0"/>
                          </a:rPr>
                        </m:ctrlPr>
                      </m:sSubSupPr>
                      <m:e>
                        <m:r>
                          <a:rPr lang="en-US" i="1">
                            <a:latin typeface="Cambria Math" panose="02040503050406030204" pitchFamily="18" charset="0"/>
                          </a:rPr>
                          <m:t>𝑠</m:t>
                        </m:r>
                      </m:e>
                      <m:sub>
                        <m:r>
                          <a:rPr lang="en-US" b="0" i="1" smtClean="0">
                            <a:latin typeface="Cambria Math" panose="02040503050406030204" pitchFamily="18" charset="0"/>
                          </a:rPr>
                          <m:t>𝑦</m:t>
                        </m:r>
                      </m:sub>
                      <m:sup>
                        <m:r>
                          <a:rPr lang="en-US" i="1">
                            <a:latin typeface="Cambria Math" panose="02040503050406030204" pitchFamily="18" charset="0"/>
                          </a:rPr>
                          <m:t>2</m:t>
                        </m:r>
                      </m:sup>
                    </m:sSubSup>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𝑁</m:t>
                        </m:r>
                      </m:den>
                    </m:f>
                    <m:nary>
                      <m:naryPr>
                        <m:chr m:val="∑"/>
                        <m:limLoc m:val="subSup"/>
                        <m:ctrlPr>
                          <a:rPr lang="en-US" i="1">
                            <a:latin typeface="Cambria Math" panose="02040503050406030204" pitchFamily="18" charset="0"/>
                          </a:rPr>
                        </m:ctrlPr>
                      </m:naryPr>
                      <m:sub>
                        <m:r>
                          <m:rPr>
                            <m:brk m:alnAt="25"/>
                          </m:rP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𝑁</m:t>
                        </m:r>
                      </m:sup>
                      <m:e>
                        <m:sSup>
                          <m:sSupPr>
                            <m:ctrlPr>
                              <a:rPr lang="en-US" i="1">
                                <a:latin typeface="Cambria Math" panose="02040503050406030204" pitchFamily="18" charset="0"/>
                              </a:rPr>
                            </m:ctrlPr>
                          </m:sSupPr>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b="0" i="1" smtClean="0">
                                        <a:latin typeface="Cambria Math" panose="02040503050406030204" pitchFamily="18" charset="0"/>
                                      </a:rPr>
                                      <m:t>𝑦</m:t>
                                    </m:r>
                                  </m:e>
                                  <m:sub>
                                    <m:r>
                                      <a:rPr lang="en-US" i="1">
                                        <a:latin typeface="Cambria Math" panose="02040503050406030204" pitchFamily="18" charset="0"/>
                                      </a:rPr>
                                      <m:t>𝑖</m:t>
                                    </m:r>
                                  </m:sub>
                                </m:sSub>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𝑦</m:t>
                                    </m:r>
                                  </m:e>
                                </m:acc>
                              </m:e>
                            </m:d>
                          </m:e>
                          <m:sup>
                            <m:r>
                              <a:rPr lang="en-US" i="1">
                                <a:latin typeface="Cambria Math" panose="02040503050406030204" pitchFamily="18" charset="0"/>
                              </a:rPr>
                              <m:t>2</m:t>
                            </m:r>
                          </m:sup>
                        </m:sSup>
                      </m:e>
                    </m:nary>
                  </m:oMath>
                </a14:m>
                <a:endParaRPr lang="en-US" dirty="0"/>
              </a:p>
              <a:p>
                <a:endParaRPr lang="en-US" dirty="0"/>
              </a:p>
              <a:p>
                <a:pPr lvl="1"/>
                <a:r>
                  <a:rPr lang="en-US" dirty="0"/>
                  <a:t>Some formulae have a </a:t>
                </a:r>
                <a14:m>
                  <m:oMath xmlns:m="http://schemas.openxmlformats.org/officeDocument/2006/math">
                    <m:r>
                      <a:rPr lang="en-US" b="0" i="1" smtClean="0">
                        <a:latin typeface="Cambria Math" panose="02040503050406030204" pitchFamily="18" charset="0"/>
                      </a:rPr>
                      <m:t>𝑁</m:t>
                    </m:r>
                    <m:r>
                      <a:rPr lang="en-US" b="0" i="1" smtClean="0">
                        <a:latin typeface="Cambria Math" panose="02040503050406030204" pitchFamily="18" charset="0"/>
                      </a:rPr>
                      <m:t>−1</m:t>
                    </m:r>
                  </m:oMath>
                </a14:m>
                <a:r>
                  <a:rPr lang="en-US" dirty="0"/>
                  <a:t> on denominator</a:t>
                </a:r>
              </a:p>
              <a:p>
                <a:pPr lvl="1"/>
                <a:r>
                  <a:rPr lang="en-US" dirty="0"/>
                  <a:t>For technical reasons, above formulae are called the biased variances.  </a:t>
                </a:r>
              </a:p>
              <a:p>
                <a:r>
                  <a:rPr lang="en-US" dirty="0"/>
                  <a:t>Sample standard deviation</a:t>
                </a:r>
              </a:p>
              <a:p>
                <a:pPr lvl="1"/>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𝑥</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𝑦</m:t>
                        </m:r>
                      </m:sub>
                    </m:sSub>
                  </m:oMath>
                </a14:m>
                <a:endParaRPr lang="en-US" dirty="0"/>
              </a:p>
              <a:p>
                <a:pPr lvl="1"/>
                <a:r>
                  <a:rPr lang="en-US" dirty="0"/>
                  <a:t>Square root of variances</a:t>
                </a:r>
              </a:p>
              <a:p>
                <a:endParaRPr lang="en-US" dirty="0"/>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097280" y="1539277"/>
                <a:ext cx="6603814" cy="4329817"/>
              </a:xfrm>
              <a:blipFill>
                <a:blip r:embed="rId2"/>
                <a:stretch>
                  <a:fillRect l="-2031" t="-13521" r="-1754"/>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629637A9-119A-49DA-BD12-AAC58B377D80}" type="slidenum">
              <a:rPr lang="en-US" smtClean="0"/>
              <a:t>54</a:t>
            </a:fld>
            <a:endParaRPr lang="en-US" dirty="0"/>
          </a:p>
        </p:txBody>
      </p:sp>
      <p:pic>
        <p:nvPicPr>
          <p:cNvPr id="1026" name="Picture 2" descr="https://upload.wikimedia.org/wikipedia/commons/thumb/f/f9/Comparison_standard_deviations.svg/400px-Comparison_standard_deviations.sv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97806" y="2084614"/>
            <a:ext cx="3810000" cy="28194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6777449" y="5116477"/>
            <a:ext cx="4850880" cy="923330"/>
          </a:xfrm>
          <a:prstGeom prst="rect">
            <a:avLst/>
          </a:prstGeom>
          <a:noFill/>
        </p:spPr>
        <p:txBody>
          <a:bodyPr wrap="none" rtlCol="0">
            <a:spAutoFit/>
          </a:bodyPr>
          <a:lstStyle/>
          <a:p>
            <a:r>
              <a:rPr lang="en-US" dirty="0"/>
              <a:t>Visualizing standard deviation</a:t>
            </a:r>
          </a:p>
          <a:p>
            <a:r>
              <a:rPr lang="en-US" dirty="0"/>
              <a:t>https://en.wikipedia.org/wiki/Standard_deviation</a:t>
            </a:r>
            <a:br>
              <a:rPr lang="en-US" dirty="0"/>
            </a:br>
            <a:endParaRPr lang="en-US" dirty="0"/>
          </a:p>
        </p:txBody>
      </p:sp>
    </p:spTree>
    <p:extLst>
      <p:ext uri="{BB962C8B-B14F-4D97-AF65-F5344CB8AC3E}">
        <p14:creationId xmlns:p14="http://schemas.microsoft.com/office/powerpoint/2010/main" val="350051277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040211"/>
          </a:xfrm>
        </p:spPr>
        <p:txBody>
          <a:bodyPr>
            <a:normAutofit fontScale="90000"/>
          </a:bodyPr>
          <a:lstStyle/>
          <a:p>
            <a:r>
              <a:rPr lang="en-US" dirty="0"/>
              <a:t>Visualizing Mean and SD on Scatter Plot</a:t>
            </a:r>
            <a:br>
              <a:rPr lang="en-US" dirty="0"/>
            </a:br>
            <a:r>
              <a:rPr lang="en-US" sz="4000" dirty="0"/>
              <a:t>Question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097280" y="1539277"/>
                <a:ext cx="10058400" cy="4329817"/>
              </a:xfrm>
            </p:spPr>
            <p:txBody>
              <a:bodyPr/>
              <a:lstStyle/>
              <a:p>
                <a:pPr marL="0" indent="0">
                  <a:buNone/>
                </a:pPr>
                <a:r>
                  <a:rPr lang="en-US" dirty="0"/>
                  <a:t>Using the picture only (no calculators), estimate the following (roughly):</a:t>
                </a:r>
              </a:p>
              <a:p>
                <a:endParaRPr lang="en-US" dirty="0"/>
              </a:p>
              <a:p>
                <a:r>
                  <a:rPr lang="en-US" dirty="0"/>
                  <a:t>The sample mean mpg and horsepower: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𝑥</m:t>
                        </m:r>
                      </m:e>
                    </m:acc>
                  </m:oMath>
                </a14:m>
                <a:r>
                  <a:rPr lang="en-US" dirty="0"/>
                  <a:t>,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𝑦</m:t>
                        </m:r>
                      </m:e>
                    </m:acc>
                  </m:oMath>
                </a14:m>
                <a:endParaRPr lang="en-US" dirty="0"/>
              </a:p>
              <a:p>
                <a:endParaRPr lang="en-US" dirty="0"/>
              </a:p>
              <a:p>
                <a:r>
                  <a:rPr lang="en-US" dirty="0"/>
                  <a:t>The sample </a:t>
                </a:r>
                <a:r>
                  <a:rPr lang="en-US" dirty="0" err="1"/>
                  <a:t>std</a:t>
                </a:r>
                <a:r>
                  <a:rPr lang="en-US" dirty="0"/>
                  <a:t> deviations: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𝑥</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𝑦</m:t>
                        </m:r>
                      </m:sub>
                    </m:sSub>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097280" y="1539277"/>
                <a:ext cx="10058400" cy="4329817"/>
              </a:xfrm>
              <a:blipFill>
                <a:blip r:embed="rId2"/>
                <a:stretch>
                  <a:fillRect l="-1515" t="-1549"/>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a:xfrm>
            <a:off x="9346794" y="6314268"/>
            <a:ext cx="1312025" cy="365125"/>
          </a:xfrm>
        </p:spPr>
        <p:txBody>
          <a:bodyPr/>
          <a:lstStyle/>
          <a:p>
            <a:fld id="{629637A9-119A-49DA-BD12-AAC58B377D80}" type="slidenum">
              <a:rPr lang="en-US" smtClean="0"/>
              <a:t>55</a:t>
            </a:fld>
            <a:endParaRPr lang="en-US" dirty="0"/>
          </a:p>
        </p:txBody>
      </p:sp>
      <p:pic>
        <p:nvPicPr>
          <p:cNvPr id="5" name="Picture 4"/>
          <p:cNvPicPr>
            <a:picLocks noChangeAspect="1"/>
          </p:cNvPicPr>
          <p:nvPr/>
        </p:nvPicPr>
        <p:blipFill>
          <a:blip r:embed="rId3"/>
          <a:stretch>
            <a:fillRect/>
          </a:stretch>
        </p:blipFill>
        <p:spPr>
          <a:xfrm>
            <a:off x="7065010" y="2260307"/>
            <a:ext cx="4563567" cy="2955506"/>
          </a:xfrm>
          <a:prstGeom prst="rect">
            <a:avLst/>
          </a:prstGeom>
        </p:spPr>
      </p:pic>
    </p:spTree>
    <p:extLst>
      <p:ext uri="{BB962C8B-B14F-4D97-AF65-F5344CB8AC3E}">
        <p14:creationId xmlns:p14="http://schemas.microsoft.com/office/powerpoint/2010/main" val="120278183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Visualizing Mean and SD on Scatter Plot</a:t>
            </a:r>
            <a:br>
              <a:rPr lang="en-US" dirty="0"/>
            </a:br>
            <a:r>
              <a:rPr lang="en-US" sz="4000" dirty="0"/>
              <a:t>Approximate answer</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097281" y="1539277"/>
                <a:ext cx="4717580" cy="3799889"/>
              </a:xfrm>
            </p:spPr>
            <p:txBody>
              <a:bodyPr>
                <a:normAutofit/>
              </a:bodyPr>
              <a:lstStyle/>
              <a:p>
                <a:r>
                  <a:rPr lang="en-US" dirty="0">
                    <a:solidFill>
                      <a:schemeClr val="accent1">
                        <a:lumMod val="60000"/>
                        <a:lumOff val="40000"/>
                      </a:schemeClr>
                    </a:solidFill>
                  </a:rPr>
                  <a:t>Means</a:t>
                </a:r>
                <a:r>
                  <a:rPr lang="en-US" dirty="0"/>
                  <a:t>: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𝑥</m:t>
                        </m:r>
                      </m:e>
                    </m:acc>
                  </m:oMath>
                </a14:m>
                <a:r>
                  <a:rPr lang="en-US" dirty="0"/>
                  <a:t> and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𝑦</m:t>
                        </m:r>
                      </m:e>
                    </m:acc>
                  </m:oMath>
                </a14:m>
                <a:endParaRPr lang="en-US" dirty="0"/>
              </a:p>
              <a:p>
                <a:pPr lvl="1"/>
                <a:r>
                  <a:rPr lang="en-US" dirty="0"/>
                  <a:t>Weighted center of the points in each axis</a:t>
                </a:r>
              </a:p>
              <a:p>
                <a:pPr lvl="1"/>
                <a:endParaRPr lang="en-US" dirty="0"/>
              </a:p>
              <a:p>
                <a:r>
                  <a:rPr lang="en-US" dirty="0">
                    <a:solidFill>
                      <a:schemeClr val="accent1">
                        <a:lumMod val="60000"/>
                        <a:lumOff val="40000"/>
                      </a:schemeClr>
                    </a:solidFill>
                  </a:rPr>
                  <a:t>Standard deviations</a:t>
                </a:r>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𝑠</m:t>
                        </m:r>
                      </m:e>
                      <m:sub>
                        <m:r>
                          <a:rPr lang="en-US" i="1">
                            <a:latin typeface="Cambria Math" panose="02040503050406030204" pitchFamily="18" charset="0"/>
                          </a:rPr>
                          <m:t>𝑥</m:t>
                        </m:r>
                      </m:sub>
                    </m:sSub>
                    <m:r>
                      <a:rPr lang="en-US" i="1">
                        <a:latin typeface="Cambria Math" panose="02040503050406030204" pitchFamily="18" charset="0"/>
                      </a:rPr>
                      <m:t> </m:t>
                    </m:r>
                  </m:oMath>
                </a14:m>
                <a:r>
                  <a:rPr lang="en-US" dirty="0"/>
                  <a:t>and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𝑦</m:t>
                        </m:r>
                      </m:sub>
                    </m:sSub>
                  </m:oMath>
                </a14:m>
                <a:endParaRPr lang="en-US" dirty="0"/>
              </a:p>
              <a:p>
                <a:pPr lvl="1"/>
                <a:r>
                  <a:rPr lang="en-US" dirty="0"/>
                  <a:t>Represents “variation” in each axis from mean</a:t>
                </a:r>
              </a:p>
              <a:p>
                <a:pPr lvl="1"/>
                <a:r>
                  <a:rPr lang="en-US" dirty="0"/>
                  <a:t>With Gaussian distributions:</a:t>
                </a:r>
                <a:br>
                  <a:rPr lang="en-US" dirty="0"/>
                </a:br>
                <a:r>
                  <a:rPr lang="en-US" dirty="0"/>
                  <a:t>0.27% of points are 3 SDs from mean</a:t>
                </a:r>
              </a:p>
              <a:p>
                <a:pPr lvl="1"/>
                <a:endParaRPr lang="en-US" dirty="0"/>
              </a:p>
              <a:p>
                <a:pPr marL="201168" lvl="1"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097281" y="1539277"/>
                <a:ext cx="4717580" cy="3799889"/>
              </a:xfrm>
              <a:blipFill rotWithShape="0">
                <a:blip r:embed="rId2"/>
                <a:stretch>
                  <a:fillRect l="-3101" t="-1766" r="-2196"/>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629637A9-119A-49DA-BD12-AAC58B377D80}" type="slidenum">
              <a:rPr lang="en-US" smtClean="0"/>
              <a:t>56</a:t>
            </a:fld>
            <a:endParaRPr lang="en-US" dirty="0"/>
          </a:p>
        </p:txBody>
      </p:sp>
      <p:pic>
        <p:nvPicPr>
          <p:cNvPr id="5" name="Picture 4"/>
          <p:cNvPicPr>
            <a:picLocks noChangeAspect="1"/>
          </p:cNvPicPr>
          <p:nvPr/>
        </p:nvPicPr>
        <p:blipFill>
          <a:blip r:embed="rId3"/>
          <a:stretch>
            <a:fillRect/>
          </a:stretch>
        </p:blipFill>
        <p:spPr>
          <a:xfrm>
            <a:off x="6851366" y="1739014"/>
            <a:ext cx="5390436" cy="3491012"/>
          </a:xfrm>
          <a:prstGeom prst="rect">
            <a:avLst/>
          </a:prstGeom>
        </p:spPr>
      </p:pic>
      <p:cxnSp>
        <p:nvCxnSpPr>
          <p:cNvPr id="10" name="Straight Connector 9">
            <a:extLst>
              <a:ext uri="{FF2B5EF4-FFF2-40B4-BE49-F238E27FC236}">
                <a16:creationId xmlns:a16="http://schemas.microsoft.com/office/drawing/2014/main" id="{EA6D4CB0-D8F1-4CC8-AA01-F0380C2CEEE5}"/>
              </a:ext>
            </a:extLst>
          </p:cNvPr>
          <p:cNvCxnSpPr>
            <a:cxnSpLocks/>
          </p:cNvCxnSpPr>
          <p:nvPr/>
        </p:nvCxnSpPr>
        <p:spPr>
          <a:xfrm>
            <a:off x="9198746" y="3811147"/>
            <a:ext cx="0" cy="146227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660153AA-30E3-4386-AA2B-5E2AB65E7E30}"/>
              </a:ext>
            </a:extLst>
          </p:cNvPr>
          <p:cNvCxnSpPr>
            <a:cxnSpLocks/>
          </p:cNvCxnSpPr>
          <p:nvPr/>
        </p:nvCxnSpPr>
        <p:spPr>
          <a:xfrm flipH="1">
            <a:off x="6618514" y="3740707"/>
            <a:ext cx="2658793"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9C9E5F9F-EC8A-46AC-AF9B-12D7F11F9564}"/>
              </a:ext>
            </a:extLst>
          </p:cNvPr>
          <p:cNvCxnSpPr>
            <a:cxnSpLocks/>
          </p:cNvCxnSpPr>
          <p:nvPr/>
        </p:nvCxnSpPr>
        <p:spPr>
          <a:xfrm flipV="1">
            <a:off x="6272613" y="3240152"/>
            <a:ext cx="0" cy="1001110"/>
          </a:xfrm>
          <a:prstGeom prst="line">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83269DB-AB31-4423-B115-91CBB6C0E4C2}"/>
              </a:ext>
            </a:extLst>
          </p:cNvPr>
          <p:cNvCxnSpPr>
            <a:cxnSpLocks/>
          </p:cNvCxnSpPr>
          <p:nvPr/>
        </p:nvCxnSpPr>
        <p:spPr>
          <a:xfrm flipH="1">
            <a:off x="6796007" y="3727419"/>
            <a:ext cx="2402739"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CB94E085-5EF1-48CE-AF24-A919D7B9DC2F}"/>
              </a:ext>
            </a:extLst>
          </p:cNvPr>
          <p:cNvCxnSpPr>
            <a:cxnSpLocks/>
          </p:cNvCxnSpPr>
          <p:nvPr/>
        </p:nvCxnSpPr>
        <p:spPr>
          <a:xfrm>
            <a:off x="8608527" y="5735082"/>
            <a:ext cx="1125318" cy="0"/>
          </a:xfrm>
          <a:prstGeom prst="line">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4502452B-A74D-4CEE-8F37-186351BB9F7F}"/>
                  </a:ext>
                </a:extLst>
              </p:cNvPr>
              <p:cNvSpPr txBox="1"/>
              <p:nvPr/>
            </p:nvSpPr>
            <p:spPr>
              <a:xfrm>
                <a:off x="6162697" y="3434011"/>
                <a:ext cx="685536"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sz="2400" i="1" smtClean="0">
                              <a:latin typeface="Cambria Math" panose="02040503050406030204" pitchFamily="18" charset="0"/>
                            </a:rPr>
                          </m:ctrlPr>
                        </m:accPr>
                        <m:e>
                          <m:r>
                            <a:rPr lang="en-US" sz="2400" b="0" i="1" smtClean="0">
                              <a:latin typeface="Cambria Math" panose="02040503050406030204" pitchFamily="18" charset="0"/>
                            </a:rPr>
                            <m:t>𝑦</m:t>
                          </m:r>
                        </m:e>
                      </m:acc>
                    </m:oMath>
                  </m:oMathPara>
                </a14:m>
                <a:endParaRPr lang="en-US" sz="2400" dirty="0"/>
              </a:p>
            </p:txBody>
          </p:sp>
        </mc:Choice>
        <mc:Fallback xmlns="">
          <p:sp>
            <p:nvSpPr>
              <p:cNvPr id="19" name="TextBox 18">
                <a:extLst>
                  <a:ext uri="{FF2B5EF4-FFF2-40B4-BE49-F238E27FC236}">
                    <a16:creationId xmlns:a16="http://schemas.microsoft.com/office/drawing/2014/main" id="{4502452B-A74D-4CEE-8F37-186351BB9F7F}"/>
                  </a:ext>
                </a:extLst>
              </p:cNvPr>
              <p:cNvSpPr txBox="1">
                <a:spLocks noRot="1" noChangeAspect="1" noMove="1" noResize="1" noEditPoints="1" noAdjustHandles="1" noChangeArrowheads="1" noChangeShapeType="1" noTextEdit="1"/>
              </p:cNvSpPr>
              <p:nvPr/>
            </p:nvSpPr>
            <p:spPr>
              <a:xfrm>
                <a:off x="6162697" y="3434011"/>
                <a:ext cx="685536" cy="461665"/>
              </a:xfrm>
              <a:prstGeom prst="rect">
                <a:avLst/>
              </a:prstGeom>
              <a:blipFill>
                <a:blip r:embed="rId4"/>
                <a:stretch>
                  <a:fillRect r="-21429" b="-105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52A0CCC3-2C52-4D9F-9285-540D364A1D98}"/>
                  </a:ext>
                </a:extLst>
              </p:cNvPr>
              <p:cNvSpPr txBox="1"/>
              <p:nvPr/>
            </p:nvSpPr>
            <p:spPr>
              <a:xfrm>
                <a:off x="8861048" y="5258472"/>
                <a:ext cx="685536"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sz="2400" i="1" smtClean="0">
                              <a:latin typeface="Cambria Math" panose="02040503050406030204" pitchFamily="18" charset="0"/>
                            </a:rPr>
                          </m:ctrlPr>
                        </m:accPr>
                        <m:e>
                          <m:r>
                            <a:rPr lang="en-US" sz="2400" b="0" i="1" smtClean="0">
                              <a:latin typeface="Cambria Math" panose="02040503050406030204" pitchFamily="18" charset="0"/>
                            </a:rPr>
                            <m:t>𝑥</m:t>
                          </m:r>
                        </m:e>
                      </m:acc>
                    </m:oMath>
                  </m:oMathPara>
                </a14:m>
                <a:endParaRPr lang="en-US" sz="2400" dirty="0"/>
              </a:p>
            </p:txBody>
          </p:sp>
        </mc:Choice>
        <mc:Fallback xmlns="">
          <p:sp>
            <p:nvSpPr>
              <p:cNvPr id="20" name="TextBox 19">
                <a:extLst>
                  <a:ext uri="{FF2B5EF4-FFF2-40B4-BE49-F238E27FC236}">
                    <a16:creationId xmlns:a16="http://schemas.microsoft.com/office/drawing/2014/main" id="{52A0CCC3-2C52-4D9F-9285-540D364A1D98}"/>
                  </a:ext>
                </a:extLst>
              </p:cNvPr>
              <p:cNvSpPr txBox="1">
                <a:spLocks noRot="1" noChangeAspect="1" noMove="1" noResize="1" noEditPoints="1" noAdjustHandles="1" noChangeArrowheads="1" noChangeShapeType="1" noTextEdit="1"/>
              </p:cNvSpPr>
              <p:nvPr/>
            </p:nvSpPr>
            <p:spPr>
              <a:xfrm>
                <a:off x="8861048" y="5258472"/>
                <a:ext cx="685536" cy="461665"/>
              </a:xfrm>
              <a:prstGeom prst="rect">
                <a:avLst/>
              </a:prstGeom>
              <a:blipFill>
                <a:blip r:embed="rId5"/>
                <a:stretch>
                  <a:fillRect r="-2946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7BD1609F-EE96-43E1-BCA4-6C8D177C86B2}"/>
                  </a:ext>
                </a:extLst>
              </p:cNvPr>
              <p:cNvSpPr txBox="1"/>
              <p:nvPr/>
            </p:nvSpPr>
            <p:spPr>
              <a:xfrm>
                <a:off x="9801374" y="5443898"/>
                <a:ext cx="685536"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𝑠</m:t>
                          </m:r>
                        </m:e>
                        <m:sub>
                          <m:r>
                            <a:rPr lang="en-US" sz="2400" b="0" i="1" smtClean="0">
                              <a:latin typeface="Cambria Math" panose="02040503050406030204" pitchFamily="18" charset="0"/>
                            </a:rPr>
                            <m:t>𝑥</m:t>
                          </m:r>
                        </m:sub>
                      </m:sSub>
                    </m:oMath>
                  </m:oMathPara>
                </a14:m>
                <a:endParaRPr lang="en-US" sz="2400" dirty="0"/>
              </a:p>
            </p:txBody>
          </p:sp>
        </mc:Choice>
        <mc:Fallback xmlns="">
          <p:sp>
            <p:nvSpPr>
              <p:cNvPr id="21" name="TextBox 20">
                <a:extLst>
                  <a:ext uri="{FF2B5EF4-FFF2-40B4-BE49-F238E27FC236}">
                    <a16:creationId xmlns:a16="http://schemas.microsoft.com/office/drawing/2014/main" id="{7BD1609F-EE96-43E1-BCA4-6C8D177C86B2}"/>
                  </a:ext>
                </a:extLst>
              </p:cNvPr>
              <p:cNvSpPr txBox="1">
                <a:spLocks noRot="1" noChangeAspect="1" noMove="1" noResize="1" noEditPoints="1" noAdjustHandles="1" noChangeArrowheads="1" noChangeShapeType="1" noTextEdit="1"/>
              </p:cNvSpPr>
              <p:nvPr/>
            </p:nvSpPr>
            <p:spPr>
              <a:xfrm>
                <a:off x="9801374" y="5443898"/>
                <a:ext cx="685536" cy="461665"/>
              </a:xfrm>
              <a:prstGeom prst="rect">
                <a:avLst/>
              </a:prstGeom>
              <a:blipFill>
                <a:blip r:embed="rId6"/>
                <a:stretch>
                  <a:fillRect l="-3571" b="-26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4FDAB048-EBB4-431A-89CE-91A670C8C65E}"/>
                  </a:ext>
                </a:extLst>
              </p:cNvPr>
              <p:cNvSpPr txBox="1"/>
              <p:nvPr/>
            </p:nvSpPr>
            <p:spPr>
              <a:xfrm>
                <a:off x="5819929" y="2700299"/>
                <a:ext cx="685536" cy="49084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𝑠</m:t>
                          </m:r>
                        </m:e>
                        <m:sub>
                          <m:r>
                            <a:rPr lang="en-US" sz="2400" b="0" i="1" smtClean="0">
                              <a:latin typeface="Cambria Math" panose="02040503050406030204" pitchFamily="18" charset="0"/>
                            </a:rPr>
                            <m:t>𝑦</m:t>
                          </m:r>
                        </m:sub>
                      </m:sSub>
                    </m:oMath>
                  </m:oMathPara>
                </a14:m>
                <a:endParaRPr lang="en-US" sz="2400" dirty="0"/>
              </a:p>
            </p:txBody>
          </p:sp>
        </mc:Choice>
        <mc:Fallback xmlns="">
          <p:sp>
            <p:nvSpPr>
              <p:cNvPr id="22" name="TextBox 21">
                <a:extLst>
                  <a:ext uri="{FF2B5EF4-FFF2-40B4-BE49-F238E27FC236}">
                    <a16:creationId xmlns:a16="http://schemas.microsoft.com/office/drawing/2014/main" id="{4FDAB048-EBB4-431A-89CE-91A670C8C65E}"/>
                  </a:ext>
                </a:extLst>
              </p:cNvPr>
              <p:cNvSpPr txBox="1">
                <a:spLocks noRot="1" noChangeAspect="1" noMove="1" noResize="1" noEditPoints="1" noAdjustHandles="1" noChangeArrowheads="1" noChangeShapeType="1" noTextEdit="1"/>
              </p:cNvSpPr>
              <p:nvPr/>
            </p:nvSpPr>
            <p:spPr>
              <a:xfrm>
                <a:off x="5819929" y="2700299"/>
                <a:ext cx="685536" cy="490840"/>
              </a:xfrm>
              <a:prstGeom prst="rect">
                <a:avLst/>
              </a:prstGeom>
              <a:blipFill>
                <a:blip r:embed="rId7"/>
                <a:stretch>
                  <a:fillRect l="-3571" b="-6250"/>
                </a:stretch>
              </a:blipFill>
            </p:spPr>
            <p:txBody>
              <a:bodyPr/>
              <a:lstStyle/>
              <a:p>
                <a:r>
                  <a:rPr lang="en-US">
                    <a:noFill/>
                  </a:rPr>
                  <a:t> </a:t>
                </a:r>
              </a:p>
            </p:txBody>
          </p:sp>
        </mc:Fallback>
      </mc:AlternateContent>
    </p:spTree>
    <p:extLst>
      <p:ext uri="{BB962C8B-B14F-4D97-AF65-F5344CB8AC3E}">
        <p14:creationId xmlns:p14="http://schemas.microsoft.com/office/powerpoint/2010/main" val="319709469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Computing Means and SD in Python</a:t>
            </a:r>
          </a:p>
        </p:txBody>
      </p:sp>
      <p:sp>
        <p:nvSpPr>
          <p:cNvPr id="3" name="Content Placeholder 2"/>
          <p:cNvSpPr>
            <a:spLocks noGrp="1"/>
          </p:cNvSpPr>
          <p:nvPr>
            <p:ph idx="1"/>
          </p:nvPr>
        </p:nvSpPr>
        <p:spPr>
          <a:xfrm>
            <a:off x="1097280" y="1539277"/>
            <a:ext cx="5175333" cy="1195377"/>
          </a:xfrm>
        </p:spPr>
        <p:txBody>
          <a:bodyPr>
            <a:normAutofit/>
          </a:bodyPr>
          <a:lstStyle/>
          <a:p>
            <a:r>
              <a:rPr lang="en-US" dirty="0"/>
              <a:t>Exact answer can be computed in python</a:t>
            </a:r>
          </a:p>
          <a:p>
            <a:pPr marL="201168" lvl="1" indent="0">
              <a:buNone/>
            </a:pPr>
            <a:endParaRPr lang="en-US" dirty="0"/>
          </a:p>
        </p:txBody>
      </p:sp>
      <p:sp>
        <p:nvSpPr>
          <p:cNvPr id="4" name="Slide Number Placeholder 3"/>
          <p:cNvSpPr>
            <a:spLocks noGrp="1"/>
          </p:cNvSpPr>
          <p:nvPr>
            <p:ph type="sldNum" sz="quarter" idx="12"/>
          </p:nvPr>
        </p:nvSpPr>
        <p:spPr/>
        <p:txBody>
          <a:bodyPr/>
          <a:lstStyle/>
          <a:p>
            <a:fld id="{629637A9-119A-49DA-BD12-AAC58B377D80}" type="slidenum">
              <a:rPr lang="en-US" smtClean="0"/>
              <a:t>57</a:t>
            </a:fld>
            <a:endParaRPr lang="en-US" dirty="0"/>
          </a:p>
        </p:txBody>
      </p:sp>
      <p:pic>
        <p:nvPicPr>
          <p:cNvPr id="5" name="Picture 4"/>
          <p:cNvPicPr>
            <a:picLocks noChangeAspect="1"/>
          </p:cNvPicPr>
          <p:nvPr/>
        </p:nvPicPr>
        <p:blipFill>
          <a:blip r:embed="rId2"/>
          <a:stretch>
            <a:fillRect/>
          </a:stretch>
        </p:blipFill>
        <p:spPr>
          <a:xfrm>
            <a:off x="6851366" y="1739014"/>
            <a:ext cx="5390436" cy="3491012"/>
          </a:xfrm>
          <a:prstGeom prst="rect">
            <a:avLst/>
          </a:prstGeom>
        </p:spPr>
      </p:pic>
      <p:pic>
        <p:nvPicPr>
          <p:cNvPr id="7" name="Picture 6">
            <a:extLst>
              <a:ext uri="{FF2B5EF4-FFF2-40B4-BE49-F238E27FC236}">
                <a16:creationId xmlns:a16="http://schemas.microsoft.com/office/drawing/2014/main" id="{AE03F22E-4ECA-43A4-98E6-51456132DC57}"/>
              </a:ext>
            </a:extLst>
          </p:cNvPr>
          <p:cNvPicPr>
            <a:picLocks noChangeAspect="1"/>
          </p:cNvPicPr>
          <p:nvPr/>
        </p:nvPicPr>
        <p:blipFill>
          <a:blip r:embed="rId3"/>
          <a:stretch>
            <a:fillRect/>
          </a:stretch>
        </p:blipFill>
        <p:spPr>
          <a:xfrm>
            <a:off x="1074623" y="1861177"/>
            <a:ext cx="3657200" cy="2088751"/>
          </a:xfrm>
          <a:prstGeom prst="rect">
            <a:avLst/>
          </a:prstGeom>
        </p:spPr>
      </p:pic>
      <p:cxnSp>
        <p:nvCxnSpPr>
          <p:cNvPr id="10" name="Straight Connector 9">
            <a:extLst>
              <a:ext uri="{FF2B5EF4-FFF2-40B4-BE49-F238E27FC236}">
                <a16:creationId xmlns:a16="http://schemas.microsoft.com/office/drawing/2014/main" id="{EA6D4CB0-D8F1-4CC8-AA01-F0380C2CEEE5}"/>
              </a:ext>
            </a:extLst>
          </p:cNvPr>
          <p:cNvCxnSpPr>
            <a:cxnSpLocks/>
          </p:cNvCxnSpPr>
          <p:nvPr/>
        </p:nvCxnSpPr>
        <p:spPr>
          <a:xfrm>
            <a:off x="9198746" y="3811147"/>
            <a:ext cx="0" cy="146227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660153AA-30E3-4386-AA2B-5E2AB65E7E30}"/>
              </a:ext>
            </a:extLst>
          </p:cNvPr>
          <p:cNvCxnSpPr>
            <a:cxnSpLocks/>
          </p:cNvCxnSpPr>
          <p:nvPr/>
        </p:nvCxnSpPr>
        <p:spPr>
          <a:xfrm flipH="1">
            <a:off x="6618514" y="3740707"/>
            <a:ext cx="2658793"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9C9E5F9F-EC8A-46AC-AF9B-12D7F11F9564}"/>
              </a:ext>
            </a:extLst>
          </p:cNvPr>
          <p:cNvCxnSpPr>
            <a:cxnSpLocks/>
          </p:cNvCxnSpPr>
          <p:nvPr/>
        </p:nvCxnSpPr>
        <p:spPr>
          <a:xfrm flipV="1">
            <a:off x="6272613" y="3240152"/>
            <a:ext cx="0" cy="1001110"/>
          </a:xfrm>
          <a:prstGeom prst="line">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83269DB-AB31-4423-B115-91CBB6C0E4C2}"/>
              </a:ext>
            </a:extLst>
          </p:cNvPr>
          <p:cNvCxnSpPr>
            <a:cxnSpLocks/>
          </p:cNvCxnSpPr>
          <p:nvPr/>
        </p:nvCxnSpPr>
        <p:spPr>
          <a:xfrm flipH="1">
            <a:off x="6796007" y="3727419"/>
            <a:ext cx="2402739"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CB94E085-5EF1-48CE-AF24-A919D7B9DC2F}"/>
              </a:ext>
            </a:extLst>
          </p:cNvPr>
          <p:cNvCxnSpPr>
            <a:cxnSpLocks/>
          </p:cNvCxnSpPr>
          <p:nvPr/>
        </p:nvCxnSpPr>
        <p:spPr>
          <a:xfrm>
            <a:off x="8608527" y="5735082"/>
            <a:ext cx="1125318" cy="0"/>
          </a:xfrm>
          <a:prstGeom prst="line">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4502452B-A74D-4CEE-8F37-186351BB9F7F}"/>
                  </a:ext>
                </a:extLst>
              </p:cNvPr>
              <p:cNvSpPr txBox="1"/>
              <p:nvPr/>
            </p:nvSpPr>
            <p:spPr>
              <a:xfrm>
                <a:off x="6162697" y="3434011"/>
                <a:ext cx="685536"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sz="2400" i="1" smtClean="0">
                              <a:latin typeface="Cambria Math" panose="02040503050406030204" pitchFamily="18" charset="0"/>
                            </a:rPr>
                          </m:ctrlPr>
                        </m:accPr>
                        <m:e>
                          <m:r>
                            <a:rPr lang="en-US" sz="2400" b="0" i="1" smtClean="0">
                              <a:latin typeface="Cambria Math" panose="02040503050406030204" pitchFamily="18" charset="0"/>
                            </a:rPr>
                            <m:t>𝑦</m:t>
                          </m:r>
                        </m:e>
                      </m:acc>
                    </m:oMath>
                  </m:oMathPara>
                </a14:m>
                <a:endParaRPr lang="en-US" sz="2400" dirty="0"/>
              </a:p>
            </p:txBody>
          </p:sp>
        </mc:Choice>
        <mc:Fallback xmlns="">
          <p:sp>
            <p:nvSpPr>
              <p:cNvPr id="19" name="TextBox 18">
                <a:extLst>
                  <a:ext uri="{FF2B5EF4-FFF2-40B4-BE49-F238E27FC236}">
                    <a16:creationId xmlns:a16="http://schemas.microsoft.com/office/drawing/2014/main" id="{4502452B-A74D-4CEE-8F37-186351BB9F7F}"/>
                  </a:ext>
                </a:extLst>
              </p:cNvPr>
              <p:cNvSpPr txBox="1">
                <a:spLocks noRot="1" noChangeAspect="1" noMove="1" noResize="1" noEditPoints="1" noAdjustHandles="1" noChangeArrowheads="1" noChangeShapeType="1" noTextEdit="1"/>
              </p:cNvSpPr>
              <p:nvPr/>
            </p:nvSpPr>
            <p:spPr>
              <a:xfrm>
                <a:off x="6162697" y="3434011"/>
                <a:ext cx="685536" cy="461665"/>
              </a:xfrm>
              <a:prstGeom prst="rect">
                <a:avLst/>
              </a:prstGeom>
              <a:blipFill>
                <a:blip r:embed="rId5"/>
                <a:stretch>
                  <a:fillRect r="-21429" b="-105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52A0CCC3-2C52-4D9F-9285-540D364A1D98}"/>
                  </a:ext>
                </a:extLst>
              </p:cNvPr>
              <p:cNvSpPr txBox="1"/>
              <p:nvPr/>
            </p:nvSpPr>
            <p:spPr>
              <a:xfrm>
                <a:off x="8861048" y="5258472"/>
                <a:ext cx="685536"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sz="2400" i="1" smtClean="0">
                              <a:latin typeface="Cambria Math" panose="02040503050406030204" pitchFamily="18" charset="0"/>
                            </a:rPr>
                          </m:ctrlPr>
                        </m:accPr>
                        <m:e>
                          <m:r>
                            <a:rPr lang="en-US" sz="2400" b="0" i="1" smtClean="0">
                              <a:latin typeface="Cambria Math" panose="02040503050406030204" pitchFamily="18" charset="0"/>
                            </a:rPr>
                            <m:t>𝑥</m:t>
                          </m:r>
                        </m:e>
                      </m:acc>
                    </m:oMath>
                  </m:oMathPara>
                </a14:m>
                <a:endParaRPr lang="en-US" sz="2400" dirty="0"/>
              </a:p>
            </p:txBody>
          </p:sp>
        </mc:Choice>
        <mc:Fallback xmlns="">
          <p:sp>
            <p:nvSpPr>
              <p:cNvPr id="20" name="TextBox 19">
                <a:extLst>
                  <a:ext uri="{FF2B5EF4-FFF2-40B4-BE49-F238E27FC236}">
                    <a16:creationId xmlns:a16="http://schemas.microsoft.com/office/drawing/2014/main" id="{52A0CCC3-2C52-4D9F-9285-540D364A1D98}"/>
                  </a:ext>
                </a:extLst>
              </p:cNvPr>
              <p:cNvSpPr txBox="1">
                <a:spLocks noRot="1" noChangeAspect="1" noMove="1" noResize="1" noEditPoints="1" noAdjustHandles="1" noChangeArrowheads="1" noChangeShapeType="1" noTextEdit="1"/>
              </p:cNvSpPr>
              <p:nvPr/>
            </p:nvSpPr>
            <p:spPr>
              <a:xfrm>
                <a:off x="8861048" y="5258472"/>
                <a:ext cx="685536" cy="461665"/>
              </a:xfrm>
              <a:prstGeom prst="rect">
                <a:avLst/>
              </a:prstGeom>
              <a:blipFill>
                <a:blip r:embed="rId6"/>
                <a:stretch>
                  <a:fillRect r="-2946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7BD1609F-EE96-43E1-BCA4-6C8D177C86B2}"/>
                  </a:ext>
                </a:extLst>
              </p:cNvPr>
              <p:cNvSpPr txBox="1"/>
              <p:nvPr/>
            </p:nvSpPr>
            <p:spPr>
              <a:xfrm>
                <a:off x="9801374" y="5443898"/>
                <a:ext cx="685536"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𝑠</m:t>
                          </m:r>
                        </m:e>
                        <m:sub>
                          <m:r>
                            <a:rPr lang="en-US" sz="2400" b="0" i="1" smtClean="0">
                              <a:latin typeface="Cambria Math" panose="02040503050406030204" pitchFamily="18" charset="0"/>
                            </a:rPr>
                            <m:t>𝑥</m:t>
                          </m:r>
                        </m:sub>
                      </m:sSub>
                    </m:oMath>
                  </m:oMathPara>
                </a14:m>
                <a:endParaRPr lang="en-US" sz="2400" dirty="0"/>
              </a:p>
            </p:txBody>
          </p:sp>
        </mc:Choice>
        <mc:Fallback xmlns="">
          <p:sp>
            <p:nvSpPr>
              <p:cNvPr id="21" name="TextBox 20">
                <a:extLst>
                  <a:ext uri="{FF2B5EF4-FFF2-40B4-BE49-F238E27FC236}">
                    <a16:creationId xmlns:a16="http://schemas.microsoft.com/office/drawing/2014/main" id="{7BD1609F-EE96-43E1-BCA4-6C8D177C86B2}"/>
                  </a:ext>
                </a:extLst>
              </p:cNvPr>
              <p:cNvSpPr txBox="1">
                <a:spLocks noRot="1" noChangeAspect="1" noMove="1" noResize="1" noEditPoints="1" noAdjustHandles="1" noChangeArrowheads="1" noChangeShapeType="1" noTextEdit="1"/>
              </p:cNvSpPr>
              <p:nvPr/>
            </p:nvSpPr>
            <p:spPr>
              <a:xfrm>
                <a:off x="9801374" y="5443898"/>
                <a:ext cx="685536" cy="461665"/>
              </a:xfrm>
              <a:prstGeom prst="rect">
                <a:avLst/>
              </a:prstGeom>
              <a:blipFill>
                <a:blip r:embed="rId7"/>
                <a:stretch>
                  <a:fillRect l="-3571" b="-26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4FDAB048-EBB4-431A-89CE-91A670C8C65E}"/>
                  </a:ext>
                </a:extLst>
              </p:cNvPr>
              <p:cNvSpPr txBox="1"/>
              <p:nvPr/>
            </p:nvSpPr>
            <p:spPr>
              <a:xfrm>
                <a:off x="5819929" y="2700299"/>
                <a:ext cx="685536" cy="49084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𝑠</m:t>
                          </m:r>
                        </m:e>
                        <m:sub>
                          <m:r>
                            <a:rPr lang="en-US" sz="2400" b="0" i="1" smtClean="0">
                              <a:latin typeface="Cambria Math" panose="02040503050406030204" pitchFamily="18" charset="0"/>
                            </a:rPr>
                            <m:t>𝑦</m:t>
                          </m:r>
                        </m:sub>
                      </m:sSub>
                    </m:oMath>
                  </m:oMathPara>
                </a14:m>
                <a:endParaRPr lang="en-US" sz="2400" dirty="0"/>
              </a:p>
            </p:txBody>
          </p:sp>
        </mc:Choice>
        <mc:Fallback xmlns="">
          <p:sp>
            <p:nvSpPr>
              <p:cNvPr id="22" name="TextBox 21">
                <a:extLst>
                  <a:ext uri="{FF2B5EF4-FFF2-40B4-BE49-F238E27FC236}">
                    <a16:creationId xmlns:a16="http://schemas.microsoft.com/office/drawing/2014/main" id="{4FDAB048-EBB4-431A-89CE-91A670C8C65E}"/>
                  </a:ext>
                </a:extLst>
              </p:cNvPr>
              <p:cNvSpPr txBox="1">
                <a:spLocks noRot="1" noChangeAspect="1" noMove="1" noResize="1" noEditPoints="1" noAdjustHandles="1" noChangeArrowheads="1" noChangeShapeType="1" noTextEdit="1"/>
              </p:cNvSpPr>
              <p:nvPr/>
            </p:nvSpPr>
            <p:spPr>
              <a:xfrm>
                <a:off x="5819929" y="2700299"/>
                <a:ext cx="685536" cy="490840"/>
              </a:xfrm>
              <a:prstGeom prst="rect">
                <a:avLst/>
              </a:prstGeom>
              <a:blipFill>
                <a:blip r:embed="rId8"/>
                <a:stretch>
                  <a:fillRect l="-3571" b="-6250"/>
                </a:stretch>
              </a:blipFill>
            </p:spPr>
            <p:txBody>
              <a:bodyPr/>
              <a:lstStyle/>
              <a:p>
                <a:r>
                  <a:rPr lang="en-US">
                    <a:noFill/>
                  </a:rPr>
                  <a:t> </a:t>
                </a:r>
              </a:p>
            </p:txBody>
          </p:sp>
        </mc:Fallback>
      </mc:AlternateContent>
      <p:pic>
        <p:nvPicPr>
          <p:cNvPr id="9" name="Picture 8">
            <a:extLst>
              <a:ext uri="{FF2B5EF4-FFF2-40B4-BE49-F238E27FC236}">
                <a16:creationId xmlns:a16="http://schemas.microsoft.com/office/drawing/2014/main" id="{6808EE9D-F3E7-49B0-84E5-D5C2118F2FED}"/>
              </a:ext>
            </a:extLst>
          </p:cNvPr>
          <p:cNvPicPr>
            <a:picLocks noChangeAspect="1"/>
          </p:cNvPicPr>
          <p:nvPr/>
        </p:nvPicPr>
        <p:blipFill>
          <a:blip r:embed="rId9"/>
          <a:stretch>
            <a:fillRect/>
          </a:stretch>
        </p:blipFill>
        <p:spPr>
          <a:xfrm>
            <a:off x="1074623" y="4363389"/>
            <a:ext cx="5819775" cy="819150"/>
          </a:xfrm>
          <a:prstGeom prst="rect">
            <a:avLst/>
          </a:prstGeom>
        </p:spPr>
      </p:pic>
    </p:spTree>
    <p:extLst>
      <p:ext uri="{BB962C8B-B14F-4D97-AF65-F5344CB8AC3E}">
        <p14:creationId xmlns:p14="http://schemas.microsoft.com/office/powerpoint/2010/main" val="284244875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Sample Covariance</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a:bodyPr>
              <a:lstStyle/>
              <a:p>
                <a:r>
                  <a:rPr lang="en-US" dirty="0"/>
                  <a:t>Sample covariance:</a:t>
                </a:r>
                <a:br>
                  <a:rPr lang="en-US" dirty="0"/>
                </a:b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𝑥𝑦</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𝑁</m:t>
                        </m:r>
                      </m:den>
                    </m:f>
                    <m:nary>
                      <m:naryPr>
                        <m:chr m:val="∑"/>
                        <m:limLoc m:val="subSup"/>
                        <m:ctrlPr>
                          <a:rPr lang="en-US" b="0" i="1" smtClean="0">
                            <a:latin typeface="Cambria Math" panose="02040503050406030204" pitchFamily="18" charset="0"/>
                          </a:rPr>
                        </m:ctrlPr>
                      </m:naryPr>
                      <m:sub>
                        <m:r>
                          <m:rPr>
                            <m:brk m:alnAt="25"/>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𝑁</m:t>
                        </m:r>
                      </m:sup>
                      <m:e>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r>
                          <a:rPr lang="en-US" b="0" i="1" smtClean="0">
                            <a:latin typeface="Cambria Math" panose="02040503050406030204" pitchFamily="18" charset="0"/>
                          </a:rPr>
                          <m:t>−</m:t>
                        </m:r>
                        <m:acc>
                          <m:accPr>
                            <m:chr m:val="̅"/>
                            <m:ctrlPr>
                              <a:rPr lang="en-US" i="1">
                                <a:latin typeface="Cambria Math" panose="02040503050406030204" pitchFamily="18" charset="0"/>
                              </a:rPr>
                            </m:ctrlPr>
                          </m:accPr>
                          <m:e>
                            <m:r>
                              <a:rPr lang="en-US" b="0" i="1" smtClean="0">
                                <a:latin typeface="Cambria Math" panose="02040503050406030204" pitchFamily="18" charset="0"/>
                              </a:rPr>
                              <m:t>𝑥</m:t>
                            </m:r>
                          </m:e>
                        </m:acc>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sub>
                        </m:sSub>
                        <m:r>
                          <a:rPr lang="en-US" b="0" i="1" smtClean="0">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𝑦</m:t>
                            </m:r>
                          </m:e>
                        </m:acc>
                        <m:r>
                          <a:rPr lang="en-US" b="0" i="1" smtClean="0">
                            <a:latin typeface="Cambria Math" panose="02040503050406030204" pitchFamily="18" charset="0"/>
                          </a:rPr>
                          <m:t>)</m:t>
                        </m:r>
                      </m:e>
                    </m:nary>
                  </m:oMath>
                </a14:m>
                <a:endParaRPr lang="en-US" b="0" dirty="0"/>
              </a:p>
              <a:p>
                <a:endParaRPr lang="en-US" dirty="0"/>
              </a:p>
              <a:p>
                <a:r>
                  <a:rPr lang="en-US" dirty="0"/>
                  <a:t>Will interpret this momentarily</a:t>
                </a:r>
              </a:p>
              <a:p>
                <a:r>
                  <a:rPr lang="en-US" dirty="0"/>
                  <a:t>Cauchy-Schwarz Law: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m:t>
                        </m:r>
                        <m:r>
                          <a:rPr lang="en-US" b="0" i="1" smtClean="0">
                            <a:latin typeface="Cambria Math" panose="02040503050406030204" pitchFamily="18" charset="0"/>
                          </a:rPr>
                          <m:t>𝑠</m:t>
                        </m:r>
                      </m:e>
                      <m:sub>
                        <m:r>
                          <a:rPr lang="en-US" b="0" i="1" smtClean="0">
                            <a:latin typeface="Cambria Math" panose="02040503050406030204" pitchFamily="18" charset="0"/>
                          </a:rPr>
                          <m:t>𝑥𝑦</m:t>
                        </m:r>
                      </m:sub>
                    </m:sSub>
                    <m:r>
                      <a:rPr lang="en-US" b="0" i="1" smtClean="0">
                        <a:latin typeface="Cambria Math" panose="02040503050406030204" pitchFamily="18" charset="0"/>
                      </a:rPr>
                      <m:t>|&lt;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𝑥</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𝑦</m:t>
                        </m:r>
                      </m:sub>
                    </m:sSub>
                  </m:oMath>
                </a14:m>
                <a:endParaRPr lang="en-US" dirty="0"/>
              </a:p>
              <a:p>
                <a:r>
                  <a:rPr lang="en-US" dirty="0"/>
                  <a:t>Sample correlation coefficient</a:t>
                </a:r>
                <a:br>
                  <a:rPr lang="en-US" dirty="0"/>
                </a:b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𝑥𝑦</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𝑥𝑦</m:t>
                            </m:r>
                          </m:sub>
                        </m:sSub>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𝑥</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𝑦</m:t>
                            </m:r>
                          </m:sub>
                        </m:sSub>
                      </m:den>
                    </m:f>
                    <m:r>
                      <a:rPr lang="en-US" b="0" i="1" smtClean="0">
                        <a:latin typeface="Cambria Math" panose="02040503050406030204" pitchFamily="18" charset="0"/>
                      </a:rPr>
                      <m:t>∈[−1,1]</m:t>
                    </m:r>
                  </m:oMath>
                </a14:m>
                <a:endParaRPr lang="en-US" dirty="0"/>
              </a:p>
              <a:p>
                <a:pPr marL="0" indent="0">
                  <a:buNone/>
                </a:pPr>
                <a:br>
                  <a:rPr lang="en-US" dirty="0"/>
                </a:b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455" t="-1549"/>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629637A9-119A-49DA-BD12-AAC58B377D80}" type="slidenum">
              <a:rPr lang="en-US" smtClean="0"/>
              <a:t>58</a:t>
            </a:fld>
            <a:endParaRPr lang="en-US" dirty="0"/>
          </a:p>
        </p:txBody>
      </p:sp>
    </p:spTree>
    <p:extLst>
      <p:ext uri="{BB962C8B-B14F-4D97-AF65-F5344CB8AC3E}">
        <p14:creationId xmlns:p14="http://schemas.microsoft.com/office/powerpoint/2010/main" val="300353234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C8577C-218C-481F-8234-7C8F878DC8C7}"/>
              </a:ext>
            </a:extLst>
          </p:cNvPr>
          <p:cNvSpPr>
            <a:spLocks noGrp="1"/>
          </p:cNvSpPr>
          <p:nvPr>
            <p:ph type="title"/>
          </p:nvPr>
        </p:nvSpPr>
        <p:spPr/>
        <p:txBody>
          <a:bodyPr/>
          <a:lstStyle/>
          <a:p>
            <a:r>
              <a:rPr lang="en-US" dirty="0"/>
              <a:t>Statistics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C2CB76B-6912-4537-BD72-A8A5AC2E8DAB}"/>
                  </a:ext>
                </a:extLst>
              </p:cNvPr>
              <p:cNvSpPr>
                <a:spLocks noGrp="1"/>
              </p:cNvSpPr>
              <p:nvPr>
                <p:ph idx="1"/>
              </p:nvPr>
            </p:nvSpPr>
            <p:spPr/>
            <p:txBody>
              <a:bodyPr/>
              <a:lstStyle/>
              <a:p>
                <a:r>
                  <a:rPr lang="en-US" dirty="0"/>
                  <a:t>Often need to compute averages of other functions of data</a:t>
                </a:r>
              </a:p>
              <a:p>
                <a:r>
                  <a:rPr lang="en-US" dirty="0">
                    <a:solidFill>
                      <a:schemeClr val="accent1">
                        <a:lumMod val="60000"/>
                        <a:lumOff val="40000"/>
                      </a:schemeClr>
                    </a:solidFill>
                  </a:rPr>
                  <a:t>Definition</a:t>
                </a:r>
                <a:r>
                  <a:rPr lang="en-US" dirty="0"/>
                  <a:t>:  The sample mean of a function </a:t>
                </a:r>
                <a14:m>
                  <m:oMath xmlns:m="http://schemas.openxmlformats.org/officeDocument/2006/math">
                    <m:r>
                      <a:rPr lang="en-US" b="0" i="1" smtClean="0">
                        <a:latin typeface="Cambria Math" panose="02040503050406030204" pitchFamily="18" charset="0"/>
                      </a:rPr>
                      <m:t>𝑔</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m:t>
                    </m:r>
                  </m:oMath>
                </a14:m>
                <a:r>
                  <a:rPr lang="en-US" dirty="0"/>
                  <a:t> is:</a:t>
                </a:r>
                <a:br>
                  <a:rPr lang="en-US" dirty="0"/>
                </a:br>
                <a:br>
                  <a:rPr lang="en-US" dirty="0"/>
                </a:br>
                <a14:m>
                  <m:oMath xmlns:m="http://schemas.openxmlformats.org/officeDocument/2006/math">
                    <m:d>
                      <m:dPr>
                        <m:begChr m:val="⟨"/>
                        <m:endChr m:val="⟩"/>
                        <m:ctrlPr>
                          <a:rPr lang="en-US" i="1" smtClean="0">
                            <a:latin typeface="Cambria Math" panose="02040503050406030204" pitchFamily="18" charset="0"/>
                          </a:rPr>
                        </m:ctrlPr>
                      </m:dPr>
                      <m:e>
                        <m:r>
                          <a:rPr lang="en-US" b="0" i="1" smtClean="0">
                            <a:latin typeface="Cambria Math" panose="02040503050406030204" pitchFamily="18" charset="0"/>
                          </a:rPr>
                          <m:t>𝑔</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sub>
                        </m:sSub>
                        <m:r>
                          <a:rPr lang="en-US" b="0" i="1" smtClean="0">
                            <a:latin typeface="Cambria Math" panose="02040503050406030204" pitchFamily="18" charset="0"/>
                          </a:rPr>
                          <m:t>)</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𝑁</m:t>
                        </m:r>
                      </m:den>
                    </m:f>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𝑁</m:t>
                        </m:r>
                      </m:sup>
                      <m:e>
                        <m:r>
                          <a:rPr lang="en-US" b="0" i="1" smtClean="0">
                            <a:latin typeface="Cambria Math" panose="02040503050406030204" pitchFamily="18" charset="0"/>
                          </a:rPr>
                          <m:t>𝑔</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sub>
                        </m:sSub>
                        <m:r>
                          <a:rPr lang="en-US" b="0" i="1" smtClean="0">
                            <a:latin typeface="Cambria Math" panose="02040503050406030204" pitchFamily="18" charset="0"/>
                          </a:rPr>
                          <m:t>)</m:t>
                        </m:r>
                      </m:e>
                    </m:nary>
                  </m:oMath>
                </a14:m>
                <a:endParaRPr lang="en-US" dirty="0"/>
              </a:p>
              <a:p>
                <a:pPr lvl="1"/>
                <a:r>
                  <a:rPr lang="en-US" dirty="0"/>
                  <a:t>Represents the average of </a:t>
                </a:r>
                <a14:m>
                  <m:oMath xmlns:m="http://schemas.openxmlformats.org/officeDocument/2006/math">
                    <m:r>
                      <a:rPr lang="en-US" i="1">
                        <a:latin typeface="Cambria Math" panose="02040503050406030204" pitchFamily="18" charset="0"/>
                      </a:rPr>
                      <m:t>𝑔</m:t>
                    </m:r>
                    <m:r>
                      <a:rPr lang="en-US" i="1">
                        <a:latin typeface="Cambria Math" panose="02040503050406030204" pitchFamily="18" charset="0"/>
                      </a:rPr>
                      <m:t>(</m:t>
                    </m:r>
                    <m:r>
                      <a:rPr lang="en-US" i="1">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𝑦</m:t>
                    </m:r>
                    <m:r>
                      <a:rPr lang="en-US" i="1">
                        <a:latin typeface="Cambria Math" panose="02040503050406030204" pitchFamily="18" charset="0"/>
                      </a:rPr>
                      <m:t>)</m:t>
                    </m:r>
                  </m:oMath>
                </a14:m>
                <a:r>
                  <a:rPr lang="en-US" dirty="0"/>
                  <a:t> on the data </a:t>
                </a:r>
              </a:p>
              <a:p>
                <a:pPr lvl="1"/>
                <a:r>
                  <a:rPr lang="en-US" dirty="0"/>
                  <a:t>Function </a:t>
                </a:r>
                <a14:m>
                  <m:oMath xmlns:m="http://schemas.openxmlformats.org/officeDocument/2006/math">
                    <m:r>
                      <a:rPr lang="en-US" i="1">
                        <a:latin typeface="Cambria Math" panose="02040503050406030204" pitchFamily="18" charset="0"/>
                      </a:rPr>
                      <m:t>𝑔</m:t>
                    </m:r>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𝑦</m:t>
                    </m:r>
                    <m:r>
                      <a:rPr lang="en-US" i="1">
                        <a:latin typeface="Cambria Math" panose="02040503050406030204" pitchFamily="18" charset="0"/>
                      </a:rPr>
                      <m:t>)</m:t>
                    </m:r>
                  </m:oMath>
                </a14:m>
                <a:r>
                  <a:rPr lang="en-US" dirty="0"/>
                  <a:t> is called a </a:t>
                </a:r>
                <a:r>
                  <a:rPr lang="en-US" dirty="0">
                    <a:solidFill>
                      <a:schemeClr val="accent1">
                        <a:lumMod val="60000"/>
                        <a:lumOff val="40000"/>
                      </a:schemeClr>
                    </a:solidFill>
                  </a:rPr>
                  <a:t>statistic</a:t>
                </a:r>
              </a:p>
              <a:p>
                <a:r>
                  <a:rPr lang="en-US" dirty="0"/>
                  <a:t>With this notation:</a:t>
                </a:r>
              </a:p>
              <a:p>
                <a:pPr lvl="1"/>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𝑥</m:t>
                        </m:r>
                      </m:e>
                    </m:acc>
                    <m:r>
                      <a:rPr lang="en-US" b="0" i="0" smtClean="0">
                        <a:latin typeface="Cambria Math" panose="02040503050406030204" pitchFamily="18" charset="0"/>
                      </a:rPr>
                      <m:t>= </m:t>
                    </m:r>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e>
                    </m:d>
                    <m:r>
                      <a:rPr lang="en-US" b="0" i="1" smtClean="0">
                        <a:latin typeface="Cambria Math" panose="02040503050406030204" pitchFamily="18" charset="0"/>
                      </a:rPr>
                      <m:t>,   </m:t>
                    </m:r>
                    <m:acc>
                      <m:accPr>
                        <m:chr m:val="̅"/>
                        <m:ctrlPr>
                          <a:rPr lang="en-US" i="1">
                            <a:latin typeface="Cambria Math" panose="02040503050406030204" pitchFamily="18" charset="0"/>
                          </a:rPr>
                        </m:ctrlPr>
                      </m:accPr>
                      <m:e>
                        <m:r>
                          <a:rPr lang="en-US" b="0" i="1" smtClean="0">
                            <a:latin typeface="Cambria Math" panose="02040503050406030204" pitchFamily="18" charset="0"/>
                          </a:rPr>
                          <m:t>𝑦</m:t>
                        </m:r>
                      </m:e>
                    </m:acc>
                    <m:r>
                      <a:rPr lang="en-US">
                        <a:latin typeface="Cambria Math" panose="02040503050406030204" pitchFamily="18" charset="0"/>
                      </a:rPr>
                      <m:t>= </m:t>
                    </m:r>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b="0" i="1" smtClean="0">
                                <a:latin typeface="Cambria Math" panose="02040503050406030204" pitchFamily="18" charset="0"/>
                              </a:rPr>
                              <m:t>𝑦</m:t>
                            </m:r>
                          </m:e>
                          <m:sub>
                            <m:r>
                              <a:rPr lang="en-US" i="1">
                                <a:latin typeface="Cambria Math" panose="02040503050406030204" pitchFamily="18" charset="0"/>
                              </a:rPr>
                              <m:t>𝑖</m:t>
                            </m:r>
                          </m:sub>
                        </m:sSub>
                      </m:e>
                    </m:d>
                  </m:oMath>
                </a14:m>
                <a:endParaRPr lang="en-US" dirty="0"/>
              </a:p>
              <a:p>
                <a:pPr lvl="1"/>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𝑥𝑥</m:t>
                        </m:r>
                      </m:sub>
                    </m:sSub>
                    <m:r>
                      <a:rPr lang="en-US">
                        <a:latin typeface="Cambria Math" panose="02040503050406030204" pitchFamily="18" charset="0"/>
                      </a:rPr>
                      <m:t>= </m:t>
                    </m:r>
                    <m:d>
                      <m:dPr>
                        <m:begChr m:val="⟨"/>
                        <m:endChr m:val="⟩"/>
                        <m:ctrlPr>
                          <a:rPr lang="en-US" i="1">
                            <a:latin typeface="Cambria Math" panose="02040503050406030204" pitchFamily="18" charset="0"/>
                          </a:rPr>
                        </m:ctrlPr>
                      </m:dPr>
                      <m:e>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sub>
                                </m:sSub>
                                <m:r>
                                  <a:rPr lang="en-US" b="0" i="1" smtClean="0">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𝑥</m:t>
                                    </m:r>
                                  </m:e>
                                </m:acc>
                              </m:e>
                            </m:d>
                          </m:e>
                          <m:sup>
                            <m:r>
                              <a:rPr lang="en-US" b="0" i="1" smtClean="0">
                                <a:latin typeface="Cambria Math" panose="02040503050406030204" pitchFamily="18" charset="0"/>
                              </a:rPr>
                              <m:t>2</m:t>
                            </m:r>
                          </m:sup>
                        </m:sSup>
                      </m:e>
                    </m:d>
                    <m:r>
                      <a:rPr lang="en-US" i="1">
                        <a:latin typeface="Cambria Math" panose="02040503050406030204" pitchFamily="18" charset="0"/>
                      </a:rPr>
                      <m:t>,</m:t>
                    </m:r>
                    <m:r>
                      <a:rPr lang="en-US" b="0" i="1" smtClean="0">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𝑠</m:t>
                        </m:r>
                      </m:e>
                      <m:sub>
                        <m:r>
                          <a:rPr lang="en-US" b="0" i="1" smtClean="0">
                            <a:latin typeface="Cambria Math" panose="02040503050406030204" pitchFamily="18" charset="0"/>
                          </a:rPr>
                          <m:t>𝑦𝑦</m:t>
                        </m:r>
                      </m:sub>
                    </m:sSub>
                    <m:r>
                      <a:rPr lang="en-US">
                        <a:latin typeface="Cambria Math" panose="02040503050406030204" pitchFamily="18" charset="0"/>
                      </a:rPr>
                      <m:t>= </m:t>
                    </m:r>
                    <m:d>
                      <m:dPr>
                        <m:begChr m:val="⟨"/>
                        <m:endChr m:val="⟩"/>
                        <m:ctrlPr>
                          <a:rPr lang="en-US" i="1">
                            <a:latin typeface="Cambria Math" panose="02040503050406030204" pitchFamily="18" charset="0"/>
                          </a:rPr>
                        </m:ctrlPr>
                      </m:dPr>
                      <m:e>
                        <m:sSup>
                          <m:sSupPr>
                            <m:ctrlPr>
                              <a:rPr lang="en-US" i="1">
                                <a:latin typeface="Cambria Math" panose="02040503050406030204" pitchFamily="18" charset="0"/>
                              </a:rPr>
                            </m:ctrlPr>
                          </m:sSupPr>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b="0" i="1" smtClean="0">
                                        <a:latin typeface="Cambria Math" panose="02040503050406030204" pitchFamily="18" charset="0"/>
                                      </a:rPr>
                                      <m:t>𝑦</m:t>
                                    </m:r>
                                  </m:e>
                                  <m:sub>
                                    <m:r>
                                      <a:rPr lang="en-US" i="1">
                                        <a:latin typeface="Cambria Math" panose="02040503050406030204" pitchFamily="18" charset="0"/>
                                      </a:rPr>
                                      <m:t>𝑖</m:t>
                                    </m:r>
                                  </m:sub>
                                </m:sSub>
                                <m:r>
                                  <a:rPr lang="en-US" i="1">
                                    <a:latin typeface="Cambria Math" panose="02040503050406030204" pitchFamily="18" charset="0"/>
                                  </a:rPr>
                                  <m:t>−</m:t>
                                </m:r>
                                <m:acc>
                                  <m:accPr>
                                    <m:chr m:val="̅"/>
                                    <m:ctrlPr>
                                      <a:rPr lang="en-US" i="1">
                                        <a:latin typeface="Cambria Math" panose="02040503050406030204" pitchFamily="18" charset="0"/>
                                      </a:rPr>
                                    </m:ctrlPr>
                                  </m:accPr>
                                  <m:e>
                                    <m:r>
                                      <a:rPr lang="en-US" b="0" i="1" smtClean="0">
                                        <a:latin typeface="Cambria Math" panose="02040503050406030204" pitchFamily="18" charset="0"/>
                                      </a:rPr>
                                      <m:t>𝑦</m:t>
                                    </m:r>
                                  </m:e>
                                </m:acc>
                              </m:e>
                            </m:d>
                          </m:e>
                          <m:sup>
                            <m:r>
                              <a:rPr lang="en-US" i="1">
                                <a:latin typeface="Cambria Math" panose="02040503050406030204" pitchFamily="18" charset="0"/>
                              </a:rPr>
                              <m:t>2</m:t>
                            </m:r>
                          </m:sup>
                        </m:sSup>
                      </m:e>
                    </m:d>
                  </m:oMath>
                </a14:m>
                <a:endParaRPr lang="en-US" dirty="0"/>
              </a:p>
              <a:p>
                <a:pPr lvl="1"/>
                <a:endParaRPr lang="en-US" dirty="0"/>
              </a:p>
            </p:txBody>
          </p:sp>
        </mc:Choice>
        <mc:Fallback xmlns="">
          <p:sp>
            <p:nvSpPr>
              <p:cNvPr id="3" name="Content Placeholder 2">
                <a:extLst>
                  <a:ext uri="{FF2B5EF4-FFF2-40B4-BE49-F238E27FC236}">
                    <a16:creationId xmlns:a16="http://schemas.microsoft.com/office/drawing/2014/main" id="{2C2CB76B-6912-4537-BD72-A8A5AC2E8DAB}"/>
                  </a:ext>
                </a:extLst>
              </p:cNvPr>
              <p:cNvSpPr>
                <a:spLocks noGrp="1" noRot="1" noChangeAspect="1" noMove="1" noResize="1" noEditPoints="1" noAdjustHandles="1" noChangeArrowheads="1" noChangeShapeType="1" noTextEdit="1"/>
              </p:cNvSpPr>
              <p:nvPr>
                <p:ph idx="1"/>
              </p:nvPr>
            </p:nvSpPr>
            <p:spPr>
              <a:blipFill>
                <a:blip r:embed="rId2"/>
                <a:stretch>
                  <a:fillRect l="-1455" t="-1549"/>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5489D87C-8FF4-4740-B4B5-168669D6948F}"/>
              </a:ext>
            </a:extLst>
          </p:cNvPr>
          <p:cNvSpPr>
            <a:spLocks noGrp="1"/>
          </p:cNvSpPr>
          <p:nvPr>
            <p:ph type="sldNum" sz="quarter" idx="12"/>
          </p:nvPr>
        </p:nvSpPr>
        <p:spPr/>
        <p:txBody>
          <a:bodyPr/>
          <a:lstStyle/>
          <a:p>
            <a:fld id="{629637A9-119A-49DA-BD12-AAC58B377D80}" type="slidenum">
              <a:rPr lang="en-US" smtClean="0"/>
              <a:t>59</a:t>
            </a:fld>
            <a:endParaRPr lang="en-US" dirty="0"/>
          </a:p>
        </p:txBody>
      </p:sp>
    </p:spTree>
    <p:extLst>
      <p:ext uri="{BB962C8B-B14F-4D97-AF65-F5344CB8AC3E}">
        <p14:creationId xmlns:p14="http://schemas.microsoft.com/office/powerpoint/2010/main" val="23072555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3BC5694-FA8F-4615-B9D4-CD42C4EB77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FF745DCA-39A3-4B2F-8A59-D6A9B6E04E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B12CFA56-4749-382E-5789-3DBD0E84A2EA}"/>
              </a:ext>
            </a:extLst>
          </p:cNvPr>
          <p:cNvSpPr>
            <a:spLocks noGrp="1"/>
          </p:cNvSpPr>
          <p:nvPr>
            <p:ph type="title"/>
          </p:nvPr>
        </p:nvSpPr>
        <p:spPr>
          <a:xfrm>
            <a:off x="492370" y="516835"/>
            <a:ext cx="3084844" cy="2103875"/>
          </a:xfrm>
        </p:spPr>
        <p:txBody>
          <a:bodyPr>
            <a:normAutofit/>
          </a:bodyPr>
          <a:lstStyle/>
          <a:p>
            <a:r>
              <a:rPr lang="en-US" sz="6000" dirty="0">
                <a:solidFill>
                  <a:srgbClr val="FFFFFF"/>
                </a:solidFill>
              </a:rPr>
              <a:t>Classic Example:</a:t>
            </a:r>
          </a:p>
        </p:txBody>
      </p:sp>
      <p:sp>
        <p:nvSpPr>
          <p:cNvPr id="3" name="Content Placeholder 2">
            <a:extLst>
              <a:ext uri="{FF2B5EF4-FFF2-40B4-BE49-F238E27FC236}">
                <a16:creationId xmlns:a16="http://schemas.microsoft.com/office/drawing/2014/main" id="{F56DBE4F-A65B-9938-9BF1-7C6B3AB6DE46}"/>
              </a:ext>
            </a:extLst>
          </p:cNvPr>
          <p:cNvSpPr>
            <a:spLocks noGrp="1"/>
          </p:cNvSpPr>
          <p:nvPr>
            <p:ph idx="1"/>
          </p:nvPr>
        </p:nvSpPr>
        <p:spPr>
          <a:xfrm>
            <a:off x="492371" y="2653800"/>
            <a:ext cx="3084844" cy="3335519"/>
          </a:xfrm>
        </p:spPr>
        <p:txBody>
          <a:bodyPr>
            <a:normAutofit/>
          </a:bodyPr>
          <a:lstStyle/>
          <a:p>
            <a:r>
              <a:rPr lang="en-US" sz="2800" dirty="0">
                <a:solidFill>
                  <a:srgbClr val="FFFFFF"/>
                </a:solidFill>
              </a:rPr>
              <a:t>Optical character recognition (OCR): Decide if a handwritten character is an a, b, … z, 0, 1, ..9</a:t>
            </a:r>
          </a:p>
          <a:p>
            <a:endParaRPr lang="en-US" sz="1500" dirty="0">
              <a:solidFill>
                <a:srgbClr val="FFFFFF"/>
              </a:solidFill>
            </a:endParaRPr>
          </a:p>
        </p:txBody>
      </p:sp>
      <p:sp>
        <p:nvSpPr>
          <p:cNvPr id="15" name="Rectangle 14">
            <a:extLst>
              <a:ext uri="{FF2B5EF4-FFF2-40B4-BE49-F238E27FC236}">
                <a16:creationId xmlns:a16="http://schemas.microsoft.com/office/drawing/2014/main" id="{4ED0B70E-523D-4FB1-8D0A-933A559367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6" name="Picture 5">
            <a:extLst>
              <a:ext uri="{FF2B5EF4-FFF2-40B4-BE49-F238E27FC236}">
                <a16:creationId xmlns:a16="http://schemas.microsoft.com/office/drawing/2014/main" id="{D4E0FD57-03FD-976A-5EE9-974C7A4AD9CA}"/>
              </a:ext>
            </a:extLst>
          </p:cNvPr>
          <p:cNvPicPr>
            <a:picLocks noChangeAspect="1"/>
          </p:cNvPicPr>
          <p:nvPr/>
        </p:nvPicPr>
        <p:blipFill rotWithShape="1">
          <a:blip r:embed="rId2"/>
          <a:srcRect t="11297" r="-1" b="-1"/>
          <a:stretch/>
        </p:blipFill>
        <p:spPr>
          <a:xfrm>
            <a:off x="4742017" y="640080"/>
            <a:ext cx="6798082" cy="5577840"/>
          </a:xfrm>
          <a:prstGeom prst="rect">
            <a:avLst/>
          </a:prstGeom>
        </p:spPr>
      </p:pic>
      <p:sp>
        <p:nvSpPr>
          <p:cNvPr id="4" name="Slide Number Placeholder 3">
            <a:extLst>
              <a:ext uri="{FF2B5EF4-FFF2-40B4-BE49-F238E27FC236}">
                <a16:creationId xmlns:a16="http://schemas.microsoft.com/office/drawing/2014/main" id="{BBBF88D7-18BB-813E-B8EB-1C644BE225A9}"/>
              </a:ext>
            </a:extLst>
          </p:cNvPr>
          <p:cNvSpPr>
            <a:spLocks noGrp="1"/>
          </p:cNvSpPr>
          <p:nvPr>
            <p:ph type="sldNum" sz="quarter" idx="12"/>
          </p:nvPr>
        </p:nvSpPr>
        <p:spPr>
          <a:xfrm>
            <a:off x="9900458" y="6459785"/>
            <a:ext cx="1312025" cy="365125"/>
          </a:xfrm>
        </p:spPr>
        <p:txBody>
          <a:bodyPr>
            <a:normAutofit/>
          </a:bodyPr>
          <a:lstStyle/>
          <a:p>
            <a:pPr>
              <a:lnSpc>
                <a:spcPct val="90000"/>
              </a:lnSpc>
              <a:spcAft>
                <a:spcPts val="600"/>
              </a:spcAft>
            </a:pPr>
            <a:fld id="{629637A9-119A-49DA-BD12-AAC58B377D80}" type="slidenum">
              <a:rPr lang="en-US">
                <a:solidFill>
                  <a:schemeClr val="tx2"/>
                </a:solidFill>
              </a:rPr>
              <a:pPr>
                <a:lnSpc>
                  <a:spcPct val="90000"/>
                </a:lnSpc>
                <a:spcAft>
                  <a:spcPts val="600"/>
                </a:spcAft>
              </a:pPr>
              <a:t>6</a:t>
            </a:fld>
            <a:endParaRPr lang="en-US">
              <a:solidFill>
                <a:schemeClr val="tx2"/>
              </a:solidFill>
            </a:endParaRPr>
          </a:p>
        </p:txBody>
      </p:sp>
    </p:spTree>
    <p:extLst>
      <p:ext uri="{BB962C8B-B14F-4D97-AF65-F5344CB8AC3E}">
        <p14:creationId xmlns:p14="http://schemas.microsoft.com/office/powerpoint/2010/main" val="427577248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Alternate Equation for Variance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dirty="0"/>
                  <a:t>Alternate equations for variance and sample co-variance:</a:t>
                </a:r>
              </a:p>
              <a:p>
                <a:pPr lvl="1"/>
                <a:r>
                  <a:rPr lang="en-US" b="0" dirty="0"/>
                  <a:t>Sample variances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𝑥𝑥</m:t>
                        </m:r>
                      </m:sub>
                    </m:sSub>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𝑖</m:t>
                            </m:r>
                          </m:sub>
                          <m:sup>
                            <m:r>
                              <a:rPr lang="en-US" b="0" i="1" smtClean="0">
                                <a:latin typeface="Cambria Math" panose="02040503050406030204" pitchFamily="18" charset="0"/>
                              </a:rPr>
                              <m:t>2</m:t>
                            </m:r>
                          </m:sup>
                        </m:sSubSup>
                      </m:e>
                    </m:d>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begChr m:val="⟨"/>
                            <m:endChr m:val="⟩"/>
                            <m:ctrlPr>
                              <a:rPr lang="en-US" i="1">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e>
                        </m:d>
                      </m:e>
                      <m:sup>
                        <m:r>
                          <a:rPr lang="en-US" b="0" i="1" smtClean="0">
                            <a:latin typeface="Cambria Math" panose="02040503050406030204" pitchFamily="18" charset="0"/>
                          </a:rPr>
                          <m:t>2</m:t>
                        </m:r>
                      </m:sup>
                    </m:sSup>
                    <m:r>
                      <a:rPr lang="en-US" b="0" i="1" smtClean="0">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𝑠</m:t>
                        </m:r>
                      </m:e>
                      <m:sub>
                        <m:r>
                          <a:rPr lang="en-US" b="0" i="1" smtClean="0">
                            <a:latin typeface="Cambria Math" panose="02040503050406030204" pitchFamily="18" charset="0"/>
                          </a:rPr>
                          <m:t>𝑦𝑦</m:t>
                        </m:r>
                      </m:sub>
                    </m:sSub>
                    <m:r>
                      <a:rPr lang="en-US" i="1">
                        <a:latin typeface="Cambria Math" panose="02040503050406030204" pitchFamily="18" charset="0"/>
                      </a:rPr>
                      <m:t>=</m:t>
                    </m:r>
                    <m:d>
                      <m:dPr>
                        <m:begChr m:val="⟨"/>
                        <m:endChr m:val="⟩"/>
                        <m:ctrlPr>
                          <a:rPr lang="en-US" i="1">
                            <a:latin typeface="Cambria Math" panose="02040503050406030204" pitchFamily="18" charset="0"/>
                          </a:rPr>
                        </m:ctrlPr>
                      </m:dPr>
                      <m:e>
                        <m:sSubSup>
                          <m:sSubSupPr>
                            <m:ctrlPr>
                              <a:rPr lang="en-US" i="1">
                                <a:latin typeface="Cambria Math" panose="02040503050406030204" pitchFamily="18" charset="0"/>
                              </a:rPr>
                            </m:ctrlPr>
                          </m:sSubSupPr>
                          <m:e>
                            <m:r>
                              <a:rPr lang="en-US" b="0" i="1" smtClean="0">
                                <a:latin typeface="Cambria Math" panose="02040503050406030204" pitchFamily="18" charset="0"/>
                              </a:rPr>
                              <m:t>𝑦</m:t>
                            </m:r>
                          </m:e>
                          <m:sub>
                            <m:r>
                              <a:rPr lang="en-US" i="1">
                                <a:latin typeface="Cambria Math" panose="02040503050406030204" pitchFamily="18" charset="0"/>
                              </a:rPr>
                              <m:t>𝑖</m:t>
                            </m:r>
                          </m:sub>
                          <m:sup>
                            <m:r>
                              <a:rPr lang="en-US" i="1">
                                <a:latin typeface="Cambria Math" panose="02040503050406030204" pitchFamily="18" charset="0"/>
                              </a:rPr>
                              <m:t>2</m:t>
                            </m:r>
                          </m:sup>
                        </m:sSubSup>
                      </m:e>
                    </m:d>
                    <m:r>
                      <a:rPr lang="en-US" i="1">
                        <a:latin typeface="Cambria Math" panose="02040503050406030204" pitchFamily="18" charset="0"/>
                      </a:rPr>
                      <m:t>−</m:t>
                    </m:r>
                    <m:sSup>
                      <m:sSupPr>
                        <m:ctrlPr>
                          <a:rPr lang="en-US" i="1">
                            <a:latin typeface="Cambria Math" panose="02040503050406030204" pitchFamily="18" charset="0"/>
                          </a:rPr>
                        </m:ctrlPr>
                      </m:sSupPr>
                      <m:e>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b="0" i="1" smtClean="0">
                                    <a:latin typeface="Cambria Math" panose="02040503050406030204" pitchFamily="18" charset="0"/>
                                  </a:rPr>
                                  <m:t>𝑦</m:t>
                                </m:r>
                              </m:e>
                              <m:sub>
                                <m:r>
                                  <a:rPr lang="en-US" i="1">
                                    <a:latin typeface="Cambria Math" panose="02040503050406030204" pitchFamily="18" charset="0"/>
                                  </a:rPr>
                                  <m:t>𝑖</m:t>
                                </m:r>
                              </m:sub>
                            </m:sSub>
                          </m:e>
                        </m:d>
                      </m:e>
                      <m:sup>
                        <m:r>
                          <a:rPr lang="en-US" i="1">
                            <a:latin typeface="Cambria Math" panose="02040503050406030204" pitchFamily="18" charset="0"/>
                          </a:rPr>
                          <m:t>2</m:t>
                        </m:r>
                      </m:sup>
                    </m:sSup>
                  </m:oMath>
                </a14:m>
                <a:endParaRPr lang="en-US" dirty="0"/>
              </a:p>
              <a:p>
                <a:pPr lvl="1"/>
                <a:r>
                  <a:rPr lang="en-US" dirty="0"/>
                  <a:t>Sample co-variance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𝑠</m:t>
                        </m:r>
                      </m:e>
                      <m:sub>
                        <m:r>
                          <a:rPr lang="en-US" i="1">
                            <a:latin typeface="Cambria Math" panose="02040503050406030204" pitchFamily="18" charset="0"/>
                          </a:rPr>
                          <m:t>𝑥</m:t>
                        </m:r>
                        <m:r>
                          <a:rPr lang="en-US" b="0" i="1" smtClean="0">
                            <a:latin typeface="Cambria Math" panose="02040503050406030204" pitchFamily="18" charset="0"/>
                          </a:rPr>
                          <m:t>𝑦</m:t>
                        </m:r>
                      </m:sub>
                    </m:sSub>
                    <m:r>
                      <a:rPr lang="en-US" i="1">
                        <a:latin typeface="Cambria Math" panose="02040503050406030204" pitchFamily="18" charset="0"/>
                      </a:rPr>
                      <m:t>=</m:t>
                    </m:r>
                    <m:d>
                      <m:dPr>
                        <m:begChr m:val="⟨"/>
                        <m:endChr m:val="⟩"/>
                        <m:ctrlPr>
                          <a:rPr lang="en-US" i="1">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sub>
                        </m:sSub>
                      </m:e>
                    </m:d>
                    <m:r>
                      <a:rPr lang="en-US" i="1">
                        <a:latin typeface="Cambria Math" panose="02040503050406030204" pitchFamily="18" charset="0"/>
                      </a:rPr>
                      <m:t>−</m:t>
                    </m:r>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sub>
                        </m:sSub>
                      </m:e>
                    </m:d>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b="0" i="1" smtClean="0">
                                <a:latin typeface="Cambria Math" panose="02040503050406030204" pitchFamily="18" charset="0"/>
                              </a:rPr>
                              <m:t>𝑦</m:t>
                            </m:r>
                          </m:e>
                          <m:sub>
                            <m:r>
                              <a:rPr lang="en-US" i="1">
                                <a:latin typeface="Cambria Math" panose="02040503050406030204" pitchFamily="18" charset="0"/>
                              </a:rPr>
                              <m:t>𝑖</m:t>
                            </m:r>
                          </m:sub>
                        </m:sSub>
                      </m:e>
                    </m:d>
                  </m:oMath>
                </a14:m>
                <a:endParaRPr lang="en-US" dirty="0"/>
              </a:p>
              <a:p>
                <a:endParaRPr lang="en-US" dirty="0"/>
              </a:p>
              <a:p>
                <a:r>
                  <a:rPr lang="en-US" dirty="0"/>
                  <a:t>Proof:</a:t>
                </a:r>
              </a:p>
              <a:p>
                <a:pPr lvl="1"/>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𝑥𝑥</m:t>
                        </m:r>
                      </m:sub>
                    </m:sSub>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𝑁</m:t>
                        </m:r>
                      </m:den>
                    </m:f>
                    <m:nary>
                      <m:naryPr>
                        <m:chr m:val="∑"/>
                        <m:subHide m:val="on"/>
                        <m:supHide m:val="on"/>
                        <m:ctrlPr>
                          <a:rPr lang="en-US" i="1">
                            <a:latin typeface="Cambria Math" panose="02040503050406030204" pitchFamily="18" charset="0"/>
                          </a:rPr>
                        </m:ctrlPr>
                      </m:naryPr>
                      <m:sub/>
                      <m:sup/>
                      <m:e>
                        <m:sSup>
                          <m:sSupPr>
                            <m:ctrlPr>
                              <a:rPr lang="en-US" i="1">
                                <a:latin typeface="Cambria Math" panose="02040503050406030204" pitchFamily="18" charset="0"/>
                              </a:rPr>
                            </m:ctrlPr>
                          </m:sSupPr>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sub>
                                </m:sSub>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𝑥</m:t>
                                    </m:r>
                                  </m:e>
                                </m:acc>
                              </m:e>
                            </m:d>
                          </m:e>
                          <m:sup>
                            <m:r>
                              <a:rPr lang="en-US" i="1">
                                <a:latin typeface="Cambria Math" panose="02040503050406030204" pitchFamily="18" charset="0"/>
                              </a:rPr>
                              <m:t>2</m:t>
                            </m:r>
                          </m:sup>
                        </m:sSup>
                      </m:e>
                    </m:nary>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𝑁</m:t>
                        </m:r>
                      </m:den>
                    </m:f>
                    <m:nary>
                      <m:naryPr>
                        <m:chr m:val="∑"/>
                        <m:subHide m:val="on"/>
                        <m:supHide m:val="on"/>
                        <m:ctrlPr>
                          <a:rPr lang="en-US" i="1">
                            <a:latin typeface="Cambria Math" panose="02040503050406030204" pitchFamily="18" charset="0"/>
                          </a:rPr>
                        </m:ctrlPr>
                      </m:naryPr>
                      <m:sub/>
                      <m:sup/>
                      <m:e>
                        <m:r>
                          <a:rPr lang="en-US" b="0" i="1" smtClean="0">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𝑥</m:t>
                            </m:r>
                          </m:e>
                          <m:sub>
                            <m:r>
                              <a:rPr lang="en-US" i="1">
                                <a:latin typeface="Cambria Math" panose="02040503050406030204" pitchFamily="18" charset="0"/>
                              </a:rPr>
                              <m:t>𝑖</m:t>
                            </m:r>
                          </m:sub>
                          <m:sup>
                            <m:r>
                              <a:rPr lang="en-US" i="1">
                                <a:latin typeface="Cambria Math" panose="02040503050406030204" pitchFamily="18" charset="0"/>
                              </a:rPr>
                              <m:t>2</m:t>
                            </m:r>
                          </m:sup>
                        </m:sSubSup>
                        <m:r>
                          <a:rPr lang="en-US" i="1">
                            <a:latin typeface="Cambria Math" panose="02040503050406030204" pitchFamily="18" charset="0"/>
                          </a:rPr>
                          <m:t>−</m:t>
                        </m:r>
                        <m:r>
                          <a:rPr lang="en-US" b="0" i="1" smtClean="0">
                            <a:latin typeface="Cambria Math" panose="02040503050406030204" pitchFamily="18" charset="0"/>
                          </a:rPr>
                          <m:t>2</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acc>
                          <m:accPr>
                            <m:chr m:val="̅"/>
                            <m:ctrlPr>
                              <a:rPr lang="en-US" i="1">
                                <a:latin typeface="Cambria Math" panose="02040503050406030204" pitchFamily="18" charset="0"/>
                              </a:rPr>
                            </m:ctrlPr>
                          </m:accPr>
                          <m:e>
                            <m:r>
                              <a:rPr lang="en-US" i="1">
                                <a:latin typeface="Cambria Math" panose="02040503050406030204" pitchFamily="18" charset="0"/>
                              </a:rPr>
                              <m:t>𝑥</m:t>
                            </m:r>
                          </m:e>
                        </m:acc>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acc>
                              <m:accPr>
                                <m:chr m:val="̅"/>
                                <m:ctrlPr>
                                  <a:rPr lang="en-US" i="1">
                                    <a:latin typeface="Cambria Math" panose="02040503050406030204" pitchFamily="18" charset="0"/>
                                  </a:rPr>
                                </m:ctrlPr>
                              </m:accPr>
                              <m:e>
                                <m:r>
                                  <a:rPr lang="en-US" i="1">
                                    <a:latin typeface="Cambria Math" panose="02040503050406030204" pitchFamily="18" charset="0"/>
                                  </a:rPr>
                                  <m:t>𝑥</m:t>
                                </m:r>
                              </m:e>
                            </m:acc>
                          </m:e>
                          <m:sup>
                            <m:r>
                              <a:rPr lang="en-US" b="0" i="1" smtClean="0">
                                <a:latin typeface="Cambria Math" panose="02040503050406030204" pitchFamily="18" charset="0"/>
                              </a:rPr>
                              <m:t>2</m:t>
                            </m:r>
                          </m:sup>
                        </m:sSup>
                        <m:r>
                          <a:rPr lang="en-US" b="0" i="1" smtClean="0">
                            <a:latin typeface="Cambria Math" panose="02040503050406030204" pitchFamily="18" charset="0"/>
                          </a:rPr>
                          <m:t>)</m:t>
                        </m:r>
                      </m:e>
                    </m:nary>
                    <m:r>
                      <a:rPr lang="en-US" b="0" i="1" smtClean="0">
                        <a:latin typeface="Cambria Math" panose="02040503050406030204" pitchFamily="18" charset="0"/>
                      </a:rPr>
                      <m:t>=</m:t>
                    </m:r>
                    <m:d>
                      <m:dPr>
                        <m:begChr m:val="⟨"/>
                        <m:endChr m:val="⟩"/>
                        <m:ctrlPr>
                          <a:rPr lang="en-US" i="1">
                            <a:latin typeface="Cambria Math" panose="02040503050406030204" pitchFamily="18" charset="0"/>
                          </a:rPr>
                        </m:ctrlPr>
                      </m:dPr>
                      <m:e>
                        <m:sSubSup>
                          <m:sSubSupPr>
                            <m:ctrlPr>
                              <a:rPr lang="en-US" i="1">
                                <a:latin typeface="Cambria Math" panose="02040503050406030204" pitchFamily="18" charset="0"/>
                              </a:rPr>
                            </m:ctrlPr>
                          </m:sSubSupPr>
                          <m:e>
                            <m:r>
                              <a:rPr lang="en-US" i="1">
                                <a:latin typeface="Cambria Math" panose="02040503050406030204" pitchFamily="18" charset="0"/>
                              </a:rPr>
                              <m:t>𝑥</m:t>
                            </m:r>
                          </m:e>
                          <m:sub>
                            <m:r>
                              <a:rPr lang="en-US" i="1">
                                <a:latin typeface="Cambria Math" panose="02040503050406030204" pitchFamily="18" charset="0"/>
                              </a:rPr>
                              <m:t>𝑖</m:t>
                            </m:r>
                          </m:sub>
                          <m:sup>
                            <m:r>
                              <a:rPr lang="en-US" i="1">
                                <a:latin typeface="Cambria Math" panose="02040503050406030204" pitchFamily="18" charset="0"/>
                              </a:rPr>
                              <m:t>2</m:t>
                            </m:r>
                          </m:sup>
                        </m:sSubSup>
                      </m:e>
                    </m:d>
                    <m:r>
                      <a:rPr lang="en-US" b="0" i="1" smtClean="0">
                        <a:latin typeface="Cambria Math" panose="02040503050406030204" pitchFamily="18" charset="0"/>
                      </a:rPr>
                      <m:t>−2</m:t>
                    </m:r>
                    <m:acc>
                      <m:accPr>
                        <m:chr m:val="̅"/>
                        <m:ctrlPr>
                          <a:rPr lang="en-US" i="1">
                            <a:latin typeface="Cambria Math" panose="02040503050406030204" pitchFamily="18" charset="0"/>
                          </a:rPr>
                        </m:ctrlPr>
                      </m:accPr>
                      <m:e>
                        <m:r>
                          <a:rPr lang="en-US" i="1">
                            <a:latin typeface="Cambria Math" panose="02040503050406030204" pitchFamily="18" charset="0"/>
                          </a:rPr>
                          <m:t>𝑥</m:t>
                        </m:r>
                      </m:e>
                    </m:acc>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sub>
                        </m:sSub>
                      </m:e>
                    </m:d>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acc>
                          <m:accPr>
                            <m:chr m:val="̅"/>
                            <m:ctrlPr>
                              <a:rPr lang="en-US" i="1">
                                <a:latin typeface="Cambria Math" panose="02040503050406030204" pitchFamily="18" charset="0"/>
                              </a:rPr>
                            </m:ctrlPr>
                          </m:accPr>
                          <m:e>
                            <m:r>
                              <a:rPr lang="en-US" i="1">
                                <a:latin typeface="Cambria Math" panose="02040503050406030204" pitchFamily="18" charset="0"/>
                              </a:rPr>
                              <m:t>𝑥</m:t>
                            </m:r>
                          </m:e>
                        </m:acc>
                      </m:e>
                      <m:sup>
                        <m:r>
                          <a:rPr lang="en-US" b="0" i="1" smtClean="0">
                            <a:latin typeface="Cambria Math" panose="02040503050406030204" pitchFamily="18" charset="0"/>
                          </a:rPr>
                          <m:t>2</m:t>
                        </m:r>
                      </m:sup>
                    </m:sSup>
                  </m:oMath>
                </a14:m>
                <a:endParaRPr lang="en-US" b="0" dirty="0"/>
              </a:p>
              <a:p>
                <a:pPr lvl="1"/>
                <a:r>
                  <a:rPr lang="en-US" dirty="0"/>
                  <a:t>Recall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𝑥</m:t>
                        </m:r>
                      </m:e>
                    </m:acc>
                    <m:r>
                      <a:rPr lang="en-US" i="1">
                        <a:latin typeface="Cambria Math" panose="02040503050406030204" pitchFamily="18" charset="0"/>
                      </a:rPr>
                      <m:t>=</m:t>
                    </m:r>
                  </m:oMath>
                </a14:m>
                <a:r>
                  <a:rPr lang="en-US" dirty="0"/>
                  <a:t> </a:t>
                </a:r>
                <a14:m>
                  <m:oMath xmlns:m="http://schemas.openxmlformats.org/officeDocument/2006/math">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sub>
                        </m:sSub>
                      </m:e>
                    </m:d>
                  </m:oMath>
                </a14:m>
                <a:endParaRPr lang="en-US" dirty="0"/>
              </a:p>
              <a:p>
                <a:pPr lvl="1"/>
                <a:r>
                  <a:rPr lang="en-US" dirty="0"/>
                  <a:t>Therefore,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𝑠</m:t>
                        </m:r>
                      </m:e>
                      <m:sub>
                        <m:r>
                          <a:rPr lang="en-US" i="1">
                            <a:latin typeface="Cambria Math" panose="02040503050406030204" pitchFamily="18" charset="0"/>
                          </a:rPr>
                          <m:t>𝑥𝑥</m:t>
                        </m:r>
                      </m:sub>
                    </m:sSub>
                    <m:r>
                      <a:rPr lang="en-US" b="0" i="1" smtClean="0">
                        <a:latin typeface="Cambria Math" panose="02040503050406030204" pitchFamily="18" charset="0"/>
                      </a:rPr>
                      <m:t>=</m:t>
                    </m:r>
                    <m:d>
                      <m:dPr>
                        <m:begChr m:val="⟨"/>
                        <m:endChr m:val="⟩"/>
                        <m:ctrlPr>
                          <a:rPr lang="en-US" i="1">
                            <a:latin typeface="Cambria Math" panose="02040503050406030204" pitchFamily="18" charset="0"/>
                          </a:rPr>
                        </m:ctrlPr>
                      </m:dPr>
                      <m:e>
                        <m:sSubSup>
                          <m:sSubSupPr>
                            <m:ctrlPr>
                              <a:rPr lang="en-US" i="1">
                                <a:latin typeface="Cambria Math" panose="02040503050406030204" pitchFamily="18" charset="0"/>
                              </a:rPr>
                            </m:ctrlPr>
                          </m:sSubSupPr>
                          <m:e>
                            <m:r>
                              <a:rPr lang="en-US" i="1">
                                <a:latin typeface="Cambria Math" panose="02040503050406030204" pitchFamily="18" charset="0"/>
                              </a:rPr>
                              <m:t>𝑥</m:t>
                            </m:r>
                          </m:e>
                          <m:sub>
                            <m:r>
                              <a:rPr lang="en-US" i="1">
                                <a:latin typeface="Cambria Math" panose="02040503050406030204" pitchFamily="18" charset="0"/>
                              </a:rPr>
                              <m:t>𝑖</m:t>
                            </m:r>
                          </m:sub>
                          <m:sup>
                            <m:r>
                              <a:rPr lang="en-US" i="1">
                                <a:latin typeface="Cambria Math" panose="02040503050406030204" pitchFamily="18" charset="0"/>
                              </a:rPr>
                              <m:t>2</m:t>
                            </m:r>
                          </m:sup>
                        </m:sSubSup>
                      </m:e>
                    </m:d>
                    <m:r>
                      <a:rPr lang="en-US" b="0" i="1" smtClean="0">
                        <a:latin typeface="Cambria Math" panose="02040503050406030204" pitchFamily="18" charset="0"/>
                      </a:rPr>
                      <m:t>−</m:t>
                    </m:r>
                    <m:sSup>
                      <m:sSupPr>
                        <m:ctrlPr>
                          <a:rPr lang="en-US" i="1">
                            <a:latin typeface="Cambria Math" panose="02040503050406030204" pitchFamily="18" charset="0"/>
                          </a:rPr>
                        </m:ctrlPr>
                      </m:sSupPr>
                      <m:e>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sub>
                            </m:sSub>
                          </m:e>
                        </m:d>
                      </m:e>
                      <m:sup>
                        <m:r>
                          <a:rPr lang="en-US" i="1">
                            <a:latin typeface="Cambria Math" panose="02040503050406030204" pitchFamily="18" charset="0"/>
                          </a:rPr>
                          <m:t>2</m:t>
                        </m:r>
                      </m:sup>
                    </m:sSup>
                  </m:oMath>
                </a14:m>
                <a:endParaRPr lang="en-US" dirty="0"/>
              </a:p>
              <a:p>
                <a:pPr lvl="1"/>
                <a:r>
                  <a:rPr lang="en-US" dirty="0"/>
                  <a:t>Other relations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𝑠</m:t>
                        </m:r>
                      </m:e>
                      <m:sub>
                        <m:r>
                          <a:rPr lang="en-US" i="1">
                            <a:latin typeface="Cambria Math" panose="02040503050406030204" pitchFamily="18" charset="0"/>
                          </a:rPr>
                          <m:t>𝑦𝑦</m:t>
                        </m:r>
                      </m:sub>
                    </m:sSub>
                    <m:r>
                      <a:rPr lang="en-US" i="1">
                        <a:latin typeface="Cambria Math" panose="02040503050406030204" pitchFamily="18" charset="0"/>
                      </a:rPr>
                      <m:t>=</m:t>
                    </m:r>
                    <m:d>
                      <m:dPr>
                        <m:begChr m:val="⟨"/>
                        <m:endChr m:val="⟩"/>
                        <m:ctrlPr>
                          <a:rPr lang="en-US" i="1">
                            <a:latin typeface="Cambria Math" panose="02040503050406030204" pitchFamily="18" charset="0"/>
                          </a:rPr>
                        </m:ctrlPr>
                      </m:dPr>
                      <m:e>
                        <m:sSubSup>
                          <m:sSubSupPr>
                            <m:ctrlPr>
                              <a:rPr lang="en-US" i="1">
                                <a:latin typeface="Cambria Math" panose="02040503050406030204" pitchFamily="18" charset="0"/>
                              </a:rPr>
                            </m:ctrlPr>
                          </m:sSubSupPr>
                          <m:e>
                            <m:r>
                              <a:rPr lang="en-US" i="1">
                                <a:latin typeface="Cambria Math" panose="02040503050406030204" pitchFamily="18" charset="0"/>
                              </a:rPr>
                              <m:t>𝑦</m:t>
                            </m:r>
                          </m:e>
                          <m:sub>
                            <m:r>
                              <a:rPr lang="en-US" i="1">
                                <a:latin typeface="Cambria Math" panose="02040503050406030204" pitchFamily="18" charset="0"/>
                              </a:rPr>
                              <m:t>𝑖</m:t>
                            </m:r>
                          </m:sub>
                          <m:sup>
                            <m:r>
                              <a:rPr lang="en-US" i="1">
                                <a:latin typeface="Cambria Math" panose="02040503050406030204" pitchFamily="18" charset="0"/>
                              </a:rPr>
                              <m:t>2</m:t>
                            </m:r>
                          </m:sup>
                        </m:sSubSup>
                      </m:e>
                    </m:d>
                    <m:r>
                      <a:rPr lang="en-US" i="1">
                        <a:latin typeface="Cambria Math" panose="02040503050406030204" pitchFamily="18" charset="0"/>
                      </a:rPr>
                      <m:t>−</m:t>
                    </m:r>
                    <m:sSup>
                      <m:sSupPr>
                        <m:ctrlPr>
                          <a:rPr lang="en-US" i="1">
                            <a:latin typeface="Cambria Math" panose="02040503050406030204" pitchFamily="18" charset="0"/>
                          </a:rPr>
                        </m:ctrlPr>
                      </m:sSupPr>
                      <m:e>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e>
                        </m:d>
                      </m:e>
                      <m:sup>
                        <m:r>
                          <a:rPr lang="en-US" i="1">
                            <a:latin typeface="Cambria Math" panose="02040503050406030204" pitchFamily="18" charset="0"/>
                          </a:rPr>
                          <m:t>2</m:t>
                        </m:r>
                      </m:sup>
                    </m:sSup>
                  </m:oMath>
                </a14:m>
                <a:r>
                  <a:rPr lang="en-US" dirty="0"/>
                  <a:t> and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𝑠</m:t>
                        </m:r>
                      </m:e>
                      <m:sub>
                        <m:r>
                          <a:rPr lang="en-US" i="1">
                            <a:latin typeface="Cambria Math" panose="02040503050406030204" pitchFamily="18" charset="0"/>
                          </a:rPr>
                          <m:t>𝑥𝑦</m:t>
                        </m:r>
                      </m:sub>
                    </m:sSub>
                    <m:r>
                      <a:rPr lang="en-US" i="1">
                        <a:latin typeface="Cambria Math" panose="02040503050406030204" pitchFamily="18" charset="0"/>
                      </a:rPr>
                      <m:t>=</m:t>
                    </m:r>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sub>
                        </m:sSub>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e>
                    </m:d>
                    <m:r>
                      <a:rPr lang="en-US" i="1">
                        <a:latin typeface="Cambria Math" panose="02040503050406030204" pitchFamily="18" charset="0"/>
                      </a:rPr>
                      <m:t>−</m:t>
                    </m:r>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sub>
                        </m:sSub>
                      </m:e>
                    </m:d>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e>
                    </m:d>
                  </m:oMath>
                </a14:m>
                <a:r>
                  <a:rPr lang="en-US" dirty="0"/>
                  <a:t> proved similarly</a:t>
                </a:r>
              </a:p>
              <a:p>
                <a:pPr lvl="1"/>
                <a:endParaRPr lang="en-US" dirty="0"/>
              </a:p>
              <a:p>
                <a:pPr lvl="1"/>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455" t="-1549"/>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629637A9-119A-49DA-BD12-AAC58B377D80}" type="slidenum">
              <a:rPr lang="en-US" smtClean="0"/>
              <a:t>60</a:t>
            </a:fld>
            <a:endParaRPr lang="en-US" dirty="0"/>
          </a:p>
        </p:txBody>
      </p:sp>
    </p:spTree>
    <p:extLst>
      <p:ext uri="{BB962C8B-B14F-4D97-AF65-F5344CB8AC3E}">
        <p14:creationId xmlns:p14="http://schemas.microsoft.com/office/powerpoint/2010/main" val="187062545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25731-EAEB-4609-A3FE-B30401F8A638}"/>
              </a:ext>
            </a:extLst>
          </p:cNvPr>
          <p:cNvSpPr>
            <a:spLocks noGrp="1"/>
          </p:cNvSpPr>
          <p:nvPr>
            <p:ph type="title"/>
          </p:nvPr>
        </p:nvSpPr>
        <p:spPr/>
        <p:txBody>
          <a:bodyPr/>
          <a:lstStyle/>
          <a:p>
            <a:r>
              <a:rPr lang="en-US" dirty="0"/>
              <a:t>Notation</a:t>
            </a:r>
          </a:p>
        </p:txBody>
      </p:sp>
      <p:sp>
        <p:nvSpPr>
          <p:cNvPr id="3" name="Content Placeholder 2">
            <a:extLst>
              <a:ext uri="{FF2B5EF4-FFF2-40B4-BE49-F238E27FC236}">
                <a16:creationId xmlns:a16="http://schemas.microsoft.com/office/drawing/2014/main" id="{2A4BC5EE-AC37-47AD-A9C4-C0B9B82F7B3A}"/>
              </a:ext>
            </a:extLst>
          </p:cNvPr>
          <p:cNvSpPr>
            <a:spLocks noGrp="1"/>
          </p:cNvSpPr>
          <p:nvPr>
            <p:ph idx="1"/>
          </p:nvPr>
        </p:nvSpPr>
        <p:spPr/>
        <p:txBody>
          <a:bodyPr/>
          <a:lstStyle/>
          <a:p>
            <a:r>
              <a:rPr lang="en-US" dirty="0"/>
              <a:t>This class will use the following notation</a:t>
            </a:r>
          </a:p>
          <a:p>
            <a:r>
              <a:rPr lang="en-US" dirty="0"/>
              <a:t>We will try to be consistent </a:t>
            </a:r>
          </a:p>
          <a:p>
            <a:r>
              <a:rPr lang="en-US" dirty="0"/>
              <a:t>Note: Other texts use different notations</a:t>
            </a:r>
          </a:p>
        </p:txBody>
      </p:sp>
      <p:sp>
        <p:nvSpPr>
          <p:cNvPr id="4" name="Slide Number Placeholder 3">
            <a:extLst>
              <a:ext uri="{FF2B5EF4-FFF2-40B4-BE49-F238E27FC236}">
                <a16:creationId xmlns:a16="http://schemas.microsoft.com/office/drawing/2014/main" id="{090C78EC-4503-4AF9-87C0-FCA6C44A70A3}"/>
              </a:ext>
            </a:extLst>
          </p:cNvPr>
          <p:cNvSpPr>
            <a:spLocks noGrp="1"/>
          </p:cNvSpPr>
          <p:nvPr>
            <p:ph type="sldNum" sz="quarter" idx="12"/>
          </p:nvPr>
        </p:nvSpPr>
        <p:spPr/>
        <p:txBody>
          <a:bodyPr/>
          <a:lstStyle/>
          <a:p>
            <a:fld id="{629637A9-119A-49DA-BD12-AAC58B377D80}" type="slidenum">
              <a:rPr lang="en-US" smtClean="0"/>
              <a:t>61</a:t>
            </a:fld>
            <a:endParaRPr lang="en-US" dirty="0"/>
          </a:p>
        </p:txBody>
      </p:sp>
      <mc:AlternateContent xmlns:mc="http://schemas.openxmlformats.org/markup-compatibility/2006" xmlns:a14="http://schemas.microsoft.com/office/drawing/2010/main">
        <mc:Choice Requires="a14">
          <p:graphicFrame>
            <p:nvGraphicFramePr>
              <p:cNvPr id="5" name="Table 4">
                <a:extLst>
                  <a:ext uri="{FF2B5EF4-FFF2-40B4-BE49-F238E27FC236}">
                    <a16:creationId xmlns:a16="http://schemas.microsoft.com/office/drawing/2014/main" id="{91086DA0-EC5B-4F6B-BCE7-07F76E485BB7}"/>
                  </a:ext>
                </a:extLst>
              </p:cNvPr>
              <p:cNvGraphicFramePr>
                <a:graphicFrameLocks noGrp="1"/>
              </p:cNvGraphicFramePr>
              <p:nvPr/>
            </p:nvGraphicFramePr>
            <p:xfrm>
              <a:off x="1211127" y="3262694"/>
              <a:ext cx="9447692" cy="2446593"/>
            </p:xfrm>
            <a:graphic>
              <a:graphicData uri="http://schemas.openxmlformats.org/drawingml/2006/table">
                <a:tbl>
                  <a:tblPr firstRow="1" bandRow="1">
                    <a:tableStyleId>{5C22544A-7EE6-4342-B048-85BDC9FD1C3A}</a:tableStyleId>
                  </a:tblPr>
                  <a:tblGrid>
                    <a:gridCol w="2361923">
                      <a:extLst>
                        <a:ext uri="{9D8B030D-6E8A-4147-A177-3AD203B41FA5}">
                          <a16:colId xmlns:a16="http://schemas.microsoft.com/office/drawing/2014/main" val="874407200"/>
                        </a:ext>
                      </a:extLst>
                    </a:gridCol>
                    <a:gridCol w="1640849">
                      <a:extLst>
                        <a:ext uri="{9D8B030D-6E8A-4147-A177-3AD203B41FA5}">
                          <a16:colId xmlns:a16="http://schemas.microsoft.com/office/drawing/2014/main" val="664001961"/>
                        </a:ext>
                      </a:extLst>
                    </a:gridCol>
                    <a:gridCol w="3082997">
                      <a:extLst>
                        <a:ext uri="{9D8B030D-6E8A-4147-A177-3AD203B41FA5}">
                          <a16:colId xmlns:a16="http://schemas.microsoft.com/office/drawing/2014/main" val="2377827774"/>
                        </a:ext>
                      </a:extLst>
                    </a:gridCol>
                    <a:gridCol w="2361923">
                      <a:extLst>
                        <a:ext uri="{9D8B030D-6E8A-4147-A177-3AD203B41FA5}">
                          <a16:colId xmlns:a16="http://schemas.microsoft.com/office/drawing/2014/main" val="4127077390"/>
                        </a:ext>
                      </a:extLst>
                    </a:gridCol>
                  </a:tblGrid>
                  <a:tr h="0">
                    <a:tc>
                      <a:txBody>
                        <a:bodyPr/>
                        <a:lstStyle/>
                        <a:p>
                          <a:r>
                            <a:rPr lang="en-US" dirty="0"/>
                            <a:t>Statistic</a:t>
                          </a:r>
                        </a:p>
                      </a:txBody>
                      <a:tcPr/>
                    </a:tc>
                    <a:tc>
                      <a:txBody>
                        <a:bodyPr/>
                        <a:lstStyle/>
                        <a:p>
                          <a:pPr algn="l"/>
                          <a:r>
                            <a:rPr lang="en-US" dirty="0"/>
                            <a:t>Notation</a:t>
                          </a:r>
                        </a:p>
                      </a:txBody>
                      <a:tcPr/>
                    </a:tc>
                    <a:tc>
                      <a:txBody>
                        <a:bodyPr/>
                        <a:lstStyle/>
                        <a:p>
                          <a:r>
                            <a:rPr lang="en-US" dirty="0"/>
                            <a:t>Formula</a:t>
                          </a:r>
                        </a:p>
                      </a:txBody>
                      <a:tcPr/>
                    </a:tc>
                    <a:tc>
                      <a:txBody>
                        <a:bodyPr/>
                        <a:lstStyle/>
                        <a:p>
                          <a:r>
                            <a:rPr lang="en-US" dirty="0"/>
                            <a:t>Python</a:t>
                          </a:r>
                        </a:p>
                      </a:txBody>
                      <a:tcPr/>
                    </a:tc>
                    <a:extLst>
                      <a:ext uri="{0D108BD9-81ED-4DB2-BD59-A6C34878D82A}">
                        <a16:rowId xmlns:a16="http://schemas.microsoft.com/office/drawing/2014/main" val="399602927"/>
                      </a:ext>
                    </a:extLst>
                  </a:tr>
                  <a:tr h="370840">
                    <a:tc>
                      <a:txBody>
                        <a:bodyPr/>
                        <a:lstStyle/>
                        <a:p>
                          <a:r>
                            <a:rPr lang="en-US" dirty="0"/>
                            <a:t>Sample mean</a:t>
                          </a:r>
                        </a:p>
                      </a:txBody>
                      <a:tcPr/>
                    </a:tc>
                    <a:tc>
                      <a:txBody>
                        <a:bodyPr/>
                        <a:lstStyle/>
                        <a:p>
                          <a:pPr algn="l"/>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𝑥</m:t>
                                  </m:r>
                                </m:e>
                              </m:acc>
                            </m:oMath>
                          </a14:m>
                          <a:r>
                            <a:rPr lang="en-US" dirty="0"/>
                            <a:t> </a:t>
                          </a:r>
                        </a:p>
                      </a:txBody>
                      <a:tcPr/>
                    </a:tc>
                    <a:tc>
                      <a:txBody>
                        <a:bodyPr/>
                        <a:lstStyle/>
                        <a:p>
                          <a14:m>
                            <m:oMath xmlns:m="http://schemas.openxmlformats.org/officeDocument/2006/math">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𝑛</m:t>
                                  </m:r>
                                </m:den>
                              </m:f>
                              <m:nary>
                                <m:naryPr>
                                  <m:chr m:val="∑"/>
                                  <m:limLoc m:val="subSup"/>
                                  <m:ctrlPr>
                                    <a:rPr lang="en-US" b="0" i="1" smtClean="0">
                                      <a:latin typeface="Cambria Math" panose="02040503050406030204" pitchFamily="18" charset="0"/>
                                    </a:rPr>
                                  </m:ctrlPr>
                                </m:naryPr>
                                <m:sub>
                                  <m:r>
                                    <m:rPr>
                                      <m:brk m:alnAt="25"/>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𝑛</m:t>
                                  </m:r>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e>
                              </m:nary>
                            </m:oMath>
                          </a14:m>
                          <a:r>
                            <a:rPr lang="en-US" dirty="0"/>
                            <a:t> </a:t>
                          </a:r>
                        </a:p>
                      </a:txBody>
                      <a:tcPr/>
                    </a:tc>
                    <a:tc>
                      <a:txBody>
                        <a:bodyPr/>
                        <a:lstStyle/>
                        <a:p>
                          <a:r>
                            <a:rPr lang="en-US" dirty="0" err="1">
                              <a:latin typeface="Courier New" panose="02070309020205020404" pitchFamily="49" charset="0"/>
                              <a:cs typeface="Courier New" panose="02070309020205020404" pitchFamily="49" charset="0"/>
                            </a:rPr>
                            <a:t>xm</a:t>
                          </a:r>
                          <a:endParaRPr lang="en-US" dirty="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2011650254"/>
                      </a:ext>
                    </a:extLst>
                  </a:tr>
                  <a:tr h="370840">
                    <a:tc>
                      <a:txBody>
                        <a:bodyPr/>
                        <a:lstStyle/>
                        <a:p>
                          <a:r>
                            <a:rPr lang="en-US" dirty="0"/>
                            <a:t>Sample variance</a:t>
                          </a:r>
                        </a:p>
                      </a:txBody>
                      <a:tcPr/>
                    </a:tc>
                    <a:tc>
                      <a:txBody>
                        <a:bodyPr/>
                        <a:lstStyle/>
                        <a:p>
                          <a:pPr algn="l"/>
                          <a14:m>
                            <m:oMath xmlns:m="http://schemas.openxmlformats.org/officeDocument/2006/math">
                              <m:sSubSup>
                                <m:sSubSupPr>
                                  <m:ctrlPr>
                                    <a:rPr lang="en-US" b="0" i="1" smtClean="0">
                                      <a:latin typeface="Cambria Math" panose="02040503050406030204" pitchFamily="18" charset="0"/>
                                    </a:rPr>
                                  </m:ctrlPr>
                                </m:sSubSupPr>
                                <m:e>
                                  <m:r>
                                    <a:rPr lang="en-US" i="1" smtClean="0">
                                      <a:latin typeface="Cambria Math" panose="02040503050406030204" pitchFamily="18" charset="0"/>
                                    </a:rPr>
                                    <m:t>𝑠</m:t>
                                  </m:r>
                                </m:e>
                                <m:sub>
                                  <m:r>
                                    <a:rPr lang="en-US" b="0" i="1" smtClean="0">
                                      <a:latin typeface="Cambria Math" panose="02040503050406030204" pitchFamily="18" charset="0"/>
                                    </a:rPr>
                                    <m:t>𝑥</m:t>
                                  </m:r>
                                </m:sub>
                                <m:sup>
                                  <m:r>
                                    <a:rPr lang="en-US" b="0" i="1" smtClean="0">
                                      <a:latin typeface="Cambria Math" panose="02040503050406030204" pitchFamily="18" charset="0"/>
                                    </a:rPr>
                                    <m:t>2</m:t>
                                  </m:r>
                                </m:sup>
                              </m:sSubSup>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𝑥𝑥</m:t>
                                  </m:r>
                                </m:sub>
                              </m:sSub>
                            </m:oMath>
                          </a14:m>
                          <a:r>
                            <a:rPr lang="en-US" dirty="0"/>
                            <a:t> </a:t>
                          </a:r>
                        </a:p>
                      </a:txBody>
                      <a:tcPr/>
                    </a:tc>
                    <a:tc>
                      <a:txBody>
                        <a:bodyPr/>
                        <a:lstStyle/>
                        <a:p>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𝑛</m:t>
                                  </m:r>
                                </m:den>
                              </m:f>
                              <m:nary>
                                <m:naryPr>
                                  <m:chr m:val="∑"/>
                                  <m:limLoc m:val="subSup"/>
                                  <m:ctrlPr>
                                    <a:rPr lang="en-US" b="0" i="1" smtClean="0">
                                      <a:latin typeface="Cambria Math" panose="02040503050406030204" pitchFamily="18" charset="0"/>
                                    </a:rPr>
                                  </m:ctrlPr>
                                </m:naryPr>
                                <m:sub>
                                  <m:r>
                                    <m:rPr>
                                      <m:brk m:alnAt="25"/>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𝑛</m:t>
                                  </m:r>
                                </m:sup>
                                <m:e>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𝑥</m:t>
                                              </m:r>
                                            </m:e>
                                          </m:acc>
                                        </m:e>
                                      </m:d>
                                    </m:e>
                                    <m:sup>
                                      <m:r>
                                        <a:rPr lang="en-US" b="0" i="1" smtClean="0">
                                          <a:latin typeface="Cambria Math" panose="02040503050406030204" pitchFamily="18" charset="0"/>
                                        </a:rPr>
                                        <m:t>2</m:t>
                                      </m:r>
                                    </m:sup>
                                  </m:sSup>
                                </m:e>
                              </m:nary>
                            </m:oMath>
                          </a14:m>
                          <a:r>
                            <a:rPr lang="en-US" dirty="0"/>
                            <a:t>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latin typeface="Courier New" panose="02070309020205020404" pitchFamily="49" charset="0"/>
                              <a:cs typeface="Courier New" panose="02070309020205020404" pitchFamily="49" charset="0"/>
                            </a:rPr>
                            <a:t>sxx</a:t>
                          </a:r>
                          <a:endParaRPr lang="en-US" dirty="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4070725496"/>
                      </a:ext>
                    </a:extLst>
                  </a:tr>
                  <a:tr h="370840">
                    <a:tc>
                      <a:txBody>
                        <a:bodyPr/>
                        <a:lstStyle/>
                        <a:p>
                          <a:r>
                            <a:rPr lang="en-US" dirty="0"/>
                            <a:t>Sample standard deviation </a:t>
                          </a:r>
                        </a:p>
                      </a:txBody>
                      <a:tcPr/>
                    </a:tc>
                    <a:tc>
                      <a:txBody>
                        <a:bodyPr/>
                        <a:lstStyle/>
                        <a:p>
                          <a:pPr algn="l"/>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𝑥</m:t>
                                  </m:r>
                                </m:sub>
                              </m:sSub>
                              <m:r>
                                <a:rPr lang="en-US" b="0" i="1" smtClean="0">
                                  <a:latin typeface="Cambria Math" panose="02040503050406030204" pitchFamily="18" charset="0"/>
                                </a:rPr>
                                <m:t>=</m:t>
                              </m:r>
                              <m:rad>
                                <m:radPr>
                                  <m:degHide m:val="on"/>
                                  <m:ctrlPr>
                                    <a:rPr lang="en-US" b="0" i="1" smtClean="0">
                                      <a:latin typeface="Cambria Math" panose="02040503050406030204" pitchFamily="18" charset="0"/>
                                    </a:rPr>
                                  </m:ctrlPr>
                                </m:radPr>
                                <m:deg/>
                                <m:e>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𝑥𝑥</m:t>
                                      </m:r>
                                    </m:sub>
                                  </m:sSub>
                                </m:e>
                              </m:rad>
                            </m:oMath>
                          </a14:m>
                          <a:r>
                            <a:rPr lang="en-US" dirty="0"/>
                            <a:t> </a:t>
                          </a:r>
                        </a:p>
                      </a:txBody>
                      <a:tcPr/>
                    </a:tc>
                    <a:tc>
                      <a:txBody>
                        <a:bodyPr/>
                        <a:lstStyle/>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𝑥</m:t>
                                  </m:r>
                                </m:sub>
                              </m:sSub>
                              <m:r>
                                <a:rPr lang="en-US" b="0" i="1" smtClean="0">
                                  <a:latin typeface="Cambria Math" panose="02040503050406030204" pitchFamily="18" charset="0"/>
                                </a:rPr>
                                <m:t>=</m:t>
                              </m:r>
                              <m:rad>
                                <m:radPr>
                                  <m:degHide m:val="on"/>
                                  <m:ctrlPr>
                                    <a:rPr lang="en-US" b="0" i="1" smtClean="0">
                                      <a:latin typeface="Cambria Math" panose="02040503050406030204" pitchFamily="18" charset="0"/>
                                    </a:rPr>
                                  </m:ctrlPr>
                                </m:radPr>
                                <m:deg/>
                                <m:e>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𝑥𝑥</m:t>
                                      </m:r>
                                    </m:sub>
                                  </m:sSub>
                                </m:e>
                              </m:rad>
                            </m:oMath>
                          </a14:m>
                          <a:r>
                            <a:rPr lang="en-US" dirty="0"/>
                            <a:t>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latin typeface="Courier New" panose="02070309020205020404" pitchFamily="49" charset="0"/>
                              <a:cs typeface="Courier New" panose="02070309020205020404" pitchFamily="49" charset="0"/>
                            </a:rPr>
                            <a:t>sx</a:t>
                          </a:r>
                          <a:endParaRPr lang="en-US" dirty="0">
                            <a:latin typeface="Courier New" panose="02070309020205020404" pitchFamily="49" charset="0"/>
                            <a:cs typeface="Courier New" panose="02070309020205020404" pitchFamily="49" charset="0"/>
                          </a:endParaRPr>
                        </a:p>
                        <a:p>
                          <a:endParaRPr lang="en-US" dirty="0"/>
                        </a:p>
                      </a:txBody>
                      <a:tcPr/>
                    </a:tc>
                    <a:extLst>
                      <a:ext uri="{0D108BD9-81ED-4DB2-BD59-A6C34878D82A}">
                        <a16:rowId xmlns:a16="http://schemas.microsoft.com/office/drawing/2014/main" val="925780785"/>
                      </a:ext>
                    </a:extLst>
                  </a:tr>
                  <a:tr h="370840">
                    <a:tc>
                      <a:txBody>
                        <a:bodyPr/>
                        <a:lstStyle/>
                        <a:p>
                          <a:r>
                            <a:rPr lang="en-US" dirty="0"/>
                            <a:t>Sample covariance</a:t>
                          </a:r>
                        </a:p>
                      </a:txBody>
                      <a:tcPr/>
                    </a:tc>
                    <a:tc>
                      <a:txBody>
                        <a:bodyPr/>
                        <a:lstStyle/>
                        <a:p>
                          <a:pPr algn="l"/>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𝑥𝑦</m:t>
                                  </m:r>
                                </m:sub>
                              </m:sSub>
                            </m:oMath>
                          </a14:m>
                          <a:r>
                            <a:rPr lang="en-US" dirty="0"/>
                            <a:t> </a:t>
                          </a:r>
                        </a:p>
                      </a:txBody>
                      <a:tcPr/>
                    </a:tc>
                    <a:tc>
                      <a:txBody>
                        <a:bodyPr/>
                        <a:lstStyle/>
                        <a:p>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𝑛</m:t>
                                  </m:r>
                                </m:den>
                              </m:f>
                              <m:nary>
                                <m:naryPr>
                                  <m:chr m:val="∑"/>
                                  <m:limLoc m:val="subSup"/>
                                  <m:ctrlPr>
                                    <a:rPr lang="en-US" b="0" i="1" smtClean="0">
                                      <a:latin typeface="Cambria Math" panose="02040503050406030204" pitchFamily="18" charset="0"/>
                                    </a:rPr>
                                  </m:ctrlPr>
                                </m:naryPr>
                                <m:sub>
                                  <m:r>
                                    <m:rPr>
                                      <m:brk m:alnAt="25"/>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𝑛</m:t>
                                  </m:r>
                                </m:sup>
                                <m:e>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𝑥</m:t>
                                          </m:r>
                                        </m:e>
                                      </m:acc>
                                    </m:e>
                                  </m:d>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sub>
                                      </m:sSub>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e>
                                  </m:d>
                                </m:e>
                              </m:nary>
                            </m:oMath>
                          </a14:m>
                          <a:r>
                            <a:rPr lang="en-US" dirty="0"/>
                            <a:t>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latin typeface="Courier New" panose="02070309020205020404" pitchFamily="49" charset="0"/>
                              <a:cs typeface="Courier New" panose="02070309020205020404" pitchFamily="49" charset="0"/>
                            </a:rPr>
                            <a:t>sxy</a:t>
                          </a:r>
                          <a:endParaRPr lang="en-US" dirty="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32612842"/>
                      </a:ext>
                    </a:extLst>
                  </a:tr>
                </a:tbl>
              </a:graphicData>
            </a:graphic>
          </p:graphicFrame>
        </mc:Choice>
        <mc:Fallback xmlns="">
          <p:graphicFrame>
            <p:nvGraphicFramePr>
              <p:cNvPr id="5" name="Table 4">
                <a:extLst>
                  <a:ext uri="{FF2B5EF4-FFF2-40B4-BE49-F238E27FC236}">
                    <a16:creationId xmlns:a16="http://schemas.microsoft.com/office/drawing/2014/main" id="{91086DA0-EC5B-4F6B-BCE7-07F76E485BB7}"/>
                  </a:ext>
                </a:extLst>
              </p:cNvPr>
              <p:cNvGraphicFramePr>
                <a:graphicFrameLocks noGrp="1"/>
              </p:cNvGraphicFramePr>
              <p:nvPr>
                <p:extLst>
                  <p:ext uri="{D42A27DB-BD31-4B8C-83A1-F6EECF244321}">
                    <p14:modId xmlns:p14="http://schemas.microsoft.com/office/powerpoint/2010/main" val="1404685803"/>
                  </p:ext>
                </p:extLst>
              </p:nvPr>
            </p:nvGraphicFramePr>
            <p:xfrm>
              <a:off x="1211127" y="3262694"/>
              <a:ext cx="9447692" cy="2446593"/>
            </p:xfrm>
            <a:graphic>
              <a:graphicData uri="http://schemas.openxmlformats.org/drawingml/2006/table">
                <a:tbl>
                  <a:tblPr firstRow="1" bandRow="1">
                    <a:tableStyleId>{5C22544A-7EE6-4342-B048-85BDC9FD1C3A}</a:tableStyleId>
                  </a:tblPr>
                  <a:tblGrid>
                    <a:gridCol w="2361923">
                      <a:extLst>
                        <a:ext uri="{9D8B030D-6E8A-4147-A177-3AD203B41FA5}">
                          <a16:colId xmlns:a16="http://schemas.microsoft.com/office/drawing/2014/main" val="874407200"/>
                        </a:ext>
                      </a:extLst>
                    </a:gridCol>
                    <a:gridCol w="1640849">
                      <a:extLst>
                        <a:ext uri="{9D8B030D-6E8A-4147-A177-3AD203B41FA5}">
                          <a16:colId xmlns:a16="http://schemas.microsoft.com/office/drawing/2014/main" val="664001961"/>
                        </a:ext>
                      </a:extLst>
                    </a:gridCol>
                    <a:gridCol w="3082997">
                      <a:extLst>
                        <a:ext uri="{9D8B030D-6E8A-4147-A177-3AD203B41FA5}">
                          <a16:colId xmlns:a16="http://schemas.microsoft.com/office/drawing/2014/main" val="2377827774"/>
                        </a:ext>
                      </a:extLst>
                    </a:gridCol>
                    <a:gridCol w="2361923">
                      <a:extLst>
                        <a:ext uri="{9D8B030D-6E8A-4147-A177-3AD203B41FA5}">
                          <a16:colId xmlns:a16="http://schemas.microsoft.com/office/drawing/2014/main" val="4127077390"/>
                        </a:ext>
                      </a:extLst>
                    </a:gridCol>
                  </a:tblGrid>
                  <a:tr h="365760">
                    <a:tc>
                      <a:txBody>
                        <a:bodyPr/>
                        <a:lstStyle/>
                        <a:p>
                          <a:r>
                            <a:rPr lang="en-US" dirty="0"/>
                            <a:t>Statistic</a:t>
                          </a:r>
                        </a:p>
                      </a:txBody>
                      <a:tcPr/>
                    </a:tc>
                    <a:tc>
                      <a:txBody>
                        <a:bodyPr/>
                        <a:lstStyle/>
                        <a:p>
                          <a:pPr algn="l"/>
                          <a:r>
                            <a:rPr lang="en-US" dirty="0"/>
                            <a:t>Notation</a:t>
                          </a:r>
                        </a:p>
                      </a:txBody>
                      <a:tcPr/>
                    </a:tc>
                    <a:tc>
                      <a:txBody>
                        <a:bodyPr/>
                        <a:lstStyle/>
                        <a:p>
                          <a:r>
                            <a:rPr lang="en-US" dirty="0"/>
                            <a:t>Formula</a:t>
                          </a:r>
                        </a:p>
                      </a:txBody>
                      <a:tcPr/>
                    </a:tc>
                    <a:tc>
                      <a:txBody>
                        <a:bodyPr/>
                        <a:lstStyle/>
                        <a:p>
                          <a:r>
                            <a:rPr lang="en-US" dirty="0"/>
                            <a:t>Python</a:t>
                          </a:r>
                        </a:p>
                      </a:txBody>
                      <a:tcPr/>
                    </a:tc>
                    <a:extLst>
                      <a:ext uri="{0D108BD9-81ED-4DB2-BD59-A6C34878D82A}">
                        <a16:rowId xmlns:a16="http://schemas.microsoft.com/office/drawing/2014/main" val="399602927"/>
                      </a:ext>
                    </a:extLst>
                  </a:tr>
                  <a:tr h="480251">
                    <a:tc>
                      <a:txBody>
                        <a:bodyPr/>
                        <a:lstStyle/>
                        <a:p>
                          <a:r>
                            <a:rPr lang="en-US" dirty="0"/>
                            <a:t>Sample mean</a:t>
                          </a:r>
                        </a:p>
                      </a:txBody>
                      <a:tcPr/>
                    </a:tc>
                    <a:tc>
                      <a:txBody>
                        <a:bodyPr/>
                        <a:lstStyle/>
                        <a:p>
                          <a:endParaRPr lang="en-US"/>
                        </a:p>
                      </a:txBody>
                      <a:tcPr>
                        <a:blipFill>
                          <a:blip r:embed="rId2"/>
                          <a:stretch>
                            <a:fillRect l="-144610" t="-82278" r="-333829" b="-464557"/>
                          </a:stretch>
                        </a:blipFill>
                      </a:tcPr>
                    </a:tc>
                    <a:tc>
                      <a:txBody>
                        <a:bodyPr/>
                        <a:lstStyle/>
                        <a:p>
                          <a:endParaRPr lang="en-US"/>
                        </a:p>
                      </a:txBody>
                      <a:tcPr>
                        <a:blipFill>
                          <a:blip r:embed="rId2"/>
                          <a:stretch>
                            <a:fillRect l="-130040" t="-82278" r="-77470" b="-464557"/>
                          </a:stretch>
                        </a:blipFill>
                      </a:tcPr>
                    </a:tc>
                    <a:tc>
                      <a:txBody>
                        <a:bodyPr/>
                        <a:lstStyle/>
                        <a:p>
                          <a:r>
                            <a:rPr lang="en-US" dirty="0" err="1">
                              <a:latin typeface="Courier New" panose="02070309020205020404" pitchFamily="49" charset="0"/>
                              <a:cs typeface="Courier New" panose="02070309020205020404" pitchFamily="49" charset="0"/>
                            </a:rPr>
                            <a:t>xm</a:t>
                          </a:r>
                          <a:endParaRPr lang="en-US" dirty="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2011650254"/>
                      </a:ext>
                    </a:extLst>
                  </a:tr>
                  <a:tr h="480251">
                    <a:tc>
                      <a:txBody>
                        <a:bodyPr/>
                        <a:lstStyle/>
                        <a:p>
                          <a:r>
                            <a:rPr lang="en-US" dirty="0"/>
                            <a:t>Sample variance</a:t>
                          </a:r>
                        </a:p>
                      </a:txBody>
                      <a:tcPr/>
                    </a:tc>
                    <a:tc>
                      <a:txBody>
                        <a:bodyPr/>
                        <a:lstStyle/>
                        <a:p>
                          <a:endParaRPr lang="en-US"/>
                        </a:p>
                      </a:txBody>
                      <a:tcPr>
                        <a:blipFill>
                          <a:blip r:embed="rId2"/>
                          <a:stretch>
                            <a:fillRect l="-144610" t="-182278" r="-333829" b="-364557"/>
                          </a:stretch>
                        </a:blipFill>
                      </a:tcPr>
                    </a:tc>
                    <a:tc>
                      <a:txBody>
                        <a:bodyPr/>
                        <a:lstStyle/>
                        <a:p>
                          <a:endParaRPr lang="en-US"/>
                        </a:p>
                      </a:txBody>
                      <a:tcPr>
                        <a:blipFill>
                          <a:blip r:embed="rId2"/>
                          <a:stretch>
                            <a:fillRect l="-130040" t="-182278" r="-77470" b="-364557"/>
                          </a:stretch>
                        </a:blip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latin typeface="Courier New" panose="02070309020205020404" pitchFamily="49" charset="0"/>
                              <a:cs typeface="Courier New" panose="02070309020205020404" pitchFamily="49" charset="0"/>
                            </a:rPr>
                            <a:t>sxx</a:t>
                          </a:r>
                          <a:endParaRPr lang="en-US" dirty="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4070725496"/>
                      </a:ext>
                    </a:extLst>
                  </a:tr>
                  <a:tr h="640080">
                    <a:tc>
                      <a:txBody>
                        <a:bodyPr/>
                        <a:lstStyle/>
                        <a:p>
                          <a:r>
                            <a:rPr lang="en-US" dirty="0"/>
                            <a:t>Sample standard deviation </a:t>
                          </a:r>
                        </a:p>
                      </a:txBody>
                      <a:tcPr/>
                    </a:tc>
                    <a:tc>
                      <a:txBody>
                        <a:bodyPr/>
                        <a:lstStyle/>
                        <a:p>
                          <a:endParaRPr lang="en-US"/>
                        </a:p>
                      </a:txBody>
                      <a:tcPr>
                        <a:blipFill>
                          <a:blip r:embed="rId2"/>
                          <a:stretch>
                            <a:fillRect l="-144610" t="-212381" r="-333829" b="-174286"/>
                          </a:stretch>
                        </a:blipFill>
                      </a:tcPr>
                    </a:tc>
                    <a:tc>
                      <a:txBody>
                        <a:bodyPr/>
                        <a:lstStyle/>
                        <a:p>
                          <a:endParaRPr lang="en-US"/>
                        </a:p>
                      </a:txBody>
                      <a:tcPr>
                        <a:blipFill>
                          <a:blip r:embed="rId2"/>
                          <a:stretch>
                            <a:fillRect l="-130040" t="-212381" r="-77470" b="-174286"/>
                          </a:stretch>
                        </a:blip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latin typeface="Courier New" panose="02070309020205020404" pitchFamily="49" charset="0"/>
                              <a:cs typeface="Courier New" panose="02070309020205020404" pitchFamily="49" charset="0"/>
                            </a:rPr>
                            <a:t>sx</a:t>
                          </a:r>
                          <a:endParaRPr lang="en-US" dirty="0">
                            <a:latin typeface="Courier New" panose="02070309020205020404" pitchFamily="49" charset="0"/>
                            <a:cs typeface="Courier New" panose="02070309020205020404" pitchFamily="49" charset="0"/>
                          </a:endParaRPr>
                        </a:p>
                        <a:p>
                          <a:endParaRPr lang="en-US" dirty="0"/>
                        </a:p>
                      </a:txBody>
                      <a:tcPr/>
                    </a:tc>
                    <a:extLst>
                      <a:ext uri="{0D108BD9-81ED-4DB2-BD59-A6C34878D82A}">
                        <a16:rowId xmlns:a16="http://schemas.microsoft.com/office/drawing/2014/main" val="925780785"/>
                      </a:ext>
                    </a:extLst>
                  </a:tr>
                  <a:tr h="480251">
                    <a:tc>
                      <a:txBody>
                        <a:bodyPr/>
                        <a:lstStyle/>
                        <a:p>
                          <a:r>
                            <a:rPr lang="en-US" dirty="0"/>
                            <a:t>Sample covariance</a:t>
                          </a:r>
                        </a:p>
                      </a:txBody>
                      <a:tcPr/>
                    </a:tc>
                    <a:tc>
                      <a:txBody>
                        <a:bodyPr/>
                        <a:lstStyle/>
                        <a:p>
                          <a:endParaRPr lang="en-US"/>
                        </a:p>
                      </a:txBody>
                      <a:tcPr>
                        <a:blipFill>
                          <a:blip r:embed="rId2"/>
                          <a:stretch>
                            <a:fillRect l="-144610" t="-415190" r="-333829" b="-131646"/>
                          </a:stretch>
                        </a:blipFill>
                      </a:tcPr>
                    </a:tc>
                    <a:tc>
                      <a:txBody>
                        <a:bodyPr/>
                        <a:lstStyle/>
                        <a:p>
                          <a:endParaRPr lang="en-US"/>
                        </a:p>
                      </a:txBody>
                      <a:tcPr>
                        <a:blipFill>
                          <a:blip r:embed="rId2"/>
                          <a:stretch>
                            <a:fillRect l="-130040" t="-415190" r="-77470" b="-131646"/>
                          </a:stretch>
                        </a:blip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latin typeface="Courier New" panose="02070309020205020404" pitchFamily="49" charset="0"/>
                              <a:cs typeface="Courier New" panose="02070309020205020404" pitchFamily="49" charset="0"/>
                            </a:rPr>
                            <a:t>sxy</a:t>
                          </a:r>
                          <a:endParaRPr lang="en-US" dirty="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32612842"/>
                      </a:ext>
                    </a:extLst>
                  </a:tr>
                </a:tbl>
              </a:graphicData>
            </a:graphic>
          </p:graphicFrame>
        </mc:Fallback>
      </mc:AlternateContent>
    </p:spTree>
    <p:extLst>
      <p:ext uri="{BB962C8B-B14F-4D97-AF65-F5344CB8AC3E}">
        <p14:creationId xmlns:p14="http://schemas.microsoft.com/office/powerpoint/2010/main" val="242649296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Minimizing RSS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To minimize </a:t>
                </a:r>
                <a14:m>
                  <m:oMath xmlns:m="http://schemas.openxmlformats.org/officeDocument/2006/math">
                    <m:r>
                      <m:rPr>
                        <m:sty m:val="p"/>
                      </m:rPr>
                      <a:rPr lang="en-US">
                        <a:latin typeface="Cambria Math" panose="02040503050406030204" pitchFamily="18" charset="0"/>
                      </a:rPr>
                      <m:t>RSS</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𝛽</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𝛽</m:t>
                            </m:r>
                          </m:e>
                          <m:sub>
                            <m:r>
                              <a:rPr lang="en-US" i="1">
                                <a:latin typeface="Cambria Math" panose="02040503050406030204" pitchFamily="18" charset="0"/>
                              </a:rPr>
                              <m:t>1</m:t>
                            </m:r>
                          </m:sub>
                        </m:sSub>
                      </m:e>
                    </m:d>
                  </m:oMath>
                </a14:m>
                <a:r>
                  <a:rPr lang="en-US" dirty="0"/>
                  <a:t> take partial derivatives:</a:t>
                </a:r>
                <a:br>
                  <a:rPr lang="en-US" dirty="0"/>
                </a:b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m:t>
                        </m:r>
                        <m:r>
                          <m:rPr>
                            <m:nor/>
                          </m:rPr>
                          <a:rPr lang="en-US" b="0" i="0" smtClean="0">
                            <a:latin typeface="Cambria Math" panose="02040503050406030204" pitchFamily="18" charset="0"/>
                          </a:rPr>
                          <m:t>RSS</m:t>
                        </m:r>
                      </m:num>
                      <m:den>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𝛽</m:t>
                            </m:r>
                          </m:e>
                          <m:sub>
                            <m:r>
                              <a:rPr lang="en-US" b="0" i="1" smtClean="0">
                                <a:latin typeface="Cambria Math" panose="02040503050406030204" pitchFamily="18" charset="0"/>
                              </a:rPr>
                              <m:t>0</m:t>
                            </m:r>
                          </m:sub>
                        </m:sSub>
                      </m:den>
                    </m:f>
                    <m:r>
                      <a:rPr lang="en-US" b="0" i="1" smtClean="0">
                        <a:latin typeface="Cambria Math" panose="02040503050406030204" pitchFamily="18" charset="0"/>
                      </a:rPr>
                      <m:t>=0,   </m:t>
                    </m:r>
                    <m:f>
                      <m:fPr>
                        <m:ctrlPr>
                          <a:rPr lang="en-US" i="1">
                            <a:latin typeface="Cambria Math" panose="02040503050406030204" pitchFamily="18" charset="0"/>
                          </a:rPr>
                        </m:ctrlPr>
                      </m:fPr>
                      <m:num>
                        <m:r>
                          <a:rPr lang="en-US" i="1">
                            <a:latin typeface="Cambria Math" panose="02040503050406030204" pitchFamily="18" charset="0"/>
                          </a:rPr>
                          <m:t>𝜕</m:t>
                        </m:r>
                        <m:r>
                          <m:rPr>
                            <m:nor/>
                          </m:rPr>
                          <a:rPr lang="en-US">
                            <a:latin typeface="Cambria Math" panose="02040503050406030204" pitchFamily="18" charset="0"/>
                          </a:rPr>
                          <m:t>RSS</m:t>
                        </m:r>
                      </m:num>
                      <m:den>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𝛽</m:t>
                            </m:r>
                          </m:e>
                          <m:sub>
                            <m:r>
                              <a:rPr lang="en-US" b="0" i="1" smtClean="0">
                                <a:latin typeface="Cambria Math" panose="02040503050406030204" pitchFamily="18" charset="0"/>
                              </a:rPr>
                              <m:t>1</m:t>
                            </m:r>
                          </m:sub>
                        </m:sSub>
                      </m:den>
                    </m:f>
                    <m:r>
                      <a:rPr lang="en-US" i="1">
                        <a:latin typeface="Cambria Math" panose="02040503050406030204" pitchFamily="18" charset="0"/>
                      </a:rPr>
                      <m:t>=0</m:t>
                    </m:r>
                  </m:oMath>
                </a14:m>
                <a:endParaRPr lang="en-US" dirty="0"/>
              </a:p>
              <a:p>
                <a:r>
                  <a:rPr lang="en-US" dirty="0"/>
                  <a:t>Taking derivatives we get two conditions (proof on board):</a:t>
                </a:r>
                <a:br>
                  <a:rPr lang="en-US" dirty="0"/>
                </a:br>
                <a14:m>
                  <m:oMath xmlns:m="http://schemas.openxmlformats.org/officeDocument/2006/math">
                    <m:nary>
                      <m:naryPr>
                        <m:chr m:val="∑"/>
                        <m:limLoc m:val="subSup"/>
                        <m:ctrlPr>
                          <a:rPr lang="en-US" i="1" smtClean="0">
                            <a:latin typeface="Cambria Math" panose="02040503050406030204" pitchFamily="18" charset="0"/>
                          </a:rPr>
                        </m:ctrlPr>
                      </m:naryPr>
                      <m:sub>
                        <m:r>
                          <m:rPr>
                            <m:brk m:alnAt="25"/>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𝑁</m:t>
                        </m:r>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𝜖</m:t>
                            </m:r>
                          </m:e>
                          <m:sub>
                            <m:r>
                              <a:rPr lang="en-US" b="0" i="1" smtClean="0">
                                <a:latin typeface="Cambria Math" panose="02040503050406030204" pitchFamily="18" charset="0"/>
                              </a:rPr>
                              <m:t>𝑖</m:t>
                            </m:r>
                          </m:sub>
                        </m:sSub>
                      </m:e>
                    </m:nary>
                    <m:r>
                      <a:rPr lang="en-US" b="0" i="1" smtClean="0">
                        <a:latin typeface="Cambria Math" panose="02040503050406030204" pitchFamily="18" charset="0"/>
                      </a:rPr>
                      <m:t>=0,  </m:t>
                    </m:r>
                    <m:nary>
                      <m:naryPr>
                        <m:chr m:val="∑"/>
                        <m:limLoc m:val="subSup"/>
                        <m:ctrlPr>
                          <a:rPr lang="en-US" i="1">
                            <a:latin typeface="Cambria Math" panose="02040503050406030204" pitchFamily="18" charset="0"/>
                          </a:rPr>
                        </m:ctrlPr>
                      </m:naryPr>
                      <m:sub>
                        <m:r>
                          <m:rPr>
                            <m:brk m:alnAt="25"/>
                          </m:rP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𝑁</m:t>
                        </m:r>
                      </m:sup>
                      <m:e>
                        <m:sSub>
                          <m:sSubPr>
                            <m:ctrlPr>
                              <a:rPr lang="en-US" i="1">
                                <a:latin typeface="Cambria Math" panose="02040503050406030204" pitchFamily="18" charset="0"/>
                              </a:rPr>
                            </m:ctrlPr>
                          </m:sSub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r>
                              <a:rPr lang="en-US" i="1">
                                <a:latin typeface="Cambria Math" panose="02040503050406030204" pitchFamily="18" charset="0"/>
                              </a:rPr>
                              <m:t>𝜖</m:t>
                            </m:r>
                          </m:e>
                          <m:sub>
                            <m:r>
                              <a:rPr lang="en-US" i="1">
                                <a:latin typeface="Cambria Math" panose="02040503050406030204" pitchFamily="18" charset="0"/>
                              </a:rPr>
                              <m:t>𝑖</m:t>
                            </m:r>
                          </m:sub>
                        </m:sSub>
                      </m:e>
                    </m:nary>
                    <m:r>
                      <a:rPr lang="en-US" i="1">
                        <a:latin typeface="Cambria Math" panose="02040503050406030204" pitchFamily="18" charset="0"/>
                      </a:rPr>
                      <m:t>=0</m:t>
                    </m:r>
                    <m:r>
                      <a:rPr lang="en-US" b="0" i="1" smtClean="0">
                        <a:latin typeface="Cambria Math" panose="02040503050406030204" pitchFamily="18" charset="0"/>
                      </a:rPr>
                      <m:t>   </m:t>
                    </m:r>
                    <m:r>
                      <m:rPr>
                        <m:nor/>
                      </m:rPr>
                      <a:rPr lang="en-US" b="0" i="0" smtClean="0">
                        <a:latin typeface="Cambria Math" panose="02040503050406030204" pitchFamily="18" charset="0"/>
                      </a:rPr>
                      <m:t>where</m:t>
                    </m:r>
                    <m:r>
                      <m:rPr>
                        <m:nor/>
                      </m:rPr>
                      <a:rPr lang="en-US" b="0" i="0"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𝜖</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𝛽</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𝛽</m:t>
                        </m:r>
                      </m:e>
                      <m:sub>
                        <m:r>
                          <a:rPr lang="en-US" b="0" i="1" smtClean="0">
                            <a:latin typeface="Cambria Math" panose="02040503050406030204" pitchFamily="18" charset="0"/>
                          </a:rPr>
                          <m:t>1</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oMath>
                </a14:m>
                <a:endParaRPr lang="en-US" dirty="0"/>
              </a:p>
              <a:p>
                <a:endParaRPr lang="en-US" dirty="0"/>
              </a:p>
              <a:p>
                <a:r>
                  <a:rPr lang="en-US" dirty="0">
                    <a:solidFill>
                      <a:schemeClr val="tx2">
                        <a:lumMod val="60000"/>
                        <a:lumOff val="40000"/>
                      </a:schemeClr>
                    </a:solidFill>
                  </a:rPr>
                  <a:t>Regression equation</a:t>
                </a:r>
                <a:r>
                  <a:rPr lang="en-US" dirty="0"/>
                  <a:t>:</a:t>
                </a:r>
              </a:p>
              <a:p>
                <a:pPr lvl="1"/>
                <a:r>
                  <a:rPr lang="en-US" dirty="0"/>
                  <a:t>After some manipulation, (proof on board), solution to optimal slope and intercept:</a:t>
                </a:r>
                <a:br>
                  <a:rPr lang="en-US" dirty="0"/>
                </a:br>
                <a:endParaRPr lang="en-US" dirty="0"/>
              </a:p>
              <a:p>
                <a:pPr marL="201168" lvl="1"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𝛽</m:t>
                          </m:r>
                        </m:e>
                        <m:sub>
                          <m:r>
                            <a:rPr lang="en-US" b="0" i="1" smtClean="0">
                              <a:latin typeface="Cambria Math" panose="02040503050406030204" pitchFamily="18" charset="0"/>
                            </a:rPr>
                            <m:t>1</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𝑥𝑦</m:t>
                              </m:r>
                            </m:sub>
                          </m:sSub>
                        </m:num>
                        <m:den>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𝑠</m:t>
                              </m:r>
                            </m:e>
                            <m:sub>
                              <m:r>
                                <a:rPr lang="en-US" b="0" i="1" smtClean="0">
                                  <a:latin typeface="Cambria Math" panose="02040503050406030204" pitchFamily="18" charset="0"/>
                                </a:rPr>
                                <m:t>𝑥</m:t>
                              </m:r>
                            </m:sub>
                            <m:sup>
                              <m:r>
                                <a:rPr lang="en-US" b="0" i="1" smtClean="0">
                                  <a:latin typeface="Cambria Math" panose="02040503050406030204" pitchFamily="18" charset="0"/>
                                </a:rPr>
                                <m:t>2</m:t>
                              </m:r>
                            </m:sup>
                          </m:sSubSup>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𝑥𝑦</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𝑦</m:t>
                              </m:r>
                            </m:sub>
                          </m:sSub>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𝑥</m:t>
                              </m:r>
                            </m:sub>
                          </m:sSub>
                        </m:den>
                      </m:f>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𝛽</m:t>
                          </m:r>
                        </m:e>
                        <m:sub>
                          <m:r>
                            <a:rPr lang="en-US" b="0" i="1" smtClean="0">
                              <a:latin typeface="Cambria Math" panose="02040503050406030204" pitchFamily="18" charset="0"/>
                            </a:rPr>
                            <m:t>0</m:t>
                          </m:r>
                        </m:sub>
                      </m:sSub>
                      <m:r>
                        <a:rPr lang="en-US" b="0" i="1" smtClean="0">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𝑦</m:t>
                          </m:r>
                        </m:e>
                      </m:acc>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𝛽</m:t>
                          </m:r>
                        </m:e>
                        <m:sub>
                          <m:r>
                            <a:rPr lang="en-US" b="0" i="1" smtClean="0">
                              <a:latin typeface="Cambria Math" panose="02040503050406030204" pitchFamily="18" charset="0"/>
                            </a:rPr>
                            <m:t>1</m:t>
                          </m:r>
                        </m:sub>
                      </m:sSub>
                      <m:acc>
                        <m:accPr>
                          <m:chr m:val="̅"/>
                          <m:ctrlPr>
                            <a:rPr lang="en-US" i="1">
                              <a:latin typeface="Cambria Math" panose="02040503050406030204" pitchFamily="18" charset="0"/>
                            </a:rPr>
                          </m:ctrlPr>
                        </m:accPr>
                        <m:e>
                          <m:r>
                            <a:rPr lang="en-US" b="0" i="1" smtClean="0">
                              <a:latin typeface="Cambria Math" panose="02040503050406030204" pitchFamily="18" charset="0"/>
                            </a:rPr>
                            <m:t>𝑥</m:t>
                          </m:r>
                        </m:e>
                      </m:acc>
                    </m:oMath>
                  </m:oMathPara>
                </a14:m>
                <a:endParaRPr lang="en-US"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455" t="-1549"/>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629637A9-119A-49DA-BD12-AAC58B377D80}" type="slidenum">
              <a:rPr lang="en-US" smtClean="0"/>
              <a:t>62</a:t>
            </a:fld>
            <a:endParaRPr lang="en-US" dirty="0"/>
          </a:p>
        </p:txBody>
      </p:sp>
    </p:spTree>
    <p:extLst>
      <p:ext uri="{BB962C8B-B14F-4D97-AF65-F5344CB8AC3E}">
        <p14:creationId xmlns:p14="http://schemas.microsoft.com/office/powerpoint/2010/main" val="358132507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Simple Example</a:t>
            </a:r>
          </a:p>
        </p:txBody>
      </p:sp>
      <p:sp>
        <p:nvSpPr>
          <p:cNvPr id="3" name="Content Placeholder 2"/>
          <p:cNvSpPr>
            <a:spLocks noGrp="1"/>
          </p:cNvSpPr>
          <p:nvPr>
            <p:ph idx="1"/>
          </p:nvPr>
        </p:nvSpPr>
        <p:spPr>
          <a:xfrm>
            <a:off x="1097280" y="1539277"/>
            <a:ext cx="4422676" cy="4329817"/>
          </a:xfrm>
        </p:spPr>
        <p:txBody>
          <a:bodyPr/>
          <a:lstStyle/>
          <a:p>
            <a:r>
              <a:rPr lang="en-US" dirty="0"/>
              <a:t>From:  </a:t>
            </a:r>
            <a:br>
              <a:rPr lang="en-US" dirty="0"/>
            </a:br>
            <a:r>
              <a:rPr lang="en-US" dirty="0">
                <a:hlinkClick r:id="rId2"/>
              </a:rPr>
              <a:t>http://stattrek.com/regression/regression-example.aspx?Tutorial=AP</a:t>
            </a:r>
            <a:endParaRPr lang="en-US" dirty="0"/>
          </a:p>
          <a:p>
            <a:pPr lvl="1"/>
            <a:r>
              <a:rPr lang="en-US" dirty="0"/>
              <a:t>Very nice simple problems</a:t>
            </a:r>
          </a:p>
          <a:p>
            <a:r>
              <a:rPr lang="en-US" dirty="0"/>
              <a:t>Predict aptitude on one test from an earlier test</a:t>
            </a:r>
          </a:p>
          <a:p>
            <a:r>
              <a:rPr lang="en-US" dirty="0"/>
              <a:t>Draw a scatter plot and regression line</a:t>
            </a:r>
          </a:p>
          <a:p>
            <a:endParaRPr lang="en-US" dirty="0"/>
          </a:p>
        </p:txBody>
      </p:sp>
      <p:sp>
        <p:nvSpPr>
          <p:cNvPr id="4" name="Slide Number Placeholder 3"/>
          <p:cNvSpPr>
            <a:spLocks noGrp="1"/>
          </p:cNvSpPr>
          <p:nvPr>
            <p:ph type="sldNum" sz="quarter" idx="12"/>
          </p:nvPr>
        </p:nvSpPr>
        <p:spPr/>
        <p:txBody>
          <a:bodyPr/>
          <a:lstStyle/>
          <a:p>
            <a:fld id="{629637A9-119A-49DA-BD12-AAC58B377D80}" type="slidenum">
              <a:rPr lang="en-US" smtClean="0"/>
              <a:t>63</a:t>
            </a:fld>
            <a:endParaRPr lang="en-US" dirty="0"/>
          </a:p>
        </p:txBody>
      </p:sp>
      <p:pic>
        <p:nvPicPr>
          <p:cNvPr id="5" name="Picture 4"/>
          <p:cNvPicPr>
            <a:picLocks noChangeAspect="1"/>
          </p:cNvPicPr>
          <p:nvPr/>
        </p:nvPicPr>
        <p:blipFill>
          <a:blip r:embed="rId3"/>
          <a:stretch>
            <a:fillRect/>
          </a:stretch>
        </p:blipFill>
        <p:spPr>
          <a:xfrm>
            <a:off x="5621655" y="667751"/>
            <a:ext cx="5534025" cy="4505325"/>
          </a:xfrm>
          <a:prstGeom prst="rect">
            <a:avLst/>
          </a:prstGeom>
        </p:spPr>
      </p:pic>
    </p:spTree>
    <p:extLst>
      <p:ext uri="{BB962C8B-B14F-4D97-AF65-F5344CB8AC3E}">
        <p14:creationId xmlns:p14="http://schemas.microsoft.com/office/powerpoint/2010/main" val="107353366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D54B8-AEA5-46C2-B44E-7BCF47FD7794}"/>
              </a:ext>
            </a:extLst>
          </p:cNvPr>
          <p:cNvSpPr>
            <a:spLocks noGrp="1"/>
          </p:cNvSpPr>
          <p:nvPr>
            <p:ph type="title"/>
          </p:nvPr>
        </p:nvSpPr>
        <p:spPr/>
        <p:txBody>
          <a:bodyPr/>
          <a:lstStyle/>
          <a:p>
            <a:r>
              <a:rPr lang="en-US" dirty="0"/>
              <a:t>Auto Example</a:t>
            </a:r>
          </a:p>
        </p:txBody>
      </p:sp>
      <p:sp>
        <p:nvSpPr>
          <p:cNvPr id="3" name="Content Placeholder 2">
            <a:extLst>
              <a:ext uri="{FF2B5EF4-FFF2-40B4-BE49-F238E27FC236}">
                <a16:creationId xmlns:a16="http://schemas.microsoft.com/office/drawing/2014/main" id="{83087BE1-B931-4769-AD55-2C0F5262B9D8}"/>
              </a:ext>
            </a:extLst>
          </p:cNvPr>
          <p:cNvSpPr>
            <a:spLocks noGrp="1"/>
          </p:cNvSpPr>
          <p:nvPr>
            <p:ph idx="1"/>
          </p:nvPr>
        </p:nvSpPr>
        <p:spPr>
          <a:xfrm>
            <a:off x="1097280" y="1539277"/>
            <a:ext cx="4551852" cy="4329817"/>
          </a:xfrm>
        </p:spPr>
        <p:txBody>
          <a:bodyPr/>
          <a:lstStyle/>
          <a:p>
            <a:r>
              <a:rPr lang="en-US" dirty="0"/>
              <a:t>Python code</a:t>
            </a:r>
          </a:p>
        </p:txBody>
      </p:sp>
      <p:sp>
        <p:nvSpPr>
          <p:cNvPr id="4" name="Slide Number Placeholder 3">
            <a:extLst>
              <a:ext uri="{FF2B5EF4-FFF2-40B4-BE49-F238E27FC236}">
                <a16:creationId xmlns:a16="http://schemas.microsoft.com/office/drawing/2014/main" id="{F0FD2EA7-019F-4A87-94AE-4D82CD97A0A0}"/>
              </a:ext>
            </a:extLst>
          </p:cNvPr>
          <p:cNvSpPr>
            <a:spLocks noGrp="1"/>
          </p:cNvSpPr>
          <p:nvPr>
            <p:ph type="sldNum" sz="quarter" idx="12"/>
          </p:nvPr>
        </p:nvSpPr>
        <p:spPr/>
        <p:txBody>
          <a:bodyPr/>
          <a:lstStyle/>
          <a:p>
            <a:fld id="{629637A9-119A-49DA-BD12-AAC58B377D80}" type="slidenum">
              <a:rPr lang="en-US" smtClean="0"/>
              <a:t>64</a:t>
            </a:fld>
            <a:endParaRPr lang="en-US" dirty="0"/>
          </a:p>
        </p:txBody>
      </p:sp>
      <p:pic>
        <p:nvPicPr>
          <p:cNvPr id="5" name="Picture 4">
            <a:extLst>
              <a:ext uri="{FF2B5EF4-FFF2-40B4-BE49-F238E27FC236}">
                <a16:creationId xmlns:a16="http://schemas.microsoft.com/office/drawing/2014/main" id="{519D1326-4AEB-419A-8C9C-15737481638E}"/>
              </a:ext>
            </a:extLst>
          </p:cNvPr>
          <p:cNvPicPr>
            <a:picLocks noChangeAspect="1"/>
          </p:cNvPicPr>
          <p:nvPr/>
        </p:nvPicPr>
        <p:blipFill>
          <a:blip r:embed="rId2"/>
          <a:stretch>
            <a:fillRect/>
          </a:stretch>
        </p:blipFill>
        <p:spPr>
          <a:xfrm>
            <a:off x="730539" y="2292893"/>
            <a:ext cx="4420455" cy="3015750"/>
          </a:xfrm>
          <a:prstGeom prst="rect">
            <a:avLst/>
          </a:prstGeom>
        </p:spPr>
      </p:pic>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5FA0A83E-B807-40EB-9E05-7A22667E5B94}"/>
                  </a:ext>
                </a:extLst>
              </p:cNvPr>
              <p:cNvSpPr txBox="1"/>
              <p:nvPr/>
            </p:nvSpPr>
            <p:spPr>
              <a:xfrm>
                <a:off x="5783872" y="4259107"/>
                <a:ext cx="3023456" cy="646331"/>
              </a:xfrm>
              <a:prstGeom prst="rect">
                <a:avLst/>
              </a:prstGeom>
              <a:noFill/>
            </p:spPr>
            <p:txBody>
              <a:bodyPr wrap="none" rtlCol="0">
                <a:spAutoFit/>
              </a:bodyPr>
              <a:lstStyle/>
              <a:p>
                <a:pPr/>
                <a:r>
                  <a:rPr lang="en-US" dirty="0">
                    <a:solidFill>
                      <a:schemeClr val="accent1">
                        <a:lumMod val="60000"/>
                        <a:lumOff val="40000"/>
                      </a:schemeClr>
                    </a:solidFill>
                  </a:rPr>
                  <a:t>Regression line:</a:t>
                </a:r>
                <a:br>
                  <a:rPr lang="en-US" dirty="0">
                    <a:solidFill>
                      <a:schemeClr val="accent1">
                        <a:lumMod val="60000"/>
                        <a:lumOff val="40000"/>
                      </a:schemeClr>
                    </a:solidFill>
                  </a:rPr>
                </a:br>
                <a14:m>
                  <m:oMathPara xmlns:m="http://schemas.openxmlformats.org/officeDocument/2006/math">
                    <m:oMathParaPr>
                      <m:jc m:val="centerGroup"/>
                    </m:oMathParaPr>
                    <m:oMath xmlns:m="http://schemas.openxmlformats.org/officeDocument/2006/math">
                      <m:r>
                        <m:rPr>
                          <m:nor/>
                        </m:rPr>
                        <a:rPr lang="en-US" b="0" i="0" smtClean="0">
                          <a:solidFill>
                            <a:schemeClr val="tx1"/>
                          </a:solidFill>
                          <a:latin typeface="Cambria Math" panose="02040503050406030204" pitchFamily="18" charset="0"/>
                        </a:rPr>
                        <m:t>mpg</m:t>
                      </m:r>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𝛽</m:t>
                          </m:r>
                        </m:e>
                        <m:sub>
                          <m:r>
                            <a:rPr lang="en-US" b="0" i="1" smtClean="0">
                              <a:solidFill>
                                <a:schemeClr val="tx1"/>
                              </a:solidFill>
                              <a:latin typeface="Cambria Math" panose="02040503050406030204" pitchFamily="18" charset="0"/>
                            </a:rPr>
                            <m:t>0</m:t>
                          </m:r>
                        </m:sub>
                      </m:sSub>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𝛽</m:t>
                          </m:r>
                        </m:e>
                        <m:sub>
                          <m:r>
                            <a:rPr lang="en-US" b="0" i="1" smtClean="0">
                              <a:solidFill>
                                <a:schemeClr val="tx1"/>
                              </a:solidFill>
                              <a:latin typeface="Cambria Math" panose="02040503050406030204" pitchFamily="18" charset="0"/>
                            </a:rPr>
                            <m:t>1</m:t>
                          </m:r>
                        </m:sub>
                      </m:sSub>
                      <m:r>
                        <a:rPr lang="en-US" b="0" i="1" smtClean="0">
                          <a:solidFill>
                            <a:schemeClr val="tx1"/>
                          </a:solidFill>
                          <a:latin typeface="Cambria Math" panose="02040503050406030204" pitchFamily="18" charset="0"/>
                        </a:rPr>
                        <m:t> </m:t>
                      </m:r>
                      <m:r>
                        <m:rPr>
                          <m:nor/>
                        </m:rPr>
                        <a:rPr lang="en-US" b="0" i="0" smtClean="0">
                          <a:solidFill>
                            <a:schemeClr val="tx1"/>
                          </a:solidFill>
                          <a:latin typeface="Cambria Math" panose="02040503050406030204" pitchFamily="18" charset="0"/>
                        </a:rPr>
                        <m:t>horsepower</m:t>
                      </m:r>
                    </m:oMath>
                  </m:oMathPara>
                </a14:m>
                <a:endParaRPr lang="en-US" dirty="0">
                  <a:solidFill>
                    <a:schemeClr val="tx1"/>
                  </a:solidFill>
                </a:endParaRPr>
              </a:p>
            </p:txBody>
          </p:sp>
        </mc:Choice>
        <mc:Fallback xmlns="">
          <p:sp>
            <p:nvSpPr>
              <p:cNvPr id="6" name="TextBox 5">
                <a:extLst>
                  <a:ext uri="{FF2B5EF4-FFF2-40B4-BE49-F238E27FC236}">
                    <a16:creationId xmlns:a16="http://schemas.microsoft.com/office/drawing/2014/main" id="{5FA0A83E-B807-40EB-9E05-7A22667E5B94}"/>
                  </a:ext>
                </a:extLst>
              </p:cNvPr>
              <p:cNvSpPr txBox="1">
                <a:spLocks noRot="1" noChangeAspect="1" noMove="1" noResize="1" noEditPoints="1" noAdjustHandles="1" noChangeArrowheads="1" noChangeShapeType="1" noTextEdit="1"/>
              </p:cNvSpPr>
              <p:nvPr/>
            </p:nvSpPr>
            <p:spPr>
              <a:xfrm>
                <a:off x="5783872" y="4259107"/>
                <a:ext cx="3023456" cy="646331"/>
              </a:xfrm>
              <a:prstGeom prst="rect">
                <a:avLst/>
              </a:prstGeom>
              <a:blipFill>
                <a:blip r:embed="rId3"/>
                <a:stretch>
                  <a:fillRect l="-1815" t="-5660" b="-6604"/>
                </a:stretch>
              </a:blipFill>
            </p:spPr>
            <p:txBody>
              <a:bodyPr/>
              <a:lstStyle/>
              <a:p>
                <a:r>
                  <a:rPr lang="en-US">
                    <a:noFill/>
                  </a:rPr>
                  <a:t> </a:t>
                </a:r>
              </a:p>
            </p:txBody>
          </p:sp>
        </mc:Fallback>
      </mc:AlternateContent>
      <p:cxnSp>
        <p:nvCxnSpPr>
          <p:cNvPr id="7" name="Straight Arrow Connector 6">
            <a:extLst>
              <a:ext uri="{FF2B5EF4-FFF2-40B4-BE49-F238E27FC236}">
                <a16:creationId xmlns:a16="http://schemas.microsoft.com/office/drawing/2014/main" id="{E8FF2704-2F8E-4C4F-9FB6-F3F8DD768E56}"/>
              </a:ext>
            </a:extLst>
          </p:cNvPr>
          <p:cNvCxnSpPr>
            <a:cxnSpLocks/>
          </p:cNvCxnSpPr>
          <p:nvPr/>
        </p:nvCxnSpPr>
        <p:spPr>
          <a:xfrm flipH="1">
            <a:off x="4552137" y="4582273"/>
            <a:ext cx="1096995"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F67A1493-8D1C-4E5C-B518-877092AD29EF}"/>
              </a:ext>
            </a:extLst>
          </p:cNvPr>
          <p:cNvPicPr>
            <a:picLocks noChangeAspect="1"/>
          </p:cNvPicPr>
          <p:nvPr/>
        </p:nvPicPr>
        <p:blipFill>
          <a:blip r:embed="rId4"/>
          <a:stretch>
            <a:fillRect/>
          </a:stretch>
        </p:blipFill>
        <p:spPr>
          <a:xfrm>
            <a:off x="5909375" y="1603670"/>
            <a:ext cx="2803614" cy="1534737"/>
          </a:xfrm>
          <a:prstGeom prst="rect">
            <a:avLst/>
          </a:prstGeom>
        </p:spPr>
      </p:pic>
      <p:pic>
        <p:nvPicPr>
          <p:cNvPr id="10" name="Picture 9">
            <a:extLst>
              <a:ext uri="{FF2B5EF4-FFF2-40B4-BE49-F238E27FC236}">
                <a16:creationId xmlns:a16="http://schemas.microsoft.com/office/drawing/2014/main" id="{F0C35C37-8397-4175-9F18-1252F69D3EA5}"/>
              </a:ext>
            </a:extLst>
          </p:cNvPr>
          <p:cNvPicPr>
            <a:picLocks noChangeAspect="1"/>
          </p:cNvPicPr>
          <p:nvPr/>
        </p:nvPicPr>
        <p:blipFill>
          <a:blip r:embed="rId5"/>
          <a:stretch>
            <a:fillRect/>
          </a:stretch>
        </p:blipFill>
        <p:spPr>
          <a:xfrm>
            <a:off x="5909375" y="3415263"/>
            <a:ext cx="4260537" cy="420568"/>
          </a:xfrm>
          <a:prstGeom prst="rect">
            <a:avLst/>
          </a:prstGeom>
        </p:spPr>
      </p:pic>
    </p:spTree>
    <p:extLst>
      <p:ext uri="{BB962C8B-B14F-4D97-AF65-F5344CB8AC3E}">
        <p14:creationId xmlns:p14="http://schemas.microsoft.com/office/powerpoint/2010/main" val="144440001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Minimum RSS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5012" y="1492485"/>
                <a:ext cx="10058400" cy="4329817"/>
              </a:xfrm>
            </p:spPr>
            <p:txBody>
              <a:bodyPr/>
              <a:lstStyle/>
              <a:p>
                <a:r>
                  <a:rPr lang="en-US" dirty="0"/>
                  <a:t>Minimum RSS (Proof on board)</a:t>
                </a:r>
                <a:br>
                  <a:rPr lang="en-US" dirty="0"/>
                </a:br>
                <a14:m>
                  <m:oMath xmlns:m="http://schemas.openxmlformats.org/officeDocument/2006/math">
                    <m:limLow>
                      <m:limLowPr>
                        <m:ctrlPr>
                          <a:rPr lang="en-US" b="0" i="1" dirty="0" smtClean="0">
                            <a:latin typeface="Cambria Math" panose="02040503050406030204" pitchFamily="18" charset="0"/>
                          </a:rPr>
                        </m:ctrlPr>
                      </m:limLowPr>
                      <m:e>
                        <m:r>
                          <m:rPr>
                            <m:sty m:val="p"/>
                          </m:rPr>
                          <a:rPr lang="en-US" dirty="0" smtClean="0">
                            <a:latin typeface="Cambria Math" panose="02040503050406030204" pitchFamily="18" charset="0"/>
                          </a:rPr>
                          <m:t>m</m:t>
                        </m:r>
                        <m:r>
                          <m:rPr>
                            <m:sty m:val="p"/>
                          </m:rPr>
                          <a:rPr lang="en-US" b="0" i="0" dirty="0" smtClean="0">
                            <a:latin typeface="Cambria Math" panose="02040503050406030204" pitchFamily="18" charset="0"/>
                          </a:rPr>
                          <m:t>in</m:t>
                        </m:r>
                      </m:e>
                      <m:lim>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𝛽</m:t>
                            </m:r>
                          </m:e>
                          <m:sub>
                            <m:r>
                              <a:rPr lang="en-US" b="0" i="1" dirty="0" smtClean="0">
                                <a:latin typeface="Cambria Math" panose="02040503050406030204" pitchFamily="18" charset="0"/>
                              </a:rPr>
                              <m:t>0</m:t>
                            </m:r>
                          </m:sub>
                        </m:sSub>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𝛽</m:t>
                            </m:r>
                          </m:e>
                          <m:sub>
                            <m:r>
                              <a:rPr lang="en-US" b="0" i="1" dirty="0" smtClean="0">
                                <a:latin typeface="Cambria Math" panose="02040503050406030204" pitchFamily="18" charset="0"/>
                              </a:rPr>
                              <m:t>1</m:t>
                            </m:r>
                          </m:sub>
                        </m:sSub>
                      </m:lim>
                    </m:limLow>
                    <m:r>
                      <a:rPr lang="en-US" b="0" i="0" dirty="0" smtClean="0">
                        <a:latin typeface="Cambria Math" panose="02040503050406030204" pitchFamily="18" charset="0"/>
                      </a:rPr>
                      <m:t>  </m:t>
                    </m:r>
                    <m:r>
                      <m:rPr>
                        <m:sty m:val="p"/>
                      </m:rPr>
                      <a:rPr lang="en-US">
                        <a:latin typeface="Cambria Math" panose="02040503050406030204" pitchFamily="18" charset="0"/>
                      </a:rPr>
                      <m:t>RSS</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𝛽</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𝛽</m:t>
                            </m:r>
                          </m:e>
                          <m:sub>
                            <m:r>
                              <a:rPr lang="en-US" i="1">
                                <a:latin typeface="Cambria Math" panose="02040503050406030204" pitchFamily="18" charset="0"/>
                              </a:rPr>
                              <m:t>1</m:t>
                            </m:r>
                          </m:sub>
                        </m:sSub>
                      </m:e>
                    </m:d>
                    <m:r>
                      <a:rPr lang="en-US" b="0" i="1" smtClean="0">
                        <a:latin typeface="Cambria Math" panose="02040503050406030204" pitchFamily="18" charset="0"/>
                      </a:rPr>
                      <m:t>=</m:t>
                    </m:r>
                    <m:r>
                      <a:rPr lang="en-US" b="0" i="1" smtClean="0">
                        <a:latin typeface="Cambria Math" panose="02040503050406030204" pitchFamily="18" charset="0"/>
                      </a:rPr>
                      <m:t>𝑁</m:t>
                    </m:r>
                    <m:d>
                      <m:dPr>
                        <m:ctrlPr>
                          <a:rPr lang="en-US" b="0" i="1" smtClean="0">
                            <a:latin typeface="Cambria Math" panose="02040503050406030204" pitchFamily="18" charset="0"/>
                          </a:rPr>
                        </m:ctrlPr>
                      </m:dPr>
                      <m:e>
                        <m:r>
                          <a:rPr lang="en-US" b="0" i="1" smtClean="0">
                            <a:latin typeface="Cambria Math" panose="02040503050406030204" pitchFamily="18" charset="0"/>
                          </a:rPr>
                          <m:t>1−</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𝑟</m:t>
                            </m:r>
                          </m:e>
                          <m:sub>
                            <m:r>
                              <a:rPr lang="en-US" b="0" i="1" smtClean="0">
                                <a:latin typeface="Cambria Math" panose="02040503050406030204" pitchFamily="18" charset="0"/>
                              </a:rPr>
                              <m:t>𝑥𝑦</m:t>
                            </m:r>
                          </m:sub>
                          <m:sup>
                            <m:r>
                              <a:rPr lang="en-US" b="0" i="1" smtClean="0">
                                <a:latin typeface="Cambria Math" panose="02040503050406030204" pitchFamily="18" charset="0"/>
                              </a:rPr>
                              <m:t>2</m:t>
                            </m:r>
                          </m:sup>
                        </m:sSubSup>
                      </m:e>
                    </m:d>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𝑠</m:t>
                        </m:r>
                      </m:e>
                      <m:sub>
                        <m:r>
                          <a:rPr lang="en-US" b="0" i="1" smtClean="0">
                            <a:latin typeface="Cambria Math" panose="02040503050406030204" pitchFamily="18" charset="0"/>
                          </a:rPr>
                          <m:t>𝑦</m:t>
                        </m:r>
                      </m:sub>
                      <m:sup>
                        <m:r>
                          <a:rPr lang="en-US" b="0" i="1" smtClean="0">
                            <a:latin typeface="Cambria Math" panose="02040503050406030204" pitchFamily="18" charset="0"/>
                          </a:rPr>
                          <m:t>2</m:t>
                        </m:r>
                      </m:sup>
                    </m:sSubSup>
                  </m:oMath>
                </a14:m>
                <a:endParaRPr lang="en-US" dirty="0"/>
              </a:p>
              <a:p>
                <a:endParaRPr lang="en-US" dirty="0"/>
              </a:p>
              <a:p>
                <a:r>
                  <a:rPr lang="en-US" dirty="0">
                    <a:solidFill>
                      <a:schemeClr val="accent1">
                        <a:lumMod val="60000"/>
                        <a:lumOff val="40000"/>
                      </a:schemeClr>
                    </a:solidFill>
                  </a:rPr>
                  <a:t>Coefficient of Determination</a:t>
                </a:r>
                <a:r>
                  <a:rPr lang="en-US" dirty="0"/>
                  <a:t>: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𝑅</m:t>
                        </m:r>
                      </m:e>
                      <m:sup>
                        <m:r>
                          <a:rPr lang="en-US" b="0" i="1" smtClean="0">
                            <a:latin typeface="Cambria Math" panose="02040503050406030204" pitchFamily="18" charset="0"/>
                          </a:rPr>
                          <m:t>2</m:t>
                        </m:r>
                      </m:sup>
                    </m:sSup>
                    <m:r>
                      <a:rPr lang="en-US" b="0" i="1" smtClean="0">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𝑟</m:t>
                        </m:r>
                      </m:e>
                      <m:sub>
                        <m:r>
                          <a:rPr lang="en-US" i="1">
                            <a:latin typeface="Cambria Math" panose="02040503050406030204" pitchFamily="18" charset="0"/>
                          </a:rPr>
                          <m:t>𝑥𝑦</m:t>
                        </m:r>
                      </m:sub>
                      <m:sup>
                        <m:r>
                          <a:rPr lang="en-US" i="1">
                            <a:latin typeface="Cambria Math" panose="02040503050406030204" pitchFamily="18" charset="0"/>
                          </a:rPr>
                          <m:t>2</m:t>
                        </m:r>
                      </m:sup>
                    </m:sSubSup>
                  </m:oMath>
                </a14:m>
                <a:endParaRPr lang="en-US" dirty="0"/>
              </a:p>
              <a:p>
                <a:pPr lvl="1"/>
                <a:r>
                  <a:rPr lang="en-US" dirty="0"/>
                  <a:t>Explains portion of variance in </a:t>
                </a:r>
                <a14:m>
                  <m:oMath xmlns:m="http://schemas.openxmlformats.org/officeDocument/2006/math">
                    <m:r>
                      <a:rPr lang="en-US" b="0" i="1" smtClean="0">
                        <a:latin typeface="Cambria Math" panose="02040503050406030204" pitchFamily="18" charset="0"/>
                      </a:rPr>
                      <m:t>𝑦</m:t>
                    </m:r>
                  </m:oMath>
                </a14:m>
                <a:r>
                  <a:rPr lang="en-US" dirty="0"/>
                  <a:t> explained by </a:t>
                </a:r>
                <a14:m>
                  <m:oMath xmlns:m="http://schemas.openxmlformats.org/officeDocument/2006/math">
                    <m:r>
                      <a:rPr lang="en-US" b="0" i="1" smtClean="0">
                        <a:latin typeface="Cambria Math" panose="02040503050406030204" pitchFamily="18" charset="0"/>
                      </a:rPr>
                      <m:t>𝑥</m:t>
                    </m:r>
                  </m:oMath>
                </a14:m>
                <a:endParaRPr lang="en-US" dirty="0"/>
              </a:p>
              <a:p>
                <a:pPr lvl="1"/>
                <a14:m>
                  <m:oMath xmlns:m="http://schemas.openxmlformats.org/officeDocument/2006/math">
                    <m:sSubSup>
                      <m:sSubSupPr>
                        <m:ctrlPr>
                          <a:rPr lang="en-US" i="1">
                            <a:latin typeface="Cambria Math" panose="02040503050406030204" pitchFamily="18" charset="0"/>
                          </a:rPr>
                        </m:ctrlPr>
                      </m:sSubSupPr>
                      <m:e>
                        <m:r>
                          <a:rPr lang="en-US" i="1">
                            <a:latin typeface="Cambria Math" panose="02040503050406030204" pitchFamily="18" charset="0"/>
                          </a:rPr>
                          <m:t>𝑠</m:t>
                        </m:r>
                      </m:e>
                      <m:sub>
                        <m:r>
                          <a:rPr lang="en-US" i="1">
                            <a:latin typeface="Cambria Math" panose="02040503050406030204" pitchFamily="18" charset="0"/>
                          </a:rPr>
                          <m:t>𝑦</m:t>
                        </m:r>
                      </m:sub>
                      <m:sup>
                        <m:r>
                          <a:rPr lang="en-US" i="1">
                            <a:latin typeface="Cambria Math" panose="02040503050406030204" pitchFamily="18" charset="0"/>
                          </a:rPr>
                          <m:t>2</m:t>
                        </m:r>
                      </m:sup>
                    </m:sSubSup>
                  </m:oMath>
                </a14:m>
                <a:r>
                  <a:rPr lang="en-US" dirty="0"/>
                  <a:t>=variance in target </a:t>
                </a:r>
                <a14:m>
                  <m:oMath xmlns:m="http://schemas.openxmlformats.org/officeDocument/2006/math">
                    <m:r>
                      <a:rPr lang="en-US" b="0" i="1" smtClean="0">
                        <a:latin typeface="Cambria Math" panose="02040503050406030204" pitchFamily="18" charset="0"/>
                      </a:rPr>
                      <m:t>𝑦</m:t>
                    </m:r>
                  </m:oMath>
                </a14:m>
                <a:endParaRPr lang="en-US" dirty="0"/>
              </a:p>
              <a:p>
                <a:pPr lvl="1"/>
                <a14:m>
                  <m:oMath xmlns:m="http://schemas.openxmlformats.org/officeDocument/2006/math">
                    <m:d>
                      <m:dPr>
                        <m:ctrlPr>
                          <a:rPr lang="en-US" i="1">
                            <a:latin typeface="Cambria Math" panose="02040503050406030204" pitchFamily="18" charset="0"/>
                          </a:rPr>
                        </m:ctrlPr>
                      </m:dPr>
                      <m:e>
                        <m:r>
                          <a:rPr lang="en-US" i="1">
                            <a:latin typeface="Cambria Math" panose="02040503050406030204" pitchFamily="18" charset="0"/>
                          </a:rPr>
                          <m:t>1−</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𝑅</m:t>
                            </m:r>
                          </m:e>
                          <m:sup>
                            <m:r>
                              <a:rPr lang="en-US" b="0" i="1" smtClean="0">
                                <a:latin typeface="Cambria Math" panose="02040503050406030204" pitchFamily="18" charset="0"/>
                              </a:rPr>
                              <m:t>2</m:t>
                            </m:r>
                          </m:sup>
                        </m:sSup>
                      </m:e>
                    </m:d>
                    <m:sSubSup>
                      <m:sSubSupPr>
                        <m:ctrlPr>
                          <a:rPr lang="en-US" i="1">
                            <a:latin typeface="Cambria Math" panose="02040503050406030204" pitchFamily="18" charset="0"/>
                          </a:rPr>
                        </m:ctrlPr>
                      </m:sSubSupPr>
                      <m:e>
                        <m:r>
                          <a:rPr lang="en-US" i="1">
                            <a:latin typeface="Cambria Math" panose="02040503050406030204" pitchFamily="18" charset="0"/>
                          </a:rPr>
                          <m:t>𝑠</m:t>
                        </m:r>
                      </m:e>
                      <m:sub>
                        <m:r>
                          <a:rPr lang="en-US" i="1">
                            <a:latin typeface="Cambria Math" panose="02040503050406030204" pitchFamily="18" charset="0"/>
                          </a:rPr>
                          <m:t>𝑦</m:t>
                        </m:r>
                      </m:sub>
                      <m:sup>
                        <m:r>
                          <a:rPr lang="en-US" i="1">
                            <a:latin typeface="Cambria Math" panose="02040503050406030204" pitchFamily="18" charset="0"/>
                          </a:rPr>
                          <m:t>2</m:t>
                        </m:r>
                      </m:sup>
                    </m:sSubSup>
                  </m:oMath>
                </a14:m>
                <a:r>
                  <a:rPr lang="en-US" dirty="0"/>
                  <a:t>=residual sum of squares after accounting for </a:t>
                </a:r>
                <a14:m>
                  <m:oMath xmlns:m="http://schemas.openxmlformats.org/officeDocument/2006/math">
                    <m:r>
                      <a:rPr lang="en-US" b="0" i="1" smtClean="0">
                        <a:latin typeface="Cambria Math" panose="02040503050406030204" pitchFamily="18" charset="0"/>
                      </a:rPr>
                      <m:t>𝑥</m:t>
                    </m:r>
                  </m:oMath>
                </a14:m>
                <a:endParaRPr lang="en-US" dirty="0"/>
              </a:p>
              <a:p>
                <a:pPr lvl="1"/>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5012" y="1492485"/>
                <a:ext cx="10058400" cy="4329817"/>
              </a:xfrm>
              <a:blipFill>
                <a:blip r:embed="rId2"/>
                <a:stretch>
                  <a:fillRect l="-1455" t="-1549"/>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629637A9-119A-49DA-BD12-AAC58B377D80}" type="slidenum">
              <a:rPr lang="en-US" smtClean="0"/>
              <a:t>65</a:t>
            </a:fld>
            <a:endParaRPr lang="en-US" dirty="0"/>
          </a:p>
        </p:txBody>
      </p:sp>
      <p:pic>
        <p:nvPicPr>
          <p:cNvPr id="2050" name="Picture 2" descr="Graphs with different r-squar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92081" y="2527567"/>
            <a:ext cx="4383151" cy="16814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948801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Visually seeing correlation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097280" y="1539277"/>
                <a:ext cx="6477979" cy="1788139"/>
              </a:xfrm>
            </p:spPr>
            <p:txBody>
              <a:bodyPr>
                <a:normAutofit/>
              </a:bodyPr>
              <a:lstStyle/>
              <a:p>
                <a14:m>
                  <m:oMath xmlns:m="http://schemas.openxmlformats.org/officeDocument/2006/math">
                    <m:sSup>
                      <m:sSupPr>
                        <m:ctrlPr>
                          <a:rPr lang="en-US" b="0" i="1" dirty="0" smtClean="0">
                            <a:latin typeface="Cambria Math" panose="02040503050406030204" pitchFamily="18" charset="0"/>
                          </a:rPr>
                        </m:ctrlPr>
                      </m:sSupPr>
                      <m:e>
                        <m:r>
                          <a:rPr lang="en-US" b="0" i="1" dirty="0" smtClean="0">
                            <a:latin typeface="Cambria Math" panose="02040503050406030204" pitchFamily="18" charset="0"/>
                          </a:rPr>
                          <m:t>𝑅</m:t>
                        </m:r>
                      </m:e>
                      <m:sup>
                        <m:r>
                          <a:rPr lang="en-US" b="0" i="1" dirty="0" smtClean="0">
                            <a:latin typeface="Cambria Math" panose="02040503050406030204" pitchFamily="18" charset="0"/>
                          </a:rPr>
                          <m:t>2</m:t>
                        </m:r>
                      </m:sup>
                    </m:sSup>
                    <m:r>
                      <a:rPr lang="en-US" b="0" i="1" dirty="0" smtClean="0">
                        <a:latin typeface="Cambria Math" panose="02040503050406030204" pitchFamily="18" charset="0"/>
                      </a:rPr>
                      <m:t>=</m:t>
                    </m:r>
                    <m:sSubSup>
                      <m:sSubSupPr>
                        <m:ctrlPr>
                          <a:rPr lang="en-US" b="0" i="1" dirty="0" smtClean="0">
                            <a:latin typeface="Cambria Math" panose="02040503050406030204" pitchFamily="18" charset="0"/>
                          </a:rPr>
                        </m:ctrlPr>
                      </m:sSubSupPr>
                      <m:e>
                        <m:r>
                          <a:rPr lang="en-US" b="0" i="1" dirty="0" smtClean="0">
                            <a:latin typeface="Cambria Math" panose="02040503050406030204" pitchFamily="18" charset="0"/>
                          </a:rPr>
                          <m:t>𝑟</m:t>
                        </m:r>
                      </m:e>
                      <m:sub>
                        <m:r>
                          <a:rPr lang="en-US" b="0" i="1" dirty="0" smtClean="0">
                            <a:latin typeface="Cambria Math" panose="02040503050406030204" pitchFamily="18" charset="0"/>
                          </a:rPr>
                          <m:t>𝑥𝑦</m:t>
                        </m:r>
                      </m:sub>
                      <m:sup>
                        <m:r>
                          <a:rPr lang="en-US" b="0" i="1" dirty="0" smtClean="0">
                            <a:latin typeface="Cambria Math" panose="02040503050406030204" pitchFamily="18" charset="0"/>
                          </a:rPr>
                          <m:t>2</m:t>
                        </m:r>
                      </m:sup>
                    </m:sSubSup>
                    <m:r>
                      <a:rPr lang="en-US" b="0" i="1" dirty="0" smtClean="0">
                        <a:latin typeface="Cambria Math" panose="02040503050406030204" pitchFamily="18" charset="0"/>
                      </a:rPr>
                      <m:t>≈1:</m:t>
                    </m:r>
                  </m:oMath>
                </a14:m>
                <a:r>
                  <a:rPr lang="en-US" dirty="0"/>
                  <a:t>   Linear model is a very good fit</a:t>
                </a:r>
              </a:p>
              <a:p>
                <a14:m>
                  <m:oMath xmlns:m="http://schemas.openxmlformats.org/officeDocument/2006/math">
                    <m:sSup>
                      <m:sSupPr>
                        <m:ctrlPr>
                          <a:rPr lang="en-US" i="1" dirty="0">
                            <a:latin typeface="Cambria Math" panose="02040503050406030204" pitchFamily="18" charset="0"/>
                          </a:rPr>
                        </m:ctrlPr>
                      </m:sSupPr>
                      <m:e>
                        <m:r>
                          <a:rPr lang="en-US" i="1" dirty="0">
                            <a:latin typeface="Cambria Math" panose="02040503050406030204" pitchFamily="18" charset="0"/>
                          </a:rPr>
                          <m:t>𝑅</m:t>
                        </m:r>
                      </m:e>
                      <m:sup>
                        <m:r>
                          <a:rPr lang="en-US" i="1" dirty="0">
                            <a:latin typeface="Cambria Math" panose="02040503050406030204" pitchFamily="18" charset="0"/>
                          </a:rPr>
                          <m:t>2</m:t>
                        </m:r>
                      </m:sup>
                    </m:sSup>
                    <m:r>
                      <a:rPr lang="en-US" i="1" dirty="0">
                        <a:latin typeface="Cambria Math" panose="02040503050406030204" pitchFamily="18" charset="0"/>
                      </a:rPr>
                      <m:t>=</m:t>
                    </m:r>
                    <m:sSubSup>
                      <m:sSubSupPr>
                        <m:ctrlPr>
                          <a:rPr lang="en-US" i="1" dirty="0">
                            <a:latin typeface="Cambria Math" panose="02040503050406030204" pitchFamily="18" charset="0"/>
                          </a:rPr>
                        </m:ctrlPr>
                      </m:sSubSupPr>
                      <m:e>
                        <m:r>
                          <a:rPr lang="en-US" i="1" dirty="0">
                            <a:latin typeface="Cambria Math" panose="02040503050406030204" pitchFamily="18" charset="0"/>
                          </a:rPr>
                          <m:t>𝑟</m:t>
                        </m:r>
                      </m:e>
                      <m:sub>
                        <m:r>
                          <a:rPr lang="en-US" i="1" dirty="0">
                            <a:latin typeface="Cambria Math" panose="02040503050406030204" pitchFamily="18" charset="0"/>
                          </a:rPr>
                          <m:t>𝑥𝑦</m:t>
                        </m:r>
                      </m:sub>
                      <m:sup>
                        <m:r>
                          <a:rPr lang="en-US" i="1" dirty="0">
                            <a:latin typeface="Cambria Math" panose="02040503050406030204" pitchFamily="18" charset="0"/>
                          </a:rPr>
                          <m:t>2</m:t>
                        </m:r>
                      </m:sup>
                    </m:sSubSup>
                    <m:r>
                      <a:rPr lang="en-US" i="1" dirty="0">
                        <a:latin typeface="Cambria Math" panose="02040503050406030204" pitchFamily="18" charset="0"/>
                      </a:rPr>
                      <m:t>≈</m:t>
                    </m:r>
                    <m:r>
                      <a:rPr lang="en-US" b="0" i="1" dirty="0" smtClean="0">
                        <a:latin typeface="Cambria Math" panose="02040503050406030204" pitchFamily="18" charset="0"/>
                      </a:rPr>
                      <m:t>0</m:t>
                    </m:r>
                    <m:r>
                      <a:rPr lang="en-US" i="1" dirty="0">
                        <a:latin typeface="Cambria Math" panose="02040503050406030204" pitchFamily="18" charset="0"/>
                      </a:rPr>
                      <m:t>:</m:t>
                    </m:r>
                  </m:oMath>
                </a14:m>
                <a:r>
                  <a:rPr lang="en-US" dirty="0"/>
                  <a:t>   Linear model is a poor fit.</a:t>
                </a:r>
              </a:p>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𝛽</m:t>
                        </m:r>
                      </m:e>
                      <m:sub>
                        <m:r>
                          <a:rPr lang="en-US" b="0" i="1" smtClean="0">
                            <a:latin typeface="Cambria Math" panose="02040503050406030204" pitchFamily="18" charset="0"/>
                          </a:rPr>
                          <m:t>1</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𝑥𝑦</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𝑦</m:t>
                            </m:r>
                          </m:sub>
                        </m:sSub>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𝑥</m:t>
                            </m:r>
                          </m:sub>
                        </m:sSub>
                      </m:den>
                    </m:f>
                    <m:r>
                      <a:rPr lang="en-US" b="0" i="1" smtClean="0">
                        <a:latin typeface="Cambria Math" panose="02040503050406030204" pitchFamily="18" charset="0"/>
                      </a:rPr>
                      <m:t>⇒</m:t>
                    </m:r>
                  </m:oMath>
                </a14:m>
                <a:r>
                  <a:rPr lang="en-US" dirty="0"/>
                  <a:t>  Sign(</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𝛽</m:t>
                        </m:r>
                      </m:e>
                      <m:sub>
                        <m:r>
                          <a:rPr lang="en-US" i="1">
                            <a:latin typeface="Cambria Math" panose="02040503050406030204" pitchFamily="18" charset="0"/>
                          </a:rPr>
                          <m:t>1</m:t>
                        </m:r>
                      </m:sub>
                    </m:sSub>
                  </m:oMath>
                </a14:m>
                <a:r>
                  <a:rPr lang="en-US" dirty="0"/>
                  <a:t> ) = Sign(</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𝑟</m:t>
                        </m:r>
                      </m:e>
                      <m:sub>
                        <m:r>
                          <a:rPr lang="en-US" i="1">
                            <a:latin typeface="Cambria Math" panose="02040503050406030204" pitchFamily="18" charset="0"/>
                          </a:rPr>
                          <m:t>𝑥𝑦</m:t>
                        </m:r>
                      </m:sub>
                    </m:sSub>
                  </m:oMath>
                </a14:m>
                <a:r>
                  <a:rPr lang="en-US" dirty="0"/>
                  <a:t>)</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097280" y="1539277"/>
                <a:ext cx="6477979" cy="1788139"/>
              </a:xfrm>
              <a:blipFill>
                <a:blip r:embed="rId2"/>
                <a:stretch>
                  <a:fillRect l="-2258" t="-3072"/>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629637A9-119A-49DA-BD12-AAC58B377D80}" type="slidenum">
              <a:rPr lang="en-US" smtClean="0"/>
              <a:t>66</a:t>
            </a:fld>
            <a:endParaRPr lang="en-US" dirty="0"/>
          </a:p>
        </p:txBody>
      </p:sp>
      <p:pic>
        <p:nvPicPr>
          <p:cNvPr id="3074" name="Picture 2" descr="https://upload.wikimedia.org/wikipedia/commons/thumb/d/d4/Correlation_examples2.svg/400px-Correlation_examples2.sv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20812" y="3602167"/>
            <a:ext cx="3810000" cy="1743075"/>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5" name="TextBox 4"/>
              <p:cNvSpPr txBox="1"/>
              <p:nvPr/>
            </p:nvSpPr>
            <p:spPr>
              <a:xfrm>
                <a:off x="6837736" y="3406537"/>
                <a:ext cx="3874907" cy="391261"/>
              </a:xfrm>
              <a:prstGeom prst="rect">
                <a:avLst/>
              </a:prstGeom>
              <a:noFill/>
            </p:spPr>
            <p:txBody>
              <a:bodyPr wrap="none" rtlCol="0">
                <a:spAutoFit/>
              </a:bodyPr>
              <a:lstStyle/>
              <a:p>
                <a:r>
                  <a:rPr lang="en-US" dirty="0"/>
                  <a:t>Linear models with varying levels of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𝑥𝑦</m:t>
                        </m:r>
                      </m:sub>
                    </m:sSub>
                  </m:oMath>
                </a14:m>
                <a:endParaRPr lang="en-US" dirty="0"/>
              </a:p>
            </p:txBody>
          </p:sp>
        </mc:Choice>
        <mc:Fallback xmlns="">
          <p:sp>
            <p:nvSpPr>
              <p:cNvPr id="5" name="TextBox 4"/>
              <p:cNvSpPr txBox="1">
                <a:spLocks noRot="1" noChangeAspect="1" noMove="1" noResize="1" noEditPoints="1" noAdjustHandles="1" noChangeArrowheads="1" noChangeShapeType="1" noTextEdit="1"/>
              </p:cNvSpPr>
              <p:nvPr/>
            </p:nvSpPr>
            <p:spPr>
              <a:xfrm>
                <a:off x="6837736" y="3406537"/>
                <a:ext cx="3874907" cy="391261"/>
              </a:xfrm>
              <a:prstGeom prst="rect">
                <a:avLst/>
              </a:prstGeom>
              <a:blipFill>
                <a:blip r:embed="rId4"/>
                <a:stretch>
                  <a:fillRect l="-1417" t="-7813" b="-20313"/>
                </a:stretch>
              </a:blipFill>
            </p:spPr>
            <p:txBody>
              <a:bodyPr/>
              <a:lstStyle/>
              <a:p>
                <a:r>
                  <a:rPr lang="en-US">
                    <a:noFill/>
                  </a:rPr>
                  <a:t> </a:t>
                </a:r>
              </a:p>
            </p:txBody>
          </p:sp>
        </mc:Fallback>
      </mc:AlternateContent>
      <p:sp>
        <p:nvSpPr>
          <p:cNvPr id="7" name="TextBox 6"/>
          <p:cNvSpPr txBox="1"/>
          <p:nvPr/>
        </p:nvSpPr>
        <p:spPr>
          <a:xfrm>
            <a:off x="6837736" y="5087583"/>
            <a:ext cx="3128421" cy="646331"/>
          </a:xfrm>
          <a:prstGeom prst="rect">
            <a:avLst/>
          </a:prstGeom>
          <a:noFill/>
        </p:spPr>
        <p:txBody>
          <a:bodyPr wrap="none" rtlCol="0">
            <a:spAutoFit/>
          </a:bodyPr>
          <a:lstStyle/>
          <a:p>
            <a:r>
              <a:rPr lang="en-US" dirty="0"/>
              <a:t>No linear relationship</a:t>
            </a:r>
            <a:br>
              <a:rPr lang="en-US" dirty="0"/>
            </a:br>
            <a:r>
              <a:rPr lang="en-US" dirty="0"/>
              <a:t>But, may be other relationships</a:t>
            </a:r>
          </a:p>
        </p:txBody>
      </p:sp>
      <p:sp>
        <p:nvSpPr>
          <p:cNvPr id="8" name="TextBox 7"/>
          <p:cNvSpPr txBox="1"/>
          <p:nvPr/>
        </p:nvSpPr>
        <p:spPr>
          <a:xfrm>
            <a:off x="6837736" y="4205881"/>
            <a:ext cx="1384610" cy="369332"/>
          </a:xfrm>
          <a:prstGeom prst="rect">
            <a:avLst/>
          </a:prstGeom>
          <a:noFill/>
        </p:spPr>
        <p:txBody>
          <a:bodyPr wrap="none" rtlCol="0">
            <a:spAutoFit/>
          </a:bodyPr>
          <a:lstStyle/>
          <a:p>
            <a:r>
              <a:rPr lang="en-US" dirty="0"/>
              <a:t>Very good fit</a:t>
            </a:r>
          </a:p>
        </p:txBody>
      </p:sp>
      <p:cxnSp>
        <p:nvCxnSpPr>
          <p:cNvPr id="9" name="Straight Arrow Connector 8"/>
          <p:cNvCxnSpPr>
            <a:stCxn id="5" idx="1"/>
          </p:cNvCxnSpPr>
          <p:nvPr/>
        </p:nvCxnSpPr>
        <p:spPr>
          <a:xfrm flipH="1">
            <a:off x="5684110" y="3602168"/>
            <a:ext cx="1153626" cy="1165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a:off x="5801556" y="4392871"/>
            <a:ext cx="1036181" cy="84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flipV="1">
            <a:off x="5684110" y="5167962"/>
            <a:ext cx="1153627" cy="2427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4422880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When the Error is Large…</a:t>
            </a:r>
          </a:p>
        </p:txBody>
      </p:sp>
      <p:sp>
        <p:nvSpPr>
          <p:cNvPr id="3" name="Content Placeholder 2"/>
          <p:cNvSpPr>
            <a:spLocks noGrp="1"/>
          </p:cNvSpPr>
          <p:nvPr>
            <p:ph idx="1"/>
          </p:nvPr>
        </p:nvSpPr>
        <p:spPr>
          <a:xfrm>
            <a:off x="5887305" y="1655632"/>
            <a:ext cx="5634135" cy="4329817"/>
          </a:xfrm>
        </p:spPr>
        <p:txBody>
          <a:bodyPr/>
          <a:lstStyle/>
          <a:p>
            <a:r>
              <a:rPr lang="en-US" dirty="0"/>
              <a:t>Many sources of error for a linear model</a:t>
            </a:r>
          </a:p>
          <a:p>
            <a:r>
              <a:rPr lang="en-US" dirty="0"/>
              <a:t>Always good to visually inspect the scatter plot</a:t>
            </a:r>
          </a:p>
          <a:p>
            <a:pPr lvl="1"/>
            <a:r>
              <a:rPr lang="en-US" dirty="0"/>
              <a:t>Look for trends</a:t>
            </a:r>
          </a:p>
          <a:p>
            <a:r>
              <a:rPr lang="en-US" dirty="0"/>
              <a:t>Example to the left</a:t>
            </a:r>
          </a:p>
          <a:p>
            <a:pPr lvl="1"/>
            <a:r>
              <a:rPr lang="en-US" dirty="0"/>
              <a:t>All four data sets have same regression line</a:t>
            </a:r>
          </a:p>
          <a:p>
            <a:pPr lvl="1"/>
            <a:r>
              <a:rPr lang="en-US" dirty="0"/>
              <a:t>But, errors and their reasons are different</a:t>
            </a:r>
          </a:p>
          <a:p>
            <a:r>
              <a:rPr lang="en-US" dirty="0"/>
              <a:t>How would you describe these errors?</a:t>
            </a:r>
          </a:p>
          <a:p>
            <a:endParaRPr lang="en-US" dirty="0"/>
          </a:p>
          <a:p>
            <a:endParaRPr lang="en-US" dirty="0"/>
          </a:p>
        </p:txBody>
      </p:sp>
      <p:sp>
        <p:nvSpPr>
          <p:cNvPr id="4" name="Slide Number Placeholder 3"/>
          <p:cNvSpPr>
            <a:spLocks noGrp="1"/>
          </p:cNvSpPr>
          <p:nvPr>
            <p:ph type="sldNum" sz="quarter" idx="12"/>
          </p:nvPr>
        </p:nvSpPr>
        <p:spPr/>
        <p:txBody>
          <a:bodyPr/>
          <a:lstStyle/>
          <a:p>
            <a:fld id="{629637A9-119A-49DA-BD12-AAC58B377D80}" type="slidenum">
              <a:rPr lang="en-US" smtClean="0"/>
              <a:t>67</a:t>
            </a:fld>
            <a:endParaRPr lang="en-US" dirty="0"/>
          </a:p>
        </p:txBody>
      </p:sp>
      <p:pic>
        <p:nvPicPr>
          <p:cNvPr id="3074" name="Picture 2" descr="https://upload.wikimedia.org/wikipedia/commons/thumb/e/ec/Anscombe%27s_quartet_3.svg/425px-Anscombe%27s_quartet_3.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8223" y="1655632"/>
            <a:ext cx="4790025" cy="34826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281216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DDD66-5D5A-4D19-8C6B-FFEB898D97AC}"/>
              </a:ext>
            </a:extLst>
          </p:cNvPr>
          <p:cNvSpPr>
            <a:spLocks noGrp="1"/>
          </p:cNvSpPr>
          <p:nvPr>
            <p:ph type="title"/>
          </p:nvPr>
        </p:nvSpPr>
        <p:spPr/>
        <p:txBody>
          <a:bodyPr/>
          <a:lstStyle/>
          <a:p>
            <a:r>
              <a:rPr lang="en-US" dirty="0"/>
              <a:t>A Better Model for the Auto Example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6F88025-D301-4B5B-9EB2-8E02B478C745}"/>
                  </a:ext>
                </a:extLst>
              </p:cNvPr>
              <p:cNvSpPr>
                <a:spLocks noGrp="1"/>
              </p:cNvSpPr>
              <p:nvPr>
                <p:ph idx="1"/>
              </p:nvPr>
            </p:nvSpPr>
            <p:spPr/>
            <p:txBody>
              <a:bodyPr/>
              <a:lstStyle/>
              <a:p>
                <a:r>
                  <a:rPr lang="en-US" dirty="0"/>
                  <a:t>Fit the inverse: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m:rPr>
                            <m:nor/>
                          </m:rPr>
                          <a:rPr lang="en-US" b="0" i="0" smtClean="0">
                            <a:latin typeface="Cambria Math" panose="02040503050406030204" pitchFamily="18" charset="0"/>
                          </a:rPr>
                          <m:t>mpg</m:t>
                        </m:r>
                        <m:r>
                          <a:rPr lang="en-US" b="0" i="1" smtClean="0">
                            <a:latin typeface="Cambria Math" panose="02040503050406030204" pitchFamily="18" charset="0"/>
                          </a:rPr>
                          <m:t> </m:t>
                        </m:r>
                      </m:den>
                    </m:f>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𝛽</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𝛽</m:t>
                        </m:r>
                      </m:e>
                      <m:sub>
                        <m:r>
                          <a:rPr lang="en-US" b="0" i="1" smtClean="0">
                            <a:latin typeface="Cambria Math" panose="02040503050406030204" pitchFamily="18" charset="0"/>
                          </a:rPr>
                          <m:t>1</m:t>
                        </m:r>
                      </m:sub>
                    </m:sSub>
                    <m:r>
                      <m:rPr>
                        <m:nor/>
                      </m:rPr>
                      <a:rPr lang="en-US" b="0" i="0" smtClean="0">
                        <a:latin typeface="Cambria Math" panose="02040503050406030204" pitchFamily="18" charset="0"/>
                      </a:rPr>
                      <m:t>horsepower</m:t>
                    </m:r>
                  </m:oMath>
                </a14:m>
                <a:endParaRPr lang="en-US" dirty="0"/>
              </a:p>
              <a:p>
                <a:r>
                  <a:rPr lang="en-US" dirty="0"/>
                  <a:t>Uses a nonlinear transformation</a:t>
                </a:r>
              </a:p>
              <a:p>
                <a:r>
                  <a:rPr lang="en-US" dirty="0"/>
                  <a:t>Will cover this idea later</a:t>
                </a:r>
              </a:p>
              <a:p>
                <a:endParaRPr lang="en-US" dirty="0"/>
              </a:p>
            </p:txBody>
          </p:sp>
        </mc:Choice>
        <mc:Fallback xmlns="">
          <p:sp>
            <p:nvSpPr>
              <p:cNvPr id="3" name="Content Placeholder 2">
                <a:extLst>
                  <a:ext uri="{FF2B5EF4-FFF2-40B4-BE49-F238E27FC236}">
                    <a16:creationId xmlns:a16="http://schemas.microsoft.com/office/drawing/2014/main" id="{46F88025-D301-4B5B-9EB2-8E02B478C745}"/>
                  </a:ext>
                </a:extLst>
              </p:cNvPr>
              <p:cNvSpPr>
                <a:spLocks noGrp="1" noRot="1" noChangeAspect="1" noMove="1" noResize="1" noEditPoints="1" noAdjustHandles="1" noChangeArrowheads="1" noChangeShapeType="1" noTextEdit="1"/>
              </p:cNvSpPr>
              <p:nvPr>
                <p:ph idx="1"/>
              </p:nvPr>
            </p:nvSpPr>
            <p:spPr>
              <a:blipFill>
                <a:blip r:embed="rId2"/>
                <a:stretch>
                  <a:fillRect l="-1455" t="-141"/>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C360AD86-FCD2-4007-A5B7-8CD09BC238A7}"/>
              </a:ext>
            </a:extLst>
          </p:cNvPr>
          <p:cNvSpPr>
            <a:spLocks noGrp="1"/>
          </p:cNvSpPr>
          <p:nvPr>
            <p:ph type="sldNum" sz="quarter" idx="12"/>
          </p:nvPr>
        </p:nvSpPr>
        <p:spPr/>
        <p:txBody>
          <a:bodyPr/>
          <a:lstStyle/>
          <a:p>
            <a:fld id="{629637A9-119A-49DA-BD12-AAC58B377D80}" type="slidenum">
              <a:rPr lang="en-US" smtClean="0"/>
              <a:t>68</a:t>
            </a:fld>
            <a:endParaRPr lang="en-US" dirty="0"/>
          </a:p>
        </p:txBody>
      </p:sp>
      <p:pic>
        <p:nvPicPr>
          <p:cNvPr id="5" name="Picture 4">
            <a:extLst>
              <a:ext uri="{FF2B5EF4-FFF2-40B4-BE49-F238E27FC236}">
                <a16:creationId xmlns:a16="http://schemas.microsoft.com/office/drawing/2014/main" id="{06952A5F-F1F9-4705-AEFE-DE3779E0E249}"/>
              </a:ext>
            </a:extLst>
          </p:cNvPr>
          <p:cNvPicPr>
            <a:picLocks noChangeAspect="1"/>
          </p:cNvPicPr>
          <p:nvPr/>
        </p:nvPicPr>
        <p:blipFill>
          <a:blip r:embed="rId3"/>
          <a:stretch>
            <a:fillRect/>
          </a:stretch>
        </p:blipFill>
        <p:spPr>
          <a:xfrm>
            <a:off x="6620158" y="1539277"/>
            <a:ext cx="4781636" cy="3134814"/>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48155" y="2992064"/>
            <a:ext cx="4625889" cy="3089493"/>
          </a:xfrm>
          <a:prstGeom prst="rect">
            <a:avLst/>
          </a:prstGeom>
        </p:spPr>
      </p:pic>
    </p:spTree>
    <p:extLst>
      <p:ext uri="{BB962C8B-B14F-4D97-AF65-F5344CB8AC3E}">
        <p14:creationId xmlns:p14="http://schemas.microsoft.com/office/powerpoint/2010/main" val="22143851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CD9F2-E14C-6DEE-BA7B-DE7247936A86}"/>
              </a:ext>
            </a:extLst>
          </p:cNvPr>
          <p:cNvSpPr>
            <a:spLocks noGrp="1"/>
          </p:cNvSpPr>
          <p:nvPr>
            <p:ph type="title"/>
          </p:nvPr>
        </p:nvSpPr>
        <p:spPr/>
        <p:txBody>
          <a:bodyPr/>
          <a:lstStyle/>
          <a:p>
            <a:r>
              <a:rPr lang="en-US" dirty="0"/>
              <a:t>Classic Example	</a:t>
            </a:r>
          </a:p>
        </p:txBody>
      </p:sp>
      <p:sp>
        <p:nvSpPr>
          <p:cNvPr id="3" name="Content Placeholder 2">
            <a:extLst>
              <a:ext uri="{FF2B5EF4-FFF2-40B4-BE49-F238E27FC236}">
                <a16:creationId xmlns:a16="http://schemas.microsoft.com/office/drawing/2014/main" id="{C037C2D6-7711-1374-F00A-4B448B5941CE}"/>
              </a:ext>
            </a:extLst>
          </p:cNvPr>
          <p:cNvSpPr>
            <a:spLocks noGrp="1"/>
          </p:cNvSpPr>
          <p:nvPr>
            <p:ph idx="1"/>
          </p:nvPr>
        </p:nvSpPr>
        <p:spPr/>
        <p:txBody>
          <a:bodyPr/>
          <a:lstStyle/>
          <a:p>
            <a:r>
              <a:rPr lang="en-US" sz="2800" b="1" dirty="0">
                <a:solidFill>
                  <a:schemeClr val="accent1">
                    <a:lumMod val="60000"/>
                    <a:lumOff val="40000"/>
                  </a:schemeClr>
                </a:solidFill>
              </a:rPr>
              <a:t>Optical Character Recognition (OCR): </a:t>
            </a:r>
            <a:r>
              <a:rPr lang="en-US" sz="2800" dirty="0"/>
              <a:t>Decide if a handwritten character is an a, b, … z,0, 1…9</a:t>
            </a:r>
          </a:p>
          <a:p>
            <a:r>
              <a:rPr lang="en-US" sz="2800" b="1" dirty="0">
                <a:solidFill>
                  <a:schemeClr val="accent1">
                    <a:lumMod val="60000"/>
                    <a:lumOff val="40000"/>
                  </a:schemeClr>
                </a:solidFill>
              </a:rPr>
              <a:t>Applications: </a:t>
            </a:r>
          </a:p>
          <a:p>
            <a:pPr lvl="1"/>
            <a:r>
              <a:rPr lang="en-US" sz="2400" dirty="0"/>
              <a:t>Automatic Mail Sorting</a:t>
            </a:r>
          </a:p>
          <a:p>
            <a:pPr lvl="1"/>
            <a:r>
              <a:rPr lang="en-US" sz="2400" dirty="0"/>
              <a:t>Text search in handwritten documents</a:t>
            </a:r>
          </a:p>
          <a:p>
            <a:pPr lvl="1"/>
            <a:r>
              <a:rPr lang="en-US" sz="2400" dirty="0"/>
              <a:t>Digitizing scanned books</a:t>
            </a:r>
          </a:p>
          <a:p>
            <a:pPr lvl="1"/>
            <a:r>
              <a:rPr lang="en-US" sz="2400" dirty="0"/>
              <a:t>License plate detection for tolls</a:t>
            </a:r>
          </a:p>
          <a:p>
            <a:pPr lvl="1"/>
            <a:r>
              <a:rPr lang="en-US" sz="2400" dirty="0" err="1"/>
              <a:t>Etc</a:t>
            </a:r>
            <a:r>
              <a:rPr lang="en-US" sz="2400" dirty="0"/>
              <a:t> </a:t>
            </a:r>
          </a:p>
          <a:p>
            <a:pPr lvl="1"/>
            <a:endParaRPr lang="en-US" dirty="0"/>
          </a:p>
        </p:txBody>
      </p:sp>
      <p:sp>
        <p:nvSpPr>
          <p:cNvPr id="4" name="Slide Number Placeholder 3">
            <a:extLst>
              <a:ext uri="{FF2B5EF4-FFF2-40B4-BE49-F238E27FC236}">
                <a16:creationId xmlns:a16="http://schemas.microsoft.com/office/drawing/2014/main" id="{87B0121E-528F-D4D0-392C-0B3C8142E507}"/>
              </a:ext>
            </a:extLst>
          </p:cNvPr>
          <p:cNvSpPr>
            <a:spLocks noGrp="1"/>
          </p:cNvSpPr>
          <p:nvPr>
            <p:ph type="sldNum" sz="quarter" idx="12"/>
          </p:nvPr>
        </p:nvSpPr>
        <p:spPr/>
        <p:txBody>
          <a:bodyPr/>
          <a:lstStyle/>
          <a:p>
            <a:fld id="{629637A9-119A-49DA-BD12-AAC58B377D80}" type="slidenum">
              <a:rPr lang="en-US" smtClean="0"/>
              <a:t>7</a:t>
            </a:fld>
            <a:endParaRPr lang="en-US" dirty="0"/>
          </a:p>
        </p:txBody>
      </p:sp>
    </p:spTree>
    <p:extLst>
      <p:ext uri="{BB962C8B-B14F-4D97-AF65-F5344CB8AC3E}">
        <p14:creationId xmlns:p14="http://schemas.microsoft.com/office/powerpoint/2010/main" val="12335276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chemeClr val="accent1">
                    <a:lumMod val="60000"/>
                    <a:lumOff val="40000"/>
                  </a:schemeClr>
                </a:solidFill>
              </a:rPr>
              <a:t>Problem</a:t>
            </a:r>
            <a:r>
              <a:rPr lang="en-US" dirty="0"/>
              <a:t>:  Recognize a digit from the image</a:t>
            </a:r>
          </a:p>
        </p:txBody>
      </p:sp>
      <p:sp>
        <p:nvSpPr>
          <p:cNvPr id="3" name="Content Placeholder 2"/>
          <p:cNvSpPr>
            <a:spLocks noGrp="1"/>
          </p:cNvSpPr>
          <p:nvPr>
            <p:ph idx="1"/>
          </p:nvPr>
        </p:nvSpPr>
        <p:spPr>
          <a:xfrm>
            <a:off x="1193460" y="3952787"/>
            <a:ext cx="10261158" cy="2004230"/>
          </a:xfrm>
        </p:spPr>
        <p:txBody>
          <a:bodyPr>
            <a:normAutofit/>
          </a:bodyPr>
          <a:lstStyle/>
          <a:p>
            <a:r>
              <a:rPr lang="en-US" dirty="0">
                <a:solidFill>
                  <a:schemeClr val="accent1">
                    <a:lumMod val="60000"/>
                    <a:lumOff val="40000"/>
                  </a:schemeClr>
                </a:solidFill>
              </a:rPr>
              <a:t>MNIST dataset challenge</a:t>
            </a:r>
          </a:p>
          <a:p>
            <a:pPr lvl="1"/>
            <a:r>
              <a:rPr lang="en-US" dirty="0"/>
              <a:t>Dataset developed in 1990s to spur AI research on a challenging problem for the time</a:t>
            </a:r>
          </a:p>
          <a:p>
            <a:pPr lvl="1"/>
            <a:r>
              <a:rPr lang="en-US" dirty="0"/>
              <a:t>Data taken from census forms</a:t>
            </a:r>
          </a:p>
          <a:p>
            <a:pPr lvl="1"/>
            <a:r>
              <a:rPr lang="en-US" dirty="0"/>
              <a:t>Became a classic benchmark for machine vision problems</a:t>
            </a:r>
          </a:p>
          <a:p>
            <a:pPr lvl="1"/>
            <a:r>
              <a:rPr lang="en-US" dirty="0"/>
              <a:t>We will see this dataset extensively in this class</a:t>
            </a:r>
          </a:p>
          <a:p>
            <a:pPr lvl="1"/>
            <a:endParaRPr lang="en-US" dirty="0"/>
          </a:p>
        </p:txBody>
      </p:sp>
      <p:sp>
        <p:nvSpPr>
          <p:cNvPr id="4" name="Slide Number Placeholder 3"/>
          <p:cNvSpPr>
            <a:spLocks noGrp="1"/>
          </p:cNvSpPr>
          <p:nvPr>
            <p:ph type="sldNum" sz="quarter" idx="12"/>
          </p:nvPr>
        </p:nvSpPr>
        <p:spPr/>
        <p:txBody>
          <a:bodyPr/>
          <a:lstStyle/>
          <a:p>
            <a:fld id="{629637A9-119A-49DA-BD12-AAC58B377D80}" type="slidenum">
              <a:rPr lang="en-US" smtClean="0"/>
              <a:t>8</a:t>
            </a:fld>
            <a:endParaRPr lang="en-US" dirty="0"/>
          </a:p>
        </p:txBody>
      </p:sp>
      <p:pic>
        <p:nvPicPr>
          <p:cNvPr id="5" name="Picture 4"/>
          <p:cNvPicPr>
            <a:picLocks noChangeAspect="1"/>
          </p:cNvPicPr>
          <p:nvPr/>
        </p:nvPicPr>
        <p:blipFill>
          <a:blip r:embed="rId2"/>
          <a:stretch>
            <a:fillRect/>
          </a:stretch>
        </p:blipFill>
        <p:spPr>
          <a:xfrm>
            <a:off x="1097280" y="1654314"/>
            <a:ext cx="4349363" cy="2119706"/>
          </a:xfrm>
          <a:prstGeom prst="rect">
            <a:avLst/>
          </a:prstGeom>
        </p:spPr>
      </p:pic>
    </p:spTree>
    <p:extLst>
      <p:ext uri="{BB962C8B-B14F-4D97-AF65-F5344CB8AC3E}">
        <p14:creationId xmlns:p14="http://schemas.microsoft.com/office/powerpoint/2010/main" val="33679636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0FB092-EE8C-48C5-A0CB-031260B27AE5}"/>
              </a:ext>
            </a:extLst>
          </p:cNvPr>
          <p:cNvSpPr>
            <a:spLocks noGrp="1"/>
          </p:cNvSpPr>
          <p:nvPr>
            <p:ph type="title"/>
          </p:nvPr>
        </p:nvSpPr>
        <p:spPr>
          <a:xfrm>
            <a:off x="1097280" y="286603"/>
            <a:ext cx="10058400" cy="1040211"/>
          </a:xfrm>
        </p:spPr>
        <p:txBody>
          <a:bodyPr>
            <a:normAutofit/>
          </a:bodyPr>
          <a:lstStyle/>
          <a:p>
            <a:r>
              <a:rPr lang="en-US" dirty="0"/>
              <a:t>Classical “Expert” Approach</a:t>
            </a:r>
          </a:p>
        </p:txBody>
      </p:sp>
      <p:sp>
        <p:nvSpPr>
          <p:cNvPr id="3" name="Content Placeholder 2">
            <a:extLst>
              <a:ext uri="{FF2B5EF4-FFF2-40B4-BE49-F238E27FC236}">
                <a16:creationId xmlns:a16="http://schemas.microsoft.com/office/drawing/2014/main" id="{734FB12F-FD4A-4A9A-9DD5-1C2D76D7C75B}"/>
              </a:ext>
            </a:extLst>
          </p:cNvPr>
          <p:cNvSpPr>
            <a:spLocks noGrp="1"/>
          </p:cNvSpPr>
          <p:nvPr>
            <p:ph idx="1"/>
          </p:nvPr>
        </p:nvSpPr>
        <p:spPr/>
        <p:txBody>
          <a:bodyPr/>
          <a:lstStyle/>
          <a:p>
            <a:r>
              <a:rPr lang="en-US" dirty="0">
                <a:solidFill>
                  <a:schemeClr val="accent1">
                    <a:lumMod val="60000"/>
                    <a:lumOff val="40000"/>
                  </a:schemeClr>
                </a:solidFill>
              </a:rPr>
              <a:t>Idea</a:t>
            </a:r>
            <a:r>
              <a:rPr lang="en-US" dirty="0"/>
              <a:t>:  Use your knowledge about digits</a:t>
            </a:r>
          </a:p>
          <a:p>
            <a:pPr lvl="1"/>
            <a:r>
              <a:rPr lang="en-US" dirty="0"/>
              <a:t>You are an “expert” since you can do the task</a:t>
            </a:r>
          </a:p>
          <a:p>
            <a:pPr lvl="1"/>
            <a:r>
              <a:rPr lang="en-US" dirty="0"/>
              <a:t>So, you construct simple rules and code them</a:t>
            </a:r>
          </a:p>
          <a:p>
            <a:pPr lvl="1"/>
            <a:endParaRPr lang="en-US" dirty="0"/>
          </a:p>
          <a:p>
            <a:r>
              <a:rPr lang="en-US" dirty="0">
                <a:solidFill>
                  <a:schemeClr val="accent1">
                    <a:lumMod val="60000"/>
                    <a:lumOff val="40000"/>
                  </a:schemeClr>
                </a:solidFill>
              </a:rPr>
              <a:t>Expert rule </a:t>
            </a:r>
            <a:r>
              <a:rPr lang="en-US" dirty="0"/>
              <a:t>example:   “</a:t>
            </a:r>
            <a:r>
              <a:rPr lang="en-US" i="1" dirty="0"/>
              <a:t>Image is a digit 7 if…”</a:t>
            </a:r>
            <a:r>
              <a:rPr lang="en-US" dirty="0"/>
              <a:t>:</a:t>
            </a:r>
          </a:p>
          <a:p>
            <a:pPr lvl="1"/>
            <a:r>
              <a:rPr lang="en-US" dirty="0"/>
              <a:t>There is a single horizontal line, and </a:t>
            </a:r>
          </a:p>
          <a:p>
            <a:pPr lvl="1"/>
            <a:r>
              <a:rPr lang="en-US" dirty="0"/>
              <a:t>There is a single vertical line</a:t>
            </a:r>
          </a:p>
          <a:p>
            <a:pPr lvl="1"/>
            <a:endParaRPr lang="en-US" dirty="0"/>
          </a:p>
          <a:p>
            <a:r>
              <a:rPr lang="en-US" dirty="0"/>
              <a:t>Rule seems simple and reasonable</a:t>
            </a:r>
          </a:p>
          <a:p>
            <a:r>
              <a:rPr lang="en-US" dirty="0"/>
              <a:t>But,…</a:t>
            </a:r>
          </a:p>
        </p:txBody>
      </p:sp>
      <p:sp>
        <p:nvSpPr>
          <p:cNvPr id="4" name="Slide Number Placeholder 3">
            <a:extLst>
              <a:ext uri="{FF2B5EF4-FFF2-40B4-BE49-F238E27FC236}">
                <a16:creationId xmlns:a16="http://schemas.microsoft.com/office/drawing/2014/main" id="{F55DCAFA-F77F-4BE2-9AE2-C7F4F5C5B014}"/>
              </a:ext>
            </a:extLst>
          </p:cNvPr>
          <p:cNvSpPr>
            <a:spLocks noGrp="1"/>
          </p:cNvSpPr>
          <p:nvPr>
            <p:ph type="sldNum" sz="quarter" idx="12"/>
          </p:nvPr>
        </p:nvSpPr>
        <p:spPr/>
        <p:txBody>
          <a:bodyPr/>
          <a:lstStyle/>
          <a:p>
            <a:fld id="{629637A9-119A-49DA-BD12-AAC58B377D80}" type="slidenum">
              <a:rPr lang="en-US" smtClean="0"/>
              <a:t>9</a:t>
            </a:fld>
            <a:endParaRPr lang="en-US" dirty="0"/>
          </a:p>
        </p:txBody>
      </p:sp>
      <p:pic>
        <p:nvPicPr>
          <p:cNvPr id="5" name="Picture 4">
            <a:extLst>
              <a:ext uri="{FF2B5EF4-FFF2-40B4-BE49-F238E27FC236}">
                <a16:creationId xmlns:a16="http://schemas.microsoft.com/office/drawing/2014/main" id="{1B83F9FC-19E4-4096-B387-9314B2C8C229}"/>
              </a:ext>
            </a:extLst>
          </p:cNvPr>
          <p:cNvPicPr>
            <a:picLocks noChangeAspect="1"/>
          </p:cNvPicPr>
          <p:nvPr/>
        </p:nvPicPr>
        <p:blipFill>
          <a:blip r:embed="rId2"/>
          <a:stretch>
            <a:fillRect/>
          </a:stretch>
        </p:blipFill>
        <p:spPr>
          <a:xfrm>
            <a:off x="6840144" y="1491564"/>
            <a:ext cx="3162662" cy="1541355"/>
          </a:xfrm>
          <a:prstGeom prst="rect">
            <a:avLst/>
          </a:prstGeom>
        </p:spPr>
      </p:pic>
      <p:pic>
        <p:nvPicPr>
          <p:cNvPr id="7" name="Picture 6">
            <a:extLst>
              <a:ext uri="{FF2B5EF4-FFF2-40B4-BE49-F238E27FC236}">
                <a16:creationId xmlns:a16="http://schemas.microsoft.com/office/drawing/2014/main" id="{44E52FF1-0BB6-490B-927C-BCD967047415}"/>
              </a:ext>
            </a:extLst>
          </p:cNvPr>
          <p:cNvPicPr>
            <a:picLocks noChangeAspect="1"/>
          </p:cNvPicPr>
          <p:nvPr/>
        </p:nvPicPr>
        <p:blipFill>
          <a:blip r:embed="rId3"/>
          <a:stretch>
            <a:fillRect/>
          </a:stretch>
        </p:blipFill>
        <p:spPr>
          <a:xfrm>
            <a:off x="6908393" y="3195312"/>
            <a:ext cx="2697519" cy="2771279"/>
          </a:xfrm>
          <a:prstGeom prst="rect">
            <a:avLst/>
          </a:prstGeom>
        </p:spPr>
      </p:pic>
    </p:spTree>
    <p:extLst>
      <p:ext uri="{BB962C8B-B14F-4D97-AF65-F5344CB8AC3E}">
        <p14:creationId xmlns:p14="http://schemas.microsoft.com/office/powerpoint/2010/main" val="3221467860"/>
      </p:ext>
    </p:extLst>
  </p:cSld>
  <p:clrMapOvr>
    <a:masterClrMapping/>
  </p:clrMapOvr>
</p:sld>
</file>

<file path=ppt/theme/theme1.xml><?xml version="1.0" encoding="utf-8"?>
<a:theme xmlns:a="http://schemas.openxmlformats.org/drawingml/2006/main" name="Retrospect">
  <a:themeElements>
    <a:clrScheme name="Violet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Calibri">
      <a:maj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02006FA4-1611-4B07-AF7F-85CF6D20EB3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3958</TotalTime>
  <Words>3726</Words>
  <Application>Microsoft Office PowerPoint</Application>
  <PresentationFormat>Widescreen</PresentationFormat>
  <Paragraphs>590</Paragraphs>
  <Slides>68</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68</vt:i4>
      </vt:variant>
    </vt:vector>
  </HeadingPairs>
  <TitlesOfParts>
    <vt:vector size="76" baseType="lpstr">
      <vt:lpstr>Arial</vt:lpstr>
      <vt:lpstr>Calibri</vt:lpstr>
      <vt:lpstr>Calibri Light</vt:lpstr>
      <vt:lpstr>Cambria Math</vt:lpstr>
      <vt:lpstr>Consolas</vt:lpstr>
      <vt:lpstr>Courier New</vt:lpstr>
      <vt:lpstr>Wingdings</vt:lpstr>
      <vt:lpstr>Retrospect</vt:lpstr>
      <vt:lpstr>Lecture 1:  Introduction to Machine Learning?</vt:lpstr>
      <vt:lpstr>About me</vt:lpstr>
      <vt:lpstr>People</vt:lpstr>
      <vt:lpstr>What is Machine Learning?</vt:lpstr>
      <vt:lpstr>Basic Goal</vt:lpstr>
      <vt:lpstr>Classic Example:</vt:lpstr>
      <vt:lpstr>Classic Example </vt:lpstr>
      <vt:lpstr>Problem:  Recognize a digit from the image</vt:lpstr>
      <vt:lpstr>Classical “Expert” Approach</vt:lpstr>
      <vt:lpstr>1s vs 7s Algorithms</vt:lpstr>
      <vt:lpstr>Problems with Expert Rules</vt:lpstr>
      <vt:lpstr>ML Approach:  Learn from Data</vt:lpstr>
      <vt:lpstr>ML Approach:  Learn from Data</vt:lpstr>
      <vt:lpstr>ML Approach:  Learn from Data</vt:lpstr>
      <vt:lpstr>ML Approach Benefits and Challenges</vt:lpstr>
      <vt:lpstr>ML is super exciting right now !!!</vt:lpstr>
      <vt:lpstr>What is driving ML</vt:lpstr>
      <vt:lpstr>Central Questions in ML</vt:lpstr>
      <vt:lpstr>Central Questions in ML</vt:lpstr>
      <vt:lpstr>Course Objectives</vt:lpstr>
      <vt:lpstr>Course Objectives</vt:lpstr>
      <vt:lpstr>More advanced classes</vt:lpstr>
      <vt:lpstr>Three most important things from syllabus</vt:lpstr>
      <vt:lpstr>Class Participation</vt:lpstr>
      <vt:lpstr>Simple Linear Regression </vt:lpstr>
      <vt:lpstr>Supervised Learning</vt:lpstr>
      <vt:lpstr>Supervised</vt:lpstr>
      <vt:lpstr>Machine Learning </vt:lpstr>
      <vt:lpstr>Supervised learning</vt:lpstr>
      <vt:lpstr>Supervised Learning: other examples</vt:lpstr>
      <vt:lpstr>Supervised Regression: Stock Price Prediction </vt:lpstr>
      <vt:lpstr>Other examples: Supervised learning</vt:lpstr>
      <vt:lpstr>Supervised Learning</vt:lpstr>
      <vt:lpstr>Top Journals</vt:lpstr>
      <vt:lpstr>Top Conferences</vt:lpstr>
      <vt:lpstr>First a Couple of things</vt:lpstr>
      <vt:lpstr>Motivating Example:  What Determines mpg in a Car?</vt:lpstr>
      <vt:lpstr>Demo in Google Colab</vt:lpstr>
      <vt:lpstr>Getting Data</vt:lpstr>
      <vt:lpstr>Datasets </vt:lpstr>
      <vt:lpstr>Check it</vt:lpstr>
      <vt:lpstr>Python Packages</vt:lpstr>
      <vt:lpstr>Loading the Data in Jupyter Notebook Try 1:  The Wrong Way!</vt:lpstr>
      <vt:lpstr>Loading the Data in Jupyter Try 2:  Fixing the Errors</vt:lpstr>
      <vt:lpstr>Visualizing the Data</vt:lpstr>
      <vt:lpstr>Exercise:  Postulate a Model</vt:lpstr>
      <vt:lpstr>Data</vt:lpstr>
      <vt:lpstr>Linear Model</vt:lpstr>
      <vt:lpstr>Why Use a Linear Model?</vt:lpstr>
      <vt:lpstr>Outline</vt:lpstr>
      <vt:lpstr>Linear Model Residual</vt:lpstr>
      <vt:lpstr>Least Squares Model Fitting</vt:lpstr>
      <vt:lpstr>Finding Parameters via Optimization A general ML recipe</vt:lpstr>
      <vt:lpstr>Sample Mean and Standard Deviations</vt:lpstr>
      <vt:lpstr>Visualizing Mean and SD on Scatter Plot Question</vt:lpstr>
      <vt:lpstr>Visualizing Mean and SD on Scatter Plot Approximate answer</vt:lpstr>
      <vt:lpstr>Computing Means and SD in Python</vt:lpstr>
      <vt:lpstr>Sample Covariance</vt:lpstr>
      <vt:lpstr>Statistics</vt:lpstr>
      <vt:lpstr>Alternate Equation for Variance</vt:lpstr>
      <vt:lpstr>Notation</vt:lpstr>
      <vt:lpstr>Minimizing RSS</vt:lpstr>
      <vt:lpstr>Simple Example</vt:lpstr>
      <vt:lpstr>Auto Example</vt:lpstr>
      <vt:lpstr>Minimum RSS</vt:lpstr>
      <vt:lpstr>Visually seeing correlation</vt:lpstr>
      <vt:lpstr>When the Error is Large…</vt:lpstr>
      <vt:lpstr>A Better Model for the Auto Example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Sundeep Rangan</dc:creator>
  <cp:lastModifiedBy>Gustavo Sandoval</cp:lastModifiedBy>
  <cp:revision>325</cp:revision>
  <cp:lastPrinted>2018-09-04T19:00:14Z</cp:lastPrinted>
  <dcterms:created xsi:type="dcterms:W3CDTF">2015-03-22T11:15:32Z</dcterms:created>
  <dcterms:modified xsi:type="dcterms:W3CDTF">2022-09-06T17:16:47Z</dcterms:modified>
</cp:coreProperties>
</file>