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2" r:id="rId13"/>
    <p:sldId id="345" r:id="rId14"/>
    <p:sldId id="346" r:id="rId15"/>
    <p:sldId id="347" r:id="rId16"/>
    <p:sldId id="409" r:id="rId17"/>
    <p:sldId id="354" r:id="rId18"/>
    <p:sldId id="348" r:id="rId19"/>
    <p:sldId id="410" r:id="rId20"/>
    <p:sldId id="355" r:id="rId21"/>
    <p:sldId id="356" r:id="rId22"/>
    <p:sldId id="407" r:id="rId23"/>
    <p:sldId id="364" r:id="rId24"/>
    <p:sldId id="351" r:id="rId25"/>
    <p:sldId id="371" r:id="rId26"/>
    <p:sldId id="372" r:id="rId27"/>
    <p:sldId id="358" r:id="rId28"/>
    <p:sldId id="359" r:id="rId29"/>
    <p:sldId id="384" r:id="rId30"/>
    <p:sldId id="385" r:id="rId31"/>
    <p:sldId id="386" r:id="rId32"/>
    <p:sldId id="365" r:id="rId33"/>
    <p:sldId id="388" r:id="rId34"/>
    <p:sldId id="389" r:id="rId35"/>
    <p:sldId id="413" r:id="rId36"/>
    <p:sldId id="390" r:id="rId37"/>
    <p:sldId id="412" r:id="rId38"/>
    <p:sldId id="366" r:id="rId39"/>
    <p:sldId id="391" r:id="rId40"/>
    <p:sldId id="368" r:id="rId41"/>
    <p:sldId id="392" r:id="rId42"/>
    <p:sldId id="405" r:id="rId43"/>
    <p:sldId id="406" r:id="rId44"/>
    <p:sldId id="383" r:id="rId45"/>
    <p:sldId id="396" r:id="rId46"/>
    <p:sldId id="394" r:id="rId47"/>
    <p:sldId id="395" r:id="rId48"/>
    <p:sldId id="397" r:id="rId49"/>
    <p:sldId id="398" r:id="rId50"/>
    <p:sldId id="399" r:id="rId51"/>
    <p:sldId id="400" r:id="rId52"/>
    <p:sldId id="401" r:id="rId53"/>
    <p:sldId id="370" r:id="rId5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79839" autoAdjust="0"/>
  </p:normalViewPr>
  <p:slideViewPr>
    <p:cSldViewPr snapToGrid="0">
      <p:cViewPr varScale="1">
        <p:scale>
          <a:sx n="70" d="100"/>
          <a:sy n="70" d="100"/>
        </p:scale>
        <p:origin x="6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4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2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6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6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2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3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7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Iid</a:t>
            </a:r>
            <a:r>
              <a:rPr lang="en-US" dirty="0"/>
              <a:t> = independent and identically </a:t>
            </a:r>
            <a:r>
              <a:rPr lang="en-US" dirty="0" err="1"/>
              <a:t>distribugted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64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Iid</a:t>
            </a:r>
            <a:r>
              <a:rPr lang="en-US" dirty="0"/>
              <a:t> = independent and identically </a:t>
            </a:r>
            <a:r>
              <a:rPr lang="en-US" dirty="0" err="1"/>
              <a:t>distribugted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2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try the </a:t>
            </a:r>
            <a:r>
              <a:rPr lang="en-US"/>
              <a:t>simplest model first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4_model_sel/demo03_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</a:t>
            </a:r>
            <a:r>
              <a:rPr lang="en-US" dirty="0" err="1"/>
              <a:t>rangan</a:t>
            </a:r>
            <a:r>
              <a:rPr lang="en-US" dirty="0"/>
              <a:t> (with modifications by G. Sandoval)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b="1" dirty="0"/>
                  <a:t>Minimizing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𝑹𝑺𝑺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will </a:t>
                </a:r>
                <a:r>
                  <a:rPr lang="en-US" dirty="0">
                    <a:solidFill>
                      <a:srgbClr val="FF0000"/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as large </a:t>
                </a:r>
                <a:r>
                  <a:rPr lang="en-US" dirty="0"/>
                  <a:t>as possible</a:t>
                </a:r>
              </a:p>
              <a:p>
                <a:pPr lvl="1"/>
                <a:r>
                  <a:rPr lang="en-US" dirty="0"/>
                  <a:t>Leads to </a:t>
                </a:r>
                <a:r>
                  <a:rPr lang="en-US" dirty="0">
                    <a:solidFill>
                      <a:srgbClr val="FF0000"/>
                    </a:solidFill>
                  </a:rPr>
                  <a:t>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50176" y="193187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Concept:  Need to fit on </a:t>
                </a:r>
                <a:r>
                  <a:rPr lang="en-US" b="1" dirty="0"/>
                  <a:t>test data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/>
                  <a:t> of </a:t>
                </a:r>
                <a:r>
                  <a:rPr lang="en-US" b="1" dirty="0"/>
                  <a:t>training data</a:t>
                </a:r>
              </a:p>
              <a:p>
                <a:r>
                  <a:rPr lang="en-US" dirty="0"/>
                  <a:t>Divide data into </a:t>
                </a:r>
                <a:r>
                  <a:rPr lang="en-US" b="1" dirty="0"/>
                  <a:t>two sets</a:t>
                </a:r>
                <a:r>
                  <a:rPr lang="en-U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dirty="0"/>
                  <a:t> training samples,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test samples</a:t>
                </a:r>
              </a:p>
              <a:p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learn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:r>
                  <a:rPr lang="en-US" b="1" dirty="0"/>
                  <a:t>training</a:t>
                </a:r>
                <a:r>
                  <a:rPr lang="en-US" dirty="0"/>
                  <a:t> samples</a:t>
                </a:r>
              </a:p>
              <a:p>
                <a:r>
                  <a:rPr lang="en-US" dirty="0"/>
                  <a:t>Measure RSS on </a:t>
                </a:r>
                <a:r>
                  <a:rPr lang="en-US" b="1" dirty="0"/>
                  <a:t>test</a:t>
                </a:r>
                <a:r>
                  <a:rPr lang="en-US" dirty="0"/>
                  <a:t> samples.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Select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</a:t>
                </a:r>
                <a:r>
                  <a:rPr lang="en-US" b="1" dirty="0"/>
                  <a:t>minimizes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3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model order with smallest score: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Or, use highest score if we want to maximize score instead of minimizing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</a:t>
            </a:r>
            <a:r>
              <a:rPr lang="en-US" b="1" dirty="0"/>
              <a:t>limited number </a:t>
            </a:r>
            <a:r>
              <a:rPr lang="en-US" dirty="0"/>
              <a:t>of samples for training</a:t>
            </a:r>
          </a:p>
          <a:p>
            <a:r>
              <a:rPr lang="en-US" dirty="0"/>
              <a:t>Problems particularly bad for data with </a:t>
            </a:r>
            <a:r>
              <a:rPr lang="en-US" b="1" dirty="0"/>
              <a:t>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18031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underfitting of a model in a scatterplot</a:t>
            </a:r>
          </a:p>
          <a:p>
            <a:r>
              <a:rPr lang="en-US" dirty="0"/>
              <a:t>Explain Training and Test sets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81529" y="235541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FE2-A0C9-40C4-95DC-83D7F4F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general estimation problem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Given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want to learn a functional relation: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estimates: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possible examples:</a:t>
                </a:r>
              </a:p>
              <a:p>
                <a:pPr lvl="1"/>
                <a:r>
                  <a:rPr lang="en-US" dirty="0"/>
                  <a:t>Linear model: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Polynomial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9C5-DFFE-4695-893F-8D34397E0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3FEEC-36AC-41ED-8568-467C18E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8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True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Analysis set-up: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Learning algorithm assumes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But, data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Will quantify three key effects: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Irreducible error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Under-modeling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Over-fitting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evaluate prediction error suppose we are given:</a:t>
                </a:r>
              </a:p>
              <a:p>
                <a:pPr lvl="1"/>
                <a:r>
                  <a:rPr lang="en-US" dirty="0"/>
                  <a:t>A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(computed from the learning algorithm for a fixed training set)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Test point is different from training samples.</a:t>
                </a:r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>
                    <a:solidFill>
                      <a:schemeClr val="tx1"/>
                    </a:solidFill>
                  </a:rPr>
                  <a:t>given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test sample.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332352" cy="1040211"/>
          </a:xfrm>
        </p:spPr>
        <p:txBody>
          <a:bodyPr/>
          <a:lstStyle/>
          <a:p>
            <a:r>
              <a:rPr lang="en-US" dirty="0"/>
              <a:t>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Rewrite output MSE: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8F515-984D-420F-A331-40B454E7787E}"/>
                  </a:ext>
                </a:extLst>
              </p:cNvPr>
              <p:cNvSpPr txBox="1"/>
              <p:nvPr/>
            </p:nvSpPr>
            <p:spPr>
              <a:xfrm>
                <a:off x="7714735" y="465438"/>
                <a:ext cx="3237168" cy="96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8F515-984D-420F-A331-40B454E7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35" y="465438"/>
                <a:ext cx="3237168" cy="960456"/>
              </a:xfrm>
              <a:prstGeom prst="rect">
                <a:avLst/>
              </a:prstGeom>
              <a:blipFill>
                <a:blip r:embed="rId4"/>
                <a:stretch>
                  <a:fillRect l="-1695" t="-633" r="-6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3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Solutions in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output error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If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 and we can estimate the true parameter:</a:t>
                </a:r>
              </a:p>
              <a:p>
                <a:pPr lvl="1"/>
                <a:r>
                  <a:rPr lang="en-US" dirty="0"/>
                  <a:t>We can get 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8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Cross-validation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A59-8E1F-4617-B995-9BDE9AD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as follows:</a:t>
                </a:r>
              </a:p>
              <a:p>
                <a:pPr lvl="1"/>
                <a:r>
                  <a:rPr lang="en-US" dirty="0"/>
                  <a:t>Fix data input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(Treat as non-random)</a:t>
                </a:r>
              </a:p>
              <a:p>
                <a:pPr lvl="1"/>
                <a:r>
                  <a:rPr lang="en-US" dirty="0"/>
                  <a:t>Generate data output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random </a:t>
                </a:r>
                <a:r>
                  <a:rPr lang="en-US" dirty="0" err="1"/>
                  <a:t>i.i.d</a:t>
                </a:r>
                <a:r>
                  <a:rPr lang="en-US" dirty="0"/>
                  <a:t>.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some distribution</a:t>
                </a:r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a random vector</a:t>
                </a:r>
              </a:p>
              <a:p>
                <a:pPr lvl="1"/>
                <a:r>
                  <a:rPr lang="en-US" dirty="0"/>
                  <a:t>Depends on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training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at a test point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Measures the difference between:</a:t>
                </a:r>
              </a:p>
              <a:p>
                <a:pPr lvl="1"/>
                <a:r>
                  <a:rPr lang="en-US" dirty="0"/>
                  <a:t>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value of estimated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averaged over the noise in the training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23D3C-91F9-45AC-ACCD-32657F118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373AF-968D-4305-B94E-3A8100A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9583-1C1F-461C-8CA6-749C753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Bias:  Noise-Free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true relation has no noise: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Will handle noise later</a:t>
                </a:r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model parameter from least-squares: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/>
                  <a:t>Minimizing training error finds best least squares fit of the true functions in the model class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Conclusions</a:t>
                </a:r>
                <a:r>
                  <a:rPr lang="en-US" dirty="0"/>
                  <a:t>:  If</a:t>
                </a:r>
              </a:p>
              <a:p>
                <a:pPr lvl="1"/>
                <a:r>
                  <a:rPr lang="en-US" dirty="0"/>
                  <a:t>There is no under-modeling: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true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unique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Bias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1" dirty="0"/>
                  <a:t>No bias </a:t>
                </a:r>
                <a:r>
                  <a:rPr lang="en-US" dirty="0"/>
                  <a:t>when </a:t>
                </a:r>
                <a:r>
                  <a:rPr lang="en-US" b="1" dirty="0"/>
                  <a:t>there is no under-modeling </a:t>
                </a:r>
                <a:r>
                  <a:rPr lang="en-US" dirty="0"/>
                  <a:t>and </a:t>
                </a:r>
                <a:r>
                  <a:rPr lang="en-US" b="1" dirty="0"/>
                  <a:t>no noise</a:t>
                </a:r>
              </a:p>
              <a:p>
                <a:r>
                  <a:rPr lang="en-US" dirty="0"/>
                  <a:t>Will show later that for linear models, there is no bias even when there is no noise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FC41F-A779-4BD2-97BE-3FECC3D8C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31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D45F-8371-4BBC-97AF-B2C8044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4B-A2A9-48F6-9D76-B3723B7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r>
                  <a:rPr lang="en-US" dirty="0"/>
                  <a:t>No noise in data</a:t>
                </a:r>
              </a:p>
              <a:p>
                <a:r>
                  <a:rPr lang="en-US" dirty="0"/>
                  <a:t>No bias when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CBBE6-0737-483E-884E-7784923C1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6"/>
                <a:ext cx="2452011" cy="4089627"/>
              </a:xfrm>
              <a:blipFill>
                <a:blip r:embed="rId3"/>
                <a:stretch>
                  <a:fillRect l="-5970" t="-1642" r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BB2-5D4E-464B-8439-8C3BC18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233BB-E03B-42D3-883C-3A24ECDC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91" y="1428547"/>
            <a:ext cx="7507549" cy="38971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01C043-5109-41D2-A264-B5298C0597BD}"/>
              </a:ext>
            </a:extLst>
          </p:cNvPr>
          <p:cNvCxnSpPr/>
          <p:nvPr/>
        </p:nvCxnSpPr>
        <p:spPr>
          <a:xfrm>
            <a:off x="4493114" y="3677110"/>
            <a:ext cx="0" cy="37322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82AAC-A6A8-4B8E-B14F-D411385986B6}"/>
              </a:ext>
            </a:extLst>
          </p:cNvPr>
          <p:cNvSpPr txBox="1"/>
          <p:nvPr/>
        </p:nvSpPr>
        <p:spPr>
          <a:xfrm>
            <a:off x="2205866" y="368100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E6104-2373-4493-828B-5A4666187A4F}"/>
              </a:ext>
            </a:extLst>
          </p:cNvPr>
          <p:cNvCxnSpPr>
            <a:cxnSpLocks/>
          </p:cNvCxnSpPr>
          <p:nvPr/>
        </p:nvCxnSpPr>
        <p:spPr>
          <a:xfrm>
            <a:off x="2980706" y="3863722"/>
            <a:ext cx="1512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CB2A0-A194-4B50-AF27-9BACD68F0DEE}"/>
              </a:ext>
            </a:extLst>
          </p:cNvPr>
          <p:cNvSpPr txBox="1"/>
          <p:nvPr/>
        </p:nvSpPr>
        <p:spPr>
          <a:xfrm>
            <a:off x="4101229" y="545153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has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F209E-225A-417B-B34D-63765D74A204}"/>
              </a:ext>
            </a:extLst>
          </p:cNvPr>
          <p:cNvSpPr txBox="1"/>
          <p:nvPr/>
        </p:nvSpPr>
        <p:spPr>
          <a:xfrm>
            <a:off x="6944146" y="5451531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6E102-7BE3-4ED1-A3AC-4BC734947DD2}"/>
              </a:ext>
            </a:extLst>
          </p:cNvPr>
          <p:cNvSpPr txBox="1"/>
          <p:nvPr/>
        </p:nvSpPr>
        <p:spPr>
          <a:xfrm>
            <a:off x="9346794" y="542740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bias</a:t>
            </a:r>
          </a:p>
        </p:txBody>
      </p:sp>
    </p:spTree>
    <p:extLst>
      <p:ext uri="{BB962C8B-B14F-4D97-AF65-F5344CB8AC3E}">
        <p14:creationId xmlns:p14="http://schemas.microsoft.com/office/powerpoint/2010/main" val="2429999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A53-6374-4067-A127-B9E228F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of an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Data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training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Fit 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from data (e.g. via least squares)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be random. Depends on particular noise realization for the selected training samples.  </a:t>
                </a:r>
              </a:p>
              <a:p>
                <a:r>
                  <a:rPr lang="en-US" dirty="0"/>
                  <a:t>Take a new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two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 square errors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Output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</a:t>
                </a:r>
                <a:r>
                  <a:rPr lang="en-US" b="1" dirty="0"/>
                  <a:t>Error on the predicted value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  </a:t>
                </a:r>
                <a:r>
                  <a:rPr lang="en-US" b="1" dirty="0"/>
                  <a:t>Error on the underlying function</a:t>
                </a:r>
              </a:p>
              <a:p>
                <a:r>
                  <a:rPr lang="en-US" dirty="0"/>
                  <a:t>Expectation is over both:</a:t>
                </a:r>
              </a:p>
              <a:p>
                <a:pPr lvl="1"/>
                <a:r>
                  <a:rPr lang="en-US" dirty="0"/>
                  <a:t>Noise in the training 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Noise on the test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784D2-E0B2-44FA-884F-7CC21428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ADE-D6DF-421A-9BF3-C359DAB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From previous slide: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Output MSE:   </a:t>
                </a:r>
              </a:p>
              <a:p>
                <a:pPr lvl="2"/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:  Error on the predicted value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Function MSE:    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:  Error on the underlying function</a:t>
                </a: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the irreducible error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3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1C9-133E-498C-A18B-76DF68B8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the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Proof:  Similar to before:</a:t>
                </a:r>
              </a:p>
              <a:p>
                <a:endParaRPr lang="en-US" sz="2800" dirty="0"/>
              </a:p>
              <a:p>
                <a:pPr lvl="1"/>
                <a:r>
                  <a:rPr lang="en-US" sz="2400" dirty="0"/>
                  <a:t>We know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But,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2400" dirty="0"/>
                  <a:t>Therefore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0663E-D0D2-4277-B936-6F05D6A68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3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ECB6-A880-4FFD-85A0-90FC950F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We will show that function MSE can be related to two key quantities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How much the average value of the estimate differs from the true function</a:t>
                </a:r>
              </a:p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How much the estimate varies around its average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Bias and variance are (conceptually) measured as follows:</a:t>
                </a:r>
              </a:p>
              <a:p>
                <a:pPr lvl="1"/>
                <a:r>
                  <a:rPr lang="en-US" sz="2000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because of independent noise in the training data</a:t>
                </a:r>
              </a:p>
              <a:p>
                <a:pPr lvl="1"/>
                <a:r>
                  <a:rPr lang="en-US" sz="2000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sz="2000" dirty="0"/>
                  <a:t> for each training data set</a:t>
                </a:r>
              </a:p>
              <a:p>
                <a:pPr lvl="1"/>
                <a:r>
                  <a:rPr lang="en-US" sz="2000" dirty="0"/>
                  <a:t>Bias and variances are computed over the different sets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Of course, in reality, we have only one training dataset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But, bias and variance are 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77A4-1077-463B-8BCF-2872DE1A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2132808" cy="4329817"/>
          </a:xfrm>
        </p:spPr>
        <p:txBody>
          <a:bodyPr/>
          <a:lstStyle/>
          <a:p>
            <a:r>
              <a:rPr lang="en-US" dirty="0"/>
              <a:t>Polynomial ex</a:t>
            </a:r>
          </a:p>
          <a:p>
            <a:r>
              <a:rPr lang="en-US" dirty="0"/>
              <a:t>Mean and </a:t>
            </a:r>
            <a:r>
              <a:rPr lang="en-US" dirty="0" err="1"/>
              <a:t>std</a:t>
            </a:r>
            <a:r>
              <a:rPr lang="en-US" dirty="0"/>
              <a:t> dev of estimated functions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Solid line: mean estimate among all trials</a:t>
            </a:r>
          </a:p>
          <a:p>
            <a:r>
              <a:rPr lang="en-US" dirty="0"/>
              <a:t>Error bars: 1 STD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A4DB0-D1A2-4687-8C28-BA35EB9C36B4}"/>
              </a:ext>
            </a:extLst>
          </p:cNvPr>
          <p:cNvSpPr txBox="1"/>
          <p:nvPr/>
        </p:nvSpPr>
        <p:spPr>
          <a:xfrm>
            <a:off x="8882744" y="5499762"/>
            <a:ext cx="151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variance,</a:t>
            </a:r>
            <a:br>
              <a:rPr lang="en-US" dirty="0"/>
            </a:br>
            <a:r>
              <a:rPr lang="en-US" dirty="0"/>
              <a:t>Zero bias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D4D3D-C640-4981-B82A-7C7B41EB6C75}"/>
              </a:ext>
            </a:extLst>
          </p:cNvPr>
          <p:cNvSpPr txBox="1"/>
          <p:nvPr/>
        </p:nvSpPr>
        <p:spPr>
          <a:xfrm>
            <a:off x="3964380" y="5499761"/>
            <a:ext cx="146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variance,</a:t>
            </a:r>
            <a:br>
              <a:rPr lang="en-US" dirty="0"/>
            </a:br>
            <a:r>
              <a:rPr lang="en-US" dirty="0"/>
              <a:t>High bias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E81AE-6A9A-4DB8-BBAA-E755EC4A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724" y="1539277"/>
            <a:ext cx="7166019" cy="39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/>
                  <a:t>Bias-Variance tradeoff: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18872" y="2822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5FD-2481-4B79-B67C-DC7A7CC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Section is Advanced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C5CA-99E5-4FAC-80B8-DAA9A3D8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requires more advanced probability and linear algebra</a:t>
            </a:r>
          </a:p>
          <a:p>
            <a:r>
              <a:rPr lang="en-US" dirty="0"/>
              <a:t>Means and variances of random vectors</a:t>
            </a:r>
          </a:p>
          <a:p>
            <a:r>
              <a:rPr lang="en-US" dirty="0"/>
              <a:t>Undergraduates:  Skip to final slide for final conclusions</a:t>
            </a:r>
          </a:p>
          <a:p>
            <a:r>
              <a:rPr lang="en-US" dirty="0"/>
              <a:t>Graduate students:  We will cover this</a:t>
            </a:r>
          </a:p>
          <a:p>
            <a:pPr lvl="1"/>
            <a:r>
              <a:rPr lang="en-US" dirty="0"/>
              <a:t>You should review your multi-variable probability and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24FD-C69C-4C60-A88F-6B2FA83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70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https://github.com/sdrangan/introml/blob/master/unit04_model_sel/demo1_polyfit.ipynb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 of Results for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Result 1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Result 2:  </a:t>
                </a:r>
                <a:r>
                  <a:rPr lang="en-US" dirty="0"/>
                  <a:t>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Result 3:  </a:t>
                </a:r>
                <a:r>
                  <a:rPr lang="en-US" dirty="0"/>
                  <a:t>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2766</Words>
  <Application>Microsoft Office PowerPoint</Application>
  <PresentationFormat>Widescreen</PresentationFormat>
  <Paragraphs>528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Cambria Math</vt:lpstr>
      <vt:lpstr>Wingdings</vt:lpstr>
      <vt:lpstr>Retrospect</vt:lpstr>
      <vt:lpstr>Lecture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Cross Validation </vt:lpstr>
      <vt:lpstr>Polynomial Example: Training Test Split</vt:lpstr>
      <vt:lpstr>Finding the Model Order</vt:lpstr>
      <vt:lpstr>General Procedure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Outline </vt:lpstr>
      <vt:lpstr>Model Class</vt:lpstr>
      <vt:lpstr>Model Class and True Function</vt:lpstr>
      <vt:lpstr>Output Mean Squared Error</vt:lpstr>
      <vt:lpstr>Irreducible Error</vt:lpstr>
      <vt:lpstr>Under-Modeling</vt:lpstr>
      <vt:lpstr>Sample Question</vt:lpstr>
      <vt:lpstr>Under-Modeling and Irreducible Error</vt:lpstr>
      <vt:lpstr>Bias of an Estimator</vt:lpstr>
      <vt:lpstr>Bias:  Noise-Free Case</vt:lpstr>
      <vt:lpstr>Bias Visualized</vt:lpstr>
      <vt:lpstr>MSE of an Estimator</vt:lpstr>
      <vt:lpstr>MSE and the and Irreducible Error</vt:lpstr>
      <vt:lpstr>MSE and the and Irreducible Error</vt:lpstr>
      <vt:lpstr>Bias and Variance</vt:lpstr>
      <vt:lpstr>Bias and Variance</vt:lpstr>
      <vt:lpstr>Bias and Variance Illustrated</vt:lpstr>
      <vt:lpstr>Bias-Variance Formula</vt:lpstr>
      <vt:lpstr>Bias-Variance Tradeoff</vt:lpstr>
      <vt:lpstr>Bias-Variance Formula Proof</vt:lpstr>
      <vt:lpstr>Outline </vt:lpstr>
      <vt:lpstr>This Section is Advanced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535</cp:revision>
  <cp:lastPrinted>2016-10-02T00:25:03Z</cp:lastPrinted>
  <dcterms:created xsi:type="dcterms:W3CDTF">2015-03-22T11:15:32Z</dcterms:created>
  <dcterms:modified xsi:type="dcterms:W3CDTF">2019-09-25T19:38:10Z</dcterms:modified>
</cp:coreProperties>
</file>