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8" r:id="rId2"/>
    <p:sldId id="275" r:id="rId3"/>
    <p:sldId id="406" r:id="rId4"/>
    <p:sldId id="358" r:id="rId5"/>
    <p:sldId id="359" r:id="rId6"/>
    <p:sldId id="360" r:id="rId7"/>
    <p:sldId id="361" r:id="rId8"/>
    <p:sldId id="399" r:id="rId9"/>
    <p:sldId id="413" r:id="rId10"/>
    <p:sldId id="400" r:id="rId11"/>
    <p:sldId id="402" r:id="rId12"/>
    <p:sldId id="404" r:id="rId13"/>
    <p:sldId id="265" r:id="rId14"/>
    <p:sldId id="403" r:id="rId15"/>
    <p:sldId id="411" r:id="rId16"/>
    <p:sldId id="414" r:id="rId17"/>
    <p:sldId id="364" r:id="rId18"/>
    <p:sldId id="363" r:id="rId19"/>
    <p:sldId id="365" r:id="rId20"/>
    <p:sldId id="395" r:id="rId21"/>
    <p:sldId id="366" r:id="rId22"/>
    <p:sldId id="367" r:id="rId23"/>
    <p:sldId id="377" r:id="rId24"/>
    <p:sldId id="378" r:id="rId25"/>
    <p:sldId id="379" r:id="rId26"/>
    <p:sldId id="380" r:id="rId27"/>
    <p:sldId id="369" r:id="rId28"/>
    <p:sldId id="368" r:id="rId29"/>
    <p:sldId id="370" r:id="rId30"/>
    <p:sldId id="371" r:id="rId31"/>
    <p:sldId id="372" r:id="rId32"/>
    <p:sldId id="393" r:id="rId33"/>
    <p:sldId id="415" r:id="rId34"/>
    <p:sldId id="386" r:id="rId35"/>
    <p:sldId id="373" r:id="rId36"/>
    <p:sldId id="374" r:id="rId37"/>
    <p:sldId id="385" r:id="rId38"/>
    <p:sldId id="416" r:id="rId39"/>
    <p:sldId id="381" r:id="rId40"/>
    <p:sldId id="388" r:id="rId41"/>
    <p:sldId id="392" r:id="rId42"/>
    <p:sldId id="397" r:id="rId43"/>
    <p:sldId id="398" r:id="rId44"/>
    <p:sldId id="417" r:id="rId45"/>
    <p:sldId id="418" r:id="rId46"/>
    <p:sldId id="412" r:id="rId4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8" autoAdjust="0"/>
    <p:restoredTop sz="64941" autoAdjust="0"/>
  </p:normalViewPr>
  <p:slideViewPr>
    <p:cSldViewPr snapToGrid="0">
      <p:cViewPr varScale="1">
        <p:scale>
          <a:sx n="80" d="100"/>
          <a:sy n="80" d="100"/>
        </p:scale>
        <p:origin x="1524" y="-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00:09:41.5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 12443,'3'-2'3528,"7"6"-3928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90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tries to push you to make the coefficients smaller or closer to 0</a:t>
            </a:r>
          </a:p>
          <a:p>
            <a:r>
              <a:rPr lang="en-US" dirty="0"/>
              <a:t>The alpha trades off the amount of predictions vs the amount of reg.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09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Otherwise the betas are in different units</a:t>
            </a:r>
          </a:p>
          <a:p>
            <a:r>
              <a:rPr lang="en-US" dirty="0"/>
              <a:t>Imagine prices of houses vs age in a housing database. Might discard age since they are much, much smaller than price.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75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 on a bunch of different alphas and </a:t>
            </a:r>
            <a:r>
              <a:rPr lang="en-US" dirty="0" err="1"/>
              <a:t>hten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57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^-3 to 10^1</a:t>
            </a:r>
          </a:p>
          <a:p>
            <a:r>
              <a:rPr lang="en-US" dirty="0"/>
              <a:t>Solid line avg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8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4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Pick the Beta for which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3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betas are more likely than others</a:t>
            </a:r>
          </a:p>
          <a:p>
            <a:r>
              <a:rPr lang="en-US" dirty="0"/>
              <a:t>Described by the 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69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Laplaclian</a:t>
            </a:r>
            <a:r>
              <a:rPr lang="en-US" dirty="0"/>
              <a:t> = abs value</a:t>
            </a:r>
          </a:p>
          <a:p>
            <a:endParaRPr lang="en-US" dirty="0"/>
          </a:p>
          <a:p>
            <a:r>
              <a:rPr lang="en-US" dirty="0"/>
              <a:t>B^2 goes to zero much slower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73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0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04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0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87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Lcavol</a:t>
            </a:r>
            <a:r>
              <a:rPr lang="en-US" dirty="0"/>
              <a:t> = log cancer volume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20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04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at least the number of data points as you have parameters.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07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down syndrome on a mouse</a:t>
            </a:r>
          </a:p>
          <a:p>
            <a:r>
              <a:rPr lang="en-US" dirty="0"/>
              <a:t>10K genes</a:t>
            </a:r>
          </a:p>
          <a:p>
            <a:r>
              <a:rPr lang="en-US" dirty="0"/>
              <a:t>You can measure it’s expression level</a:t>
            </a:r>
          </a:p>
          <a:p>
            <a:r>
              <a:rPr lang="en-US" dirty="0"/>
              <a:t>Large number of genes</a:t>
            </a:r>
          </a:p>
          <a:p>
            <a:r>
              <a:rPr lang="en-US" dirty="0"/>
              <a:t>Smalls number of data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80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07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hyperlink" Target="http://scikit-learn.org/stable/modules/generated/sklearn.linear_model.Rid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feature_select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iencedirect.com/science/article/pii/S002253471741175X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github.com/sdrangan/introml/blob/master/unit05_lasso/lasso_in_class.ipynb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5 </a:t>
            </a:r>
            <a:br>
              <a:rPr lang="en-US" sz="6600" dirty="0"/>
            </a:br>
            <a:r>
              <a:rPr lang="en-US" sz="6600" dirty="0"/>
              <a:t>LASSO Regularization and Feature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Sundeep </a:t>
            </a:r>
            <a:r>
              <a:rPr lang="en-US" dirty="0" err="1"/>
              <a:t>rangan</a:t>
            </a:r>
            <a:r>
              <a:rPr lang="en-US" dirty="0"/>
              <a:t> (With modifications by g. Sandoval)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7277-D2CA-4C91-8ED0-27B55145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9045C1-B77B-4DE9-BE71-06A4CF1CE2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linear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Models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as function of features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many problems, we know only a </a:t>
                </a:r>
                <a:r>
                  <a:rPr lang="en-US" dirty="0">
                    <a:solidFill>
                      <a:srgbClr val="FF0000"/>
                    </a:solidFill>
                  </a:rPr>
                  <a:t>few features are likely relevant</a:t>
                </a:r>
              </a:p>
              <a:p>
                <a:r>
                  <a:rPr lang="en-US" dirty="0"/>
                  <a:t>This means </a:t>
                </a:r>
                <a:r>
                  <a:rPr lang="en-US" dirty="0">
                    <a:solidFill>
                      <a:srgbClr val="FF0000"/>
                    </a:solidFill>
                  </a:rPr>
                  <a:t>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for most features</a:t>
                </a:r>
              </a:p>
              <a:p>
                <a:r>
                  <a:rPr lang="en-US" dirty="0"/>
                  <a:t>But, we don’t know a priori which  features are relevant</a:t>
                </a:r>
              </a:p>
              <a:p>
                <a:r>
                  <a:rPr lang="en-US" dirty="0"/>
                  <a:t>Model selection problem:  Fit a model with a small number of features</a:t>
                </a:r>
              </a:p>
              <a:p>
                <a:r>
                  <a:rPr lang="en-US" dirty="0"/>
                  <a:t>Mathematically:</a:t>
                </a:r>
              </a:p>
              <a:p>
                <a:pPr lvl="1"/>
                <a:r>
                  <a:rPr lang="en-US" dirty="0"/>
                  <a:t>Determine a subset of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small</a:t>
                </a:r>
              </a:p>
              <a:p>
                <a:pPr lvl="1"/>
                <a:r>
                  <a:rPr lang="en-US" dirty="0"/>
                  <a:t>Fit a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9045C1-B77B-4DE9-BE71-06A4CF1CE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1A638-883F-4968-8501-A868FFD3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4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AEDF-AD2C-4609-A9F5-11A5715B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Medical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19BD-8F33-4AB7-9105-44B19417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PSA test:</a:t>
            </a:r>
          </a:p>
          <a:p>
            <a:pPr lvl="1"/>
            <a:r>
              <a:rPr lang="en-US" dirty="0"/>
              <a:t>We have a number of features</a:t>
            </a:r>
          </a:p>
          <a:p>
            <a:r>
              <a:rPr lang="en-US" dirty="0"/>
              <a:t>But, likely that only a small number of features are relevant</a:t>
            </a:r>
          </a:p>
          <a:p>
            <a:r>
              <a:rPr lang="en-US" dirty="0"/>
              <a:t>Want a method that can determine which ones matter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9951-E727-43BA-950C-746A57BD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D9128-72F2-4443-BD25-39607F56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594" y="1851127"/>
            <a:ext cx="32004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0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2712-3347-46BB-8BF6-B9FF53D1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with Limited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77C7C-1A22-4A74-9E41-4C0F5ACC3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selection is particularly </a:t>
                </a:r>
                <a:r>
                  <a:rPr lang="en-US" dirty="0">
                    <a:solidFill>
                      <a:srgbClr val="FF0000"/>
                    </a:solidFill>
                  </a:rPr>
                  <a:t>valuable when data is limited</a:t>
                </a:r>
              </a:p>
              <a:p>
                <a:r>
                  <a:rPr lang="en-US" dirty="0"/>
                  <a:t>Ex:  Consider 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parameters</a:t>
                </a:r>
              </a:p>
              <a:p>
                <a:r>
                  <a:rPr lang="en-US" dirty="0"/>
                  <a:t>From previous lecture,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many cases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Examples below</a:t>
                </a:r>
              </a:p>
              <a:p>
                <a:pPr lvl="1"/>
                <a:r>
                  <a:rPr lang="en-US" dirty="0"/>
                  <a:t>Many few data points than features</a:t>
                </a:r>
              </a:p>
              <a:p>
                <a:pPr lvl="1"/>
                <a:r>
                  <a:rPr lang="en-US" dirty="0"/>
                  <a:t>Classic linear fit </a:t>
                </a:r>
                <a:r>
                  <a:rPr lang="en-US" dirty="0">
                    <a:solidFill>
                      <a:srgbClr val="FF0000"/>
                    </a:solidFill>
                  </a:rPr>
                  <a:t>will not work</a:t>
                </a:r>
              </a:p>
              <a:p>
                <a:r>
                  <a:rPr lang="en-US" dirty="0"/>
                  <a:t>But, suppose we can restrict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non-zero parameters</a:t>
                </a:r>
              </a:p>
              <a:p>
                <a:pPr lvl="1"/>
                <a:r>
                  <a:rPr lang="en-US" dirty="0"/>
                  <a:t>Then, we can find a good fit on those parameters</a:t>
                </a:r>
              </a:p>
              <a:p>
                <a:r>
                  <a:rPr lang="en-US" dirty="0"/>
                  <a:t>Challenge:  How do we find a small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of relevant features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77C7C-1A22-4A74-9E41-4C0F5ACC3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79058-4A16-4B25-B832-DE723EF8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0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Spam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</p:spPr>
            <p:txBody>
              <a:bodyPr/>
              <a:lstStyle/>
              <a:p>
                <a:r>
                  <a:rPr lang="en-US" dirty="0"/>
                  <a:t>Classification problem:</a:t>
                </a:r>
              </a:p>
              <a:p>
                <a:pPr lvl="1"/>
                <a:r>
                  <a:rPr lang="en-US" dirty="0"/>
                  <a:t>Is email junk or not junk?</a:t>
                </a:r>
              </a:p>
              <a:p>
                <a:r>
                  <a:rPr lang="en-US" dirty="0"/>
                  <a:t>Typical bag-of-word model:</a:t>
                </a:r>
              </a:p>
              <a:p>
                <a:pPr lvl="1"/>
                <a:r>
                  <a:rPr lang="en-US" dirty="0"/>
                  <a:t>Enumerate all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 email via word count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instances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Model selection: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vocabulary size is typically very large</a:t>
                </a:r>
              </a:p>
              <a:p>
                <a:pPr lvl="1"/>
                <a:r>
                  <a:rPr lang="en-US" dirty="0"/>
                  <a:t>But, only a few words are likely relevant</a:t>
                </a:r>
              </a:p>
              <a:p>
                <a:pPr lvl="1"/>
                <a:r>
                  <a:rPr lang="en-US" dirty="0"/>
                  <a:t>Want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relevant words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  <a:blipFill>
                <a:blip r:embed="rId2"/>
                <a:stretch>
                  <a:fillRect l="-3042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4" y="1632686"/>
            <a:ext cx="5118346" cy="23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8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D26-D6EA-4AFB-A807-163048A2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EEG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EEG:  Electroencephalography</a:t>
                </a:r>
              </a:p>
              <a:p>
                <a:r>
                  <a:rPr lang="en-US" dirty="0"/>
                  <a:t>Measure brain activity from electrodes on scalp</a:t>
                </a:r>
              </a:p>
              <a:p>
                <a:r>
                  <a:rPr lang="en-US" dirty="0"/>
                  <a:t>Source localization problem:</a:t>
                </a:r>
              </a:p>
              <a:p>
                <a:pPr lvl="1"/>
                <a:r>
                  <a:rPr lang="en-US" dirty="0"/>
                  <a:t>Find brain region responsible for evoked response</a:t>
                </a:r>
              </a:p>
              <a:p>
                <a:r>
                  <a:rPr lang="en-US" dirty="0"/>
                  <a:t>Problem: </a:t>
                </a:r>
              </a:p>
              <a:p>
                <a:pPr lvl="1"/>
                <a:r>
                  <a:rPr lang="en-US" dirty="0"/>
                  <a:t>Many possible brain regions</a:t>
                </a:r>
                <a:br>
                  <a:rPr lang="en-US" dirty="0"/>
                </a:br>
                <a:r>
                  <a:rPr lang="en-US" dirty="0"/>
                  <a:t>Typically use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10,000 voxels</a:t>
                </a:r>
              </a:p>
              <a:p>
                <a:pPr lvl="1"/>
                <a:r>
                  <a:rPr lang="en-US" dirty="0"/>
                  <a:t>But, limited number of measurements: </a:t>
                </a:r>
                <a:br>
                  <a:rPr lang="en-US" dirty="0"/>
                </a:br>
                <a:r>
                  <a:rPr lang="en-US" dirty="0"/>
                  <a:t>100s of electrodes</a:t>
                </a:r>
              </a:p>
              <a:p>
                <a:pPr lvl="1"/>
                <a:r>
                  <a:rPr lang="en-US" dirty="0"/>
                  <a:t>Cannot fit a model from all brain regions</a:t>
                </a:r>
              </a:p>
              <a:p>
                <a:r>
                  <a:rPr lang="en-US" dirty="0"/>
                  <a:t>Model selection:</a:t>
                </a:r>
              </a:p>
              <a:p>
                <a:pPr lvl="1"/>
                <a:r>
                  <a:rPr lang="en-US" dirty="0"/>
                  <a:t>We know that responses are likely from a small brain region</a:t>
                </a:r>
              </a:p>
              <a:p>
                <a:pPr lvl="1"/>
                <a:r>
                  <a:rPr lang="en-US" dirty="0"/>
                  <a:t>Find a small number of voxels that explain response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F3DA-5B05-42F0-8DE4-46037C0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 descr="Image result for eeg source localization">
            <a:extLst>
              <a:ext uri="{FF2B5EF4-FFF2-40B4-BE49-F238E27FC236}">
                <a16:creationId xmlns:a16="http://schemas.microsoft.com/office/drawing/2014/main" id="{98FE9ED1-4775-4D0B-B748-F92D9679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1" y="3286109"/>
            <a:ext cx="3638550" cy="241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eg">
            <a:extLst>
              <a:ext uri="{FF2B5EF4-FFF2-40B4-BE49-F238E27FC236}">
                <a16:creationId xmlns:a16="http://schemas.microsoft.com/office/drawing/2014/main" id="{1AB5F636-E8ED-4C6E-A2FE-F692B70E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157606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884592-9D82-4B97-AB69-F9F40D704A11}"/>
              </a:ext>
            </a:extLst>
          </p:cNvPr>
          <p:cNvSpPr txBox="1"/>
          <p:nvPr/>
        </p:nvSpPr>
        <p:spPr>
          <a:xfrm>
            <a:off x="9518650" y="1468303"/>
            <a:ext cx="1775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Image: mayoclinic.org</a:t>
            </a:r>
          </a:p>
        </p:txBody>
      </p:sp>
    </p:spTree>
    <p:extLst>
      <p:ext uri="{BB962C8B-B14F-4D97-AF65-F5344CB8AC3E}">
        <p14:creationId xmlns:p14="http://schemas.microsoft.com/office/powerpoint/2010/main" val="308461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D26-D6EA-4AFB-A807-163048A2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DNA </a:t>
            </a:r>
            <a:r>
              <a:rPr lang="en-US" dirty="0" err="1"/>
              <a:t>MicroArray</a:t>
            </a:r>
            <a:r>
              <a:rPr lang="en-US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Basic genetic problem</a:t>
                </a:r>
              </a:p>
              <a:p>
                <a:pPr lvl="1"/>
                <a:r>
                  <a:rPr lang="en-US" dirty="0"/>
                  <a:t>Which genes determine some characteristic (i.e. phenotype)?</a:t>
                </a:r>
              </a:p>
              <a:p>
                <a:r>
                  <a:rPr lang="en-US" dirty="0"/>
                  <a:t>DNA microarrays:  </a:t>
                </a:r>
              </a:p>
              <a:p>
                <a:pPr lvl="1"/>
                <a:r>
                  <a:rPr lang="en-US" dirty="0"/>
                  <a:t>Measure “expression” levels of large numbers of genes </a:t>
                </a:r>
              </a:p>
              <a:p>
                <a:pPr lvl="1"/>
                <a:r>
                  <a:rPr lang="en-US" dirty="0"/>
                  <a:t>Expression levels = amount of protein produced by gene</a:t>
                </a:r>
              </a:p>
              <a:p>
                <a:r>
                  <a:rPr lang="en-US" dirty="0"/>
                  <a:t>Data modeling:</a:t>
                </a:r>
              </a:p>
              <a:p>
                <a:pPr lvl="1"/>
                <a:r>
                  <a:rPr lang="en-US" dirty="0"/>
                  <a:t>Fit phenotype to expression levels</a:t>
                </a:r>
              </a:p>
              <a:p>
                <a:pPr lvl="1"/>
                <a:r>
                  <a:rPr lang="en-US" dirty="0"/>
                  <a:t>Usually have large numbers of genes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~1000)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small number of data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~100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know only a small number of genes are responsible</a:t>
                </a:r>
              </a:p>
              <a:p>
                <a:pPr lvl="1"/>
                <a:r>
                  <a:rPr lang="en-US" dirty="0"/>
                  <a:t>So, we can use model selection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F3DA-5B05-42F0-8DE4-46037C0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3188B-0EF2-431F-9E35-AB352FB5B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337" y="1326814"/>
            <a:ext cx="3050627" cy="47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8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7473" y="2356361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5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0363-826D-46B2-9006-8CDEF08F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489140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know from last lecture:</a:t>
                </a:r>
              </a:p>
              <a:p>
                <a:pPr lvl="1"/>
                <a:r>
                  <a:rPr lang="en-US" dirty="0"/>
                  <a:t>Too many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Large generalization error</a:t>
                </a:r>
              </a:p>
              <a:p>
                <a:r>
                  <a:rPr lang="en-US" dirty="0"/>
                  <a:t>In this data set, only a few factors are likely significant</a:t>
                </a:r>
              </a:p>
              <a:p>
                <a:r>
                  <a:rPr lang="en-US" dirty="0"/>
                  <a:t>But, we don’t know which one</a:t>
                </a:r>
              </a:p>
              <a:p>
                <a:r>
                  <a:rPr lang="en-US" dirty="0"/>
                  <a:t>Can we  automatically identify them?</a:t>
                </a:r>
              </a:p>
              <a:p>
                <a:pPr lvl="1"/>
                <a:r>
                  <a:rPr lang="en-US" dirty="0"/>
                  <a:t>Use correlation between features and target</a:t>
                </a:r>
              </a:p>
              <a:p>
                <a:pPr lvl="2"/>
                <a:r>
                  <a:rPr lang="en-US" dirty="0"/>
                  <a:t>Do not always work well</a:t>
                </a:r>
              </a:p>
              <a:p>
                <a:pPr lvl="1"/>
                <a:r>
                  <a:rPr lang="en-US" dirty="0"/>
                  <a:t>Exhaustive search can be expensive!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Idea</a:t>
                </a:r>
                <a:r>
                  <a:rPr lang="en-US" dirty="0"/>
                  <a:t>:  Fit model under constraint: </a:t>
                </a:r>
              </a:p>
              <a:p>
                <a:pPr lvl="1"/>
                <a:r>
                  <a:rPr lang="en-US" dirty="0"/>
                  <a:t>Force only a few parameters to be non-zero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General idea of </a:t>
                </a:r>
                <a:r>
                  <a:rPr lang="en-US" dirty="0">
                    <a:solidFill>
                      <a:schemeClr val="accent1"/>
                    </a:solidFill>
                  </a:rPr>
                  <a:t>regularization</a:t>
                </a:r>
                <a:r>
                  <a:rPr lang="en-US" dirty="0"/>
                  <a:t>:	</a:t>
                </a:r>
              </a:p>
              <a:p>
                <a:pPr lvl="1"/>
                <a:r>
                  <a:rPr lang="en-US" dirty="0"/>
                  <a:t>Constrain the parameters with prior knowledge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489140" cy="4329817"/>
              </a:xfrm>
              <a:blipFill>
                <a:blip r:embed="rId3"/>
                <a:stretch>
                  <a:fillRect l="-2068" t="-1831" b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9D5B7-045B-46EB-AB3A-EC59EB9D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1903C-D786-4BC5-862C-100411AB9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594" y="1851127"/>
            <a:ext cx="32004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84FE-70C8-4BD4-BB94-410C10C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LS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 least squares estimation (from Lecture 3):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Regularized estimator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= prediction error from before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= </a:t>
                </a:r>
                <a:r>
                  <a:rPr lang="en-US" dirty="0">
                    <a:latin typeface="Cambria Math" panose="02040503050406030204" pitchFamily="18" charset="0"/>
                  </a:rPr>
                  <a:t>regularizing function.  (penalty)</a:t>
                </a:r>
              </a:p>
              <a:p>
                <a:endParaRPr lang="en-US" dirty="0"/>
              </a:p>
              <a:p>
                <a:r>
                  <a:rPr lang="en-US" dirty="0"/>
                  <a:t>Concept:  </a:t>
                </a:r>
                <a:r>
                  <a:rPr lang="en-US" dirty="0" err="1"/>
                  <a:t>Regularizer</a:t>
                </a:r>
                <a:r>
                  <a:rPr lang="en-US" dirty="0"/>
                  <a:t> penalizes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that are “unlikely”</a:t>
                </a:r>
              </a:p>
              <a:p>
                <a:pPr lvl="1"/>
                <a:r>
                  <a:rPr lang="en-US" dirty="0"/>
                  <a:t>Constrains estimate to smaller set of parameters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7E1CA-824B-46E7-A3BF-D3F9DC47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6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BD45-C93D-4875-B5F5-14AC8B1C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</a:t>
            </a:r>
            <a:r>
              <a:rPr lang="en-US" dirty="0" err="1"/>
              <a:t>Regularizers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5412008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Ridge regression </a:t>
                </a:r>
                <a:r>
                  <a:rPr lang="en-US" dirty="0"/>
                  <a:t>(called L2)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 regression </a:t>
                </a:r>
                <a:r>
                  <a:rPr lang="en-US" dirty="0"/>
                  <a:t>(called L1)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Both penalize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Level of regularization controlled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 the regularization sum</a:t>
                </a:r>
              </a:p>
              <a:p>
                <a:pPr lvl="1"/>
                <a:r>
                  <a:rPr lang="en-US" dirty="0"/>
                  <a:t>Does not include the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This terms depends on the mean of the target</a:t>
                </a:r>
              </a:p>
              <a:p>
                <a:pPr lvl="1"/>
                <a:r>
                  <a:rPr lang="en-US" dirty="0"/>
                  <a:t>Should not be arbitrarily constrained to be small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5412008" cy="4329817"/>
              </a:xfrm>
              <a:blipFill>
                <a:blip r:embed="rId3"/>
                <a:stretch>
                  <a:fillRect l="-2477" t="-15211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65FBB-3A52-4506-9105-6B5AA8F8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8A2EC4-E7E5-0B49-A9B4-2B25FE4C7EB7}"/>
              </a:ext>
            </a:extLst>
          </p:cNvPr>
          <p:cNvGrpSpPr/>
          <p:nvPr/>
        </p:nvGrpSpPr>
        <p:grpSpPr>
          <a:xfrm>
            <a:off x="7166690" y="1992178"/>
            <a:ext cx="3792607" cy="2094469"/>
            <a:chOff x="6595190" y="2635115"/>
            <a:chExt cx="3792607" cy="2094469"/>
          </a:xfrm>
        </p:grpSpPr>
        <p:pic>
          <p:nvPicPr>
            <p:cNvPr id="3074" name="Picture 2" descr="Image result for absolute square regularization">
              <a:extLst>
                <a:ext uri="{FF2B5EF4-FFF2-40B4-BE49-F238E27FC236}">
                  <a16:creationId xmlns:a16="http://schemas.microsoft.com/office/drawing/2014/main" id="{33156BCD-484F-4ABC-AA32-D7E28D339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003" y="3148434"/>
              <a:ext cx="2895600" cy="158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/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blipFill>
                  <a:blip r:embed="rId5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/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blipFill>
                  <a:blip r:embed="rId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/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  <a:blipFill>
                  <a:blip r:embed="rId7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7D89C-8C3C-F145-BADF-A1AEAA891187}"/>
                  </a:ext>
                </a:extLst>
              </p:cNvPr>
              <p:cNvSpPr txBox="1"/>
              <p:nvPr/>
            </p:nvSpPr>
            <p:spPr>
              <a:xfrm>
                <a:off x="7046040" y="4529945"/>
                <a:ext cx="4324084" cy="1339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does not penalize small non-zero </a:t>
                </a:r>
                <a:r>
                  <a:rPr lang="en-US" dirty="0" err="1"/>
                  <a:t>coef</a:t>
                </a:r>
                <a:r>
                  <a:rPr lang="en-US" dirty="0"/>
                  <a:t>., overly penalize large </a:t>
                </a:r>
                <a:r>
                  <a:rPr lang="en-US" dirty="0" err="1"/>
                  <a:t>coef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tend to make coefficients either 0 or large (SPARSE!)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7D89C-8C3C-F145-BADF-A1AEAA891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040" y="4529945"/>
                <a:ext cx="4324084" cy="1339149"/>
              </a:xfrm>
              <a:prstGeom prst="rect">
                <a:avLst/>
              </a:prstGeom>
              <a:blipFill>
                <a:blip r:embed="rId8"/>
                <a:stretch>
                  <a:fillRect l="-1269" b="-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2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linear estimation problem with a regularization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Determine final regression function from cross validation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1CD9-8EAE-1D43-A839-4ED5DDE6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Scaling: </a:t>
                </a:r>
              </a:p>
              <a:p>
                <a:pPr lvl="1"/>
                <a:r>
                  <a:rPr lang="en-US" sz="2000" dirty="0"/>
                  <a:t>Scale each feature and the target to have zero mean and unit variance (or STD)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))/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STD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200" dirty="0"/>
                  <a:t>After predictor for the scaled data are determined: </a:t>
                </a:r>
              </a:p>
              <a:p>
                <a:pPr lvl="1"/>
                <a:r>
                  <a:rPr lang="en-US" sz="2000" dirty="0"/>
                  <a:t>Derive the equivalent predictor on the original data (HW!)</a:t>
                </a:r>
              </a:p>
              <a:p>
                <a:r>
                  <a:rPr lang="en-US" sz="2400" dirty="0"/>
                  <a:t>Motivation: </a:t>
                </a:r>
              </a:p>
              <a:p>
                <a:pPr lvl="1"/>
                <a:r>
                  <a:rPr lang="en-US" sz="2000" dirty="0"/>
                  <a:t>Without scaling, the regularization level depends on the data range</a:t>
                </a:r>
              </a:p>
              <a:p>
                <a:pPr lvl="1"/>
                <a:r>
                  <a:rPr lang="en-US" sz="2000" dirty="0"/>
                  <a:t>With mean removal, we do not need the intercept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So that the regularization term is simply a L2 or L1 norm of coefficient vector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72FD1-404E-6F4C-B016-533D781C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82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6247-87FF-438F-8573-EA4692DC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and L2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Assuming the data have been scaled to have zero mean and unit variance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Ridge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chemeClr val="accent1"/>
                    </a:solidFill>
                  </a:rPr>
                  <a:t>L1 norm </a:t>
                </a:r>
                <a:r>
                  <a:rPr lang="en-US" dirty="0"/>
                  <a:t>(pronounced ell-1)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3B922-2B96-4124-8DA0-AEA23F34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23AB6E-60A2-4A61-B482-D4CE8793CAD0}"/>
                  </a:ext>
                </a:extLst>
              </p14:cNvPr>
              <p14:cNvContentPartPr/>
              <p14:nvPr/>
            </p14:nvContentPartPr>
            <p14:xfrm>
              <a:off x="11436925" y="705419"/>
              <a:ext cx="5040" cy="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23AB6E-60A2-4A61-B482-D4CE8793CA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8285" y="696419"/>
                <a:ext cx="226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364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8A7E-118D-4CFF-A808-A7636EE6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863A-5861-420B-80C3-118433A2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can be easily performed for L1 and L2 </a:t>
            </a:r>
            <a:r>
              <a:rPr lang="en-US" dirty="0" err="1"/>
              <a:t>regularizers</a:t>
            </a:r>
            <a:endParaRPr lang="en-US" dirty="0"/>
          </a:p>
          <a:p>
            <a:pPr lvl="1"/>
            <a:r>
              <a:rPr lang="en-US" dirty="0" err="1"/>
              <a:t>Regularizer</a:t>
            </a:r>
            <a:r>
              <a:rPr lang="en-US" dirty="0"/>
              <a:t> is convex </a:t>
            </a:r>
          </a:p>
          <a:p>
            <a:pPr lvl="1"/>
            <a:r>
              <a:rPr lang="en-US" dirty="0"/>
              <a:t>More on this later</a:t>
            </a:r>
          </a:p>
          <a:p>
            <a:r>
              <a:rPr lang="en-US" dirty="0"/>
              <a:t>L2 tends to lead to many “small” coefficients</a:t>
            </a:r>
          </a:p>
          <a:p>
            <a:pPr lvl="1"/>
            <a:r>
              <a:rPr lang="en-US" dirty="0"/>
              <a:t>Not great for feature selection</a:t>
            </a:r>
          </a:p>
          <a:p>
            <a:pPr lvl="1"/>
            <a:r>
              <a:rPr lang="en-US" dirty="0"/>
              <a:t>Closed-form solution possible </a:t>
            </a:r>
          </a:p>
          <a:p>
            <a:r>
              <a:rPr lang="en-US" dirty="0"/>
              <a:t>L1 tends to lead to more sparse solutions</a:t>
            </a:r>
          </a:p>
          <a:p>
            <a:pPr lvl="1"/>
            <a:r>
              <a:rPr lang="en-US" dirty="0"/>
              <a:t>Several </a:t>
            </a:r>
            <a:r>
              <a:rPr lang="en-US" dirty="0">
                <a:solidFill>
                  <a:srgbClr val="FF0000"/>
                </a:solidFill>
              </a:rPr>
              <a:t>coefficients </a:t>
            </a:r>
            <a:r>
              <a:rPr lang="en-US" b="1" dirty="0">
                <a:solidFill>
                  <a:srgbClr val="FF0000"/>
                </a:solidFill>
              </a:rPr>
              <a:t>are zero</a:t>
            </a:r>
          </a:p>
          <a:p>
            <a:pPr lvl="1"/>
            <a:r>
              <a:rPr lang="en-US" dirty="0"/>
              <a:t>No closed-form solution </a:t>
            </a:r>
          </a:p>
          <a:p>
            <a:pPr lvl="1"/>
            <a:r>
              <a:rPr lang="en-US" dirty="0"/>
              <a:t>Will focus this lecture on L1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C2F61-E042-4615-8DDC-7B2CEC46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B7534-9B14-423E-B8BC-59FD88AA6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397502"/>
            <a:ext cx="5145064" cy="26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E845-AD88-2248-AC40-207AE1E5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4B0BB-F58B-5343-B743-902632463B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Loss function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Why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Tries to keep coefficients small </a:t>
                </a:r>
              </a:p>
              <a:p>
                <a:pPr lvl="1"/>
                <a:r>
                  <a:rPr lang="en-US" dirty="0"/>
                  <a:t>Only use coefficients when it reduces prediction error</a:t>
                </a:r>
              </a:p>
              <a:p>
                <a:r>
                  <a:rPr lang="en-US" dirty="0"/>
                  <a:t>Without regularization:  </a:t>
                </a:r>
              </a:p>
              <a:p>
                <a:pPr lvl="1"/>
                <a:r>
                  <a:rPr lang="en-US" dirty="0"/>
                  <a:t>Parameters are unrestricted</a:t>
                </a:r>
              </a:p>
              <a:p>
                <a:pPr lvl="1"/>
                <a:r>
                  <a:rPr lang="en-US" dirty="0"/>
                  <a:t>Models have high variance</a:t>
                </a:r>
              </a:p>
              <a:p>
                <a:pPr lvl="1"/>
                <a:r>
                  <a:rPr lang="en-US" dirty="0"/>
                  <a:t>Large positive and negative coefficients cancel each other for correlated features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4B0BB-F58B-5343-B743-902632463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C5DFF-F4A9-A148-843A-4570C3B5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4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0774-EEBD-A44A-9893-BBD867DC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Solution for given regularization level</a:t>
                </a:r>
              </a:p>
              <a:p>
                <a:pPr lvl="1"/>
                <a:r>
                  <a:rPr lang="en-US" dirty="0"/>
                  <a:t>Easily obtainable by setting gradient to zero (HW!)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How to determine the right regularization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Through cross validation!</a:t>
                </a:r>
              </a:p>
              <a:p>
                <a:pPr lvl="1"/>
                <a:endParaRPr lang="en-US" dirty="0"/>
              </a:p>
              <a:p>
                <a:r>
                  <a:rPr lang="en-US" dirty="0" err="1"/>
                  <a:t>Sklearn</a:t>
                </a:r>
                <a:r>
                  <a:rPr lang="en-US" dirty="0"/>
                  <a:t> function for ridge regression:</a:t>
                </a:r>
              </a:p>
              <a:p>
                <a:pPr lvl="1"/>
                <a:r>
                  <a:rPr lang="en-US" dirty="0">
                    <a:hlinkClick r:id="rId2"/>
                  </a:rPr>
                  <a:t>http://scikit-learn.org/stable/modules/generated/sklearn.linear_model.Ridge.html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CD10B-EE32-EB4B-8978-44C6168C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C614A8-A1B7-244F-921F-B15CA9A8A48B}"/>
                  </a:ext>
                </a:extLst>
              </p:cNvPr>
              <p:cNvSpPr/>
              <p:nvPr/>
            </p:nvSpPr>
            <p:spPr>
              <a:xfrm>
                <a:off x="1528293" y="2401481"/>
                <a:ext cx="6096000" cy="95154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01168" lvl="1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C614A8-A1B7-244F-921F-B15CA9A8A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293" y="2401481"/>
                <a:ext cx="6096000" cy="951543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068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CB5-1989-DB46-BC1D-5526AC42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9" y="72845"/>
            <a:ext cx="5241736" cy="1445740"/>
          </a:xfrm>
        </p:spPr>
        <p:txBody>
          <a:bodyPr>
            <a:normAutofit/>
          </a:bodyPr>
          <a:lstStyle/>
          <a:p>
            <a:r>
              <a:rPr lang="en-US" sz="4400" dirty="0"/>
              <a:t>Coefficient path with ridge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35A50E-D23B-C04B-B614-CBAB5514F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9492" y="72845"/>
            <a:ext cx="5387643" cy="62414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134B-41D1-7D43-95B8-47CFCE22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1F631-CC65-F246-AA84-D5F935380C5B}"/>
              </a:ext>
            </a:extLst>
          </p:cNvPr>
          <p:cNvSpPr txBox="1"/>
          <p:nvPr/>
        </p:nvSpPr>
        <p:spPr>
          <a:xfrm>
            <a:off x="815546" y="3089190"/>
            <a:ext cx="47079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Figure from [Hastie2008]: Hastie, </a:t>
            </a:r>
            <a:r>
              <a:rPr lang="en-US" sz="2000" dirty="0" err="1"/>
              <a:t>Tibshirani</a:t>
            </a:r>
            <a:r>
              <a:rPr lang="en-US" sz="2000" dirty="0"/>
              <a:t>, Friedman, The elements of statistical learning.</a:t>
            </a:r>
          </a:p>
          <a:p>
            <a:endParaRPr lang="en-US" sz="2000" dirty="0"/>
          </a:p>
          <a:p>
            <a:r>
              <a:rPr lang="en-US" sz="2000" dirty="0"/>
              <a:t>For more on this subject, see Sec. 3.4.1.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2BB7AD-0CE1-724C-84EC-1E3D7DBA46F6}"/>
                  </a:ext>
                </a:extLst>
              </p:cNvPr>
              <p:cNvSpPr txBox="1"/>
              <p:nvPr/>
            </p:nvSpPr>
            <p:spPr>
              <a:xfrm>
                <a:off x="6499655" y="5018213"/>
                <a:ext cx="970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Larger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2BB7AD-0CE1-724C-84EC-1E3D7DBA4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655" y="5018213"/>
                <a:ext cx="970458" cy="369332"/>
              </a:xfrm>
              <a:prstGeom prst="rect">
                <a:avLst/>
              </a:prstGeom>
              <a:blipFill>
                <a:blip r:embed="rId3"/>
                <a:stretch>
                  <a:fillRect l="-5195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DF1EF5-8FA0-D442-8345-AB405E5FFA02}"/>
                  </a:ext>
                </a:extLst>
              </p:cNvPr>
              <p:cNvSpPr txBox="1"/>
              <p:nvPr/>
            </p:nvSpPr>
            <p:spPr>
              <a:xfrm>
                <a:off x="10430672" y="5018213"/>
                <a:ext cx="1084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Smaller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DF1EF5-8FA0-D442-8345-AB405E5FF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0672" y="5018213"/>
                <a:ext cx="1084528" cy="369332"/>
              </a:xfrm>
              <a:prstGeom prst="rect">
                <a:avLst/>
              </a:prstGeom>
              <a:blipFill>
                <a:blip r:embed="rId4"/>
                <a:stretch>
                  <a:fillRect l="-3448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5A4590-7928-DD40-AEE6-E6AA23DECA57}"/>
                  </a:ext>
                </a:extLst>
              </p:cNvPr>
              <p:cNvSpPr txBox="1"/>
              <p:nvPr/>
            </p:nvSpPr>
            <p:spPr>
              <a:xfrm>
                <a:off x="815546" y="1927653"/>
                <a:ext cx="4572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Note that larger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does not lead to fewer non-zero coefficients, but only smaller (and mostly positive) coefficients!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5A4590-7928-DD40-AEE6-E6AA23DEC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46" y="1927653"/>
                <a:ext cx="4572000" cy="1015663"/>
              </a:xfrm>
              <a:prstGeom prst="rect">
                <a:avLst/>
              </a:prstGeom>
              <a:blipFill>
                <a:blip r:embed="rId5"/>
                <a:stretch>
                  <a:fillRect l="-1108" t="-2469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705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C003-C39D-764D-8052-58C6CE3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LASSO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Because derivative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</a:t>
                </a:r>
                <a:r>
                  <a:rPr lang="en-US" dirty="0">
                    <a:solidFill>
                      <a:srgbClr val="FF0000"/>
                    </a:solidFill>
                  </a:rPr>
                  <a:t>continuous</a:t>
                </a:r>
                <a:r>
                  <a:rPr lang="en-US" dirty="0"/>
                  <a:t>, there is no closed-form solution.</a:t>
                </a:r>
              </a:p>
              <a:p>
                <a:r>
                  <a:rPr lang="en-US" dirty="0"/>
                  <a:t>However, there is a unique minimum because the cost function is convex.</a:t>
                </a:r>
              </a:p>
              <a:p>
                <a:r>
                  <a:rPr lang="en-US" dirty="0"/>
                  <a:t>Many methods to solve iteratively</a:t>
                </a:r>
              </a:p>
              <a:p>
                <a:pPr lvl="1"/>
                <a:r>
                  <a:rPr lang="en-US" dirty="0"/>
                  <a:t>Least angle regression (LAR), coordinate descent, ADMM</a:t>
                </a:r>
              </a:p>
              <a:p>
                <a:pPr lvl="1"/>
                <a:r>
                  <a:rPr lang="en-US" dirty="0"/>
                  <a:t>Beyond the scope of this class</a:t>
                </a:r>
              </a:p>
              <a:p>
                <a:pPr lvl="1"/>
                <a:r>
                  <a:rPr lang="en-US" dirty="0"/>
                  <a:t>See textbook [Hastie2008] for LAR method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8D01B-F8E1-3043-B467-53A02073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09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F4E0-28E0-425B-91CE-C71D7839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Regularization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regularization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constrained / simpler model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complex model</a:t>
                </a:r>
              </a:p>
              <a:p>
                <a:r>
                  <a:rPr lang="en-US" dirty="0"/>
                  <a:t>Similar to inverse of model order</a:t>
                </a:r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via cross-validation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7E74-73A6-4770-BEC4-5078E7E2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4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43A6-0D34-4E0B-A51B-72E70070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LASSO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21286-E287-475B-B14C-A8CDFFE064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66847"/>
                <a:ext cx="4900564" cy="4329817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sklearn</a:t>
                </a:r>
                <a:r>
                  <a:rPr lang="en-US" dirty="0"/>
                  <a:t> Lasso method</a:t>
                </a:r>
              </a:p>
              <a:p>
                <a:pPr lvl="1"/>
                <a:r>
                  <a:rPr lang="en-US" dirty="0"/>
                  <a:t>Solve using coordinate descent</a:t>
                </a:r>
              </a:p>
              <a:p>
                <a:r>
                  <a:rPr lang="en-US" dirty="0"/>
                  <a:t>Cross validation loop</a:t>
                </a:r>
              </a:p>
              <a:p>
                <a:pPr lvl="1"/>
                <a:r>
                  <a:rPr lang="en-US" dirty="0"/>
                  <a:t>Outer loop:  Loop over folds</a:t>
                </a:r>
              </a:p>
              <a:p>
                <a:pPr lvl="1"/>
                <a:r>
                  <a:rPr lang="en-US" dirty="0"/>
                  <a:t>Inner loop:  Loop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Measure mean and </a:t>
                </a:r>
                <a:r>
                  <a:rPr lang="en-US" dirty="0" err="1"/>
                  <a:t>std</a:t>
                </a:r>
                <a:r>
                  <a:rPr lang="en-US" dirty="0"/>
                  <a:t> deviation of 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21286-E287-475B-B14C-A8CDFFE064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66847"/>
                <a:ext cx="4900564" cy="4329817"/>
              </a:xfrm>
              <a:blipFill>
                <a:blip r:embed="rId3"/>
                <a:stretch>
                  <a:fillRect l="-2584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AB16B-B127-4E4E-A27E-05CB2770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39E15-A7DD-4253-846B-D357E00B4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786" y="1456303"/>
            <a:ext cx="3949165" cy="4642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4F3625-C190-4691-9291-5BD26702A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350" y="3777303"/>
            <a:ext cx="38862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54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1887-5BA2-49C6-AA78-5A214337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One Standard Deviation Rule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7907F-F3EB-4C39-B64A-D848B2E1D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one standard deviation rule from before</a:t>
                </a:r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with minimum mean MSE, </a:t>
                </a:r>
                <a:r>
                  <a:rPr lang="en-US" dirty="0" err="1"/>
                  <a:t>mean_mean</a:t>
                </a:r>
                <a:endParaRPr lang="en-US" dirty="0"/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tgt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] + 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largest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where </a:t>
                </a:r>
                <a:r>
                  <a:rPr lang="en-US" dirty="0" err="1"/>
                  <a:t>mse_mean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] &lt; </a:t>
                </a:r>
                <a:r>
                  <a:rPr lang="en-US" dirty="0" err="1"/>
                  <a:t>mse_tgt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7907F-F3EB-4C39-B64A-D848B2E1D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486A3-34F2-42D1-B7C4-FCBB6D55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FD96C-16E7-4B6E-B59E-082B14005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3105150"/>
            <a:ext cx="3905250" cy="2628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61EA88-96E0-486A-94C4-FAF2FAFF1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655" y="1620837"/>
            <a:ext cx="43910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8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4049" y="144805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34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6DB9-4004-47C4-8230-73F6F2A9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2644E-B7FF-4D0A-A951-DE6142C05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49101"/>
                <a:ext cx="5322005" cy="4319993"/>
              </a:xfrm>
            </p:spPr>
            <p:txBody>
              <a:bodyPr/>
              <a:lstStyle/>
              <a:p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via cross-validation</a:t>
                </a:r>
              </a:p>
              <a:p>
                <a:r>
                  <a:rPr lang="en-US" dirty="0"/>
                  <a:t>Then, find coefficients using all training data.</a:t>
                </a:r>
              </a:p>
              <a:p>
                <a:r>
                  <a:rPr lang="en-US" dirty="0"/>
                  <a:t>Final coefficients are sparse:</a:t>
                </a:r>
              </a:p>
              <a:p>
                <a:pPr lvl="1"/>
                <a:r>
                  <a:rPr lang="en-US" dirty="0"/>
                  <a:t>Only three factors are non-zeros</a:t>
                </a:r>
              </a:p>
              <a:p>
                <a:pPr lvl="1"/>
                <a:r>
                  <a:rPr lang="en-US" dirty="0" err="1"/>
                  <a:t>Lcavol</a:t>
                </a:r>
                <a:r>
                  <a:rPr lang="en-US" dirty="0"/>
                  <a:t>:  log cancer volume</a:t>
                </a:r>
              </a:p>
              <a:p>
                <a:pPr lvl="1"/>
                <a:r>
                  <a:rPr lang="en-US" dirty="0" err="1"/>
                  <a:t>Lweight</a:t>
                </a:r>
                <a:r>
                  <a:rPr lang="en-US" dirty="0"/>
                  <a:t>:  Log weight</a:t>
                </a:r>
              </a:p>
              <a:p>
                <a:pPr lvl="1"/>
                <a:r>
                  <a:rPr lang="en-US" dirty="0" err="1"/>
                  <a:t>Svi</a:t>
                </a:r>
                <a:r>
                  <a:rPr lang="en-US" dirty="0"/>
                  <a:t>: seminal vesicle invasion</a:t>
                </a:r>
              </a:p>
              <a:p>
                <a:r>
                  <a:rPr lang="en-US" dirty="0"/>
                  <a:t>Use only features corresponding to non-zero coefficients for linear regression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2644E-B7FF-4D0A-A951-DE6142C05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49101"/>
                <a:ext cx="5322005" cy="4319993"/>
              </a:xfrm>
              <a:blipFill>
                <a:blip r:embed="rId2"/>
                <a:stretch>
                  <a:fillRect l="-2749" t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39AFD-5720-4E3E-834A-0A63C002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D2AB-3AFB-462B-9C71-AEE3991C5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49" y="1708150"/>
            <a:ext cx="3779129" cy="323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87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ADBF-0980-4D37-B359-9B19A690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4E698-6A22-4D22-A48E-2512A333F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Useful to plot coefficients as a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Called the LASSO path</a:t>
                </a:r>
              </a:p>
              <a:p>
                <a:r>
                  <a:rPr lang="en-US" dirty="0"/>
                  <a:t>Indicates relative importance of different factors</a:t>
                </a:r>
              </a:p>
              <a:p>
                <a:r>
                  <a:rPr lang="en-US" dirty="0"/>
                  <a:t>For this data set:</a:t>
                </a:r>
              </a:p>
              <a:p>
                <a:pPr lvl="1"/>
                <a:r>
                  <a:rPr lang="en-US" dirty="0" err="1"/>
                  <a:t>lcavol</a:t>
                </a:r>
                <a:r>
                  <a:rPr lang="en-US" dirty="0"/>
                  <a:t> most important</a:t>
                </a:r>
              </a:p>
              <a:p>
                <a:endParaRPr lang="en-US" dirty="0"/>
              </a:p>
              <a:p>
                <a:r>
                  <a:rPr lang="en-US" dirty="0"/>
                  <a:t>Don’t draw medical conclusions</a:t>
                </a:r>
              </a:p>
              <a:p>
                <a:pPr lvl="1"/>
                <a:r>
                  <a:rPr lang="en-US" dirty="0"/>
                  <a:t>Need more detailed significance testing</a:t>
                </a:r>
              </a:p>
              <a:p>
                <a:pPr lvl="1"/>
                <a:r>
                  <a:rPr lang="en-US" dirty="0"/>
                  <a:t>Complex subject for another class…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4E698-6A22-4D22-A48E-2512A333F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92934-CCD9-41F7-8B89-C44127B6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11A28-70C1-41CC-884E-893B85FD4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2000250"/>
            <a:ext cx="5230486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23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DAFB-A3A8-9943-A8B4-D41A95B5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Final Regressor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64C45-D6E3-B44D-9E4C-F315FC559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Select features from cross-validation</a:t>
                </a:r>
              </a:p>
              <a:p>
                <a:r>
                  <a:rPr lang="en-US" sz="2400" dirty="0"/>
                  <a:t>Re-run ordinary (un-regularized) regression on reduced features</a:t>
                </a:r>
              </a:p>
              <a:p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fold validation</a:t>
                </a:r>
              </a:p>
              <a:p>
                <a:r>
                  <a:rPr lang="en-US" sz="2400" dirty="0"/>
                  <a:t>K-folds yield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weights and biases</a:t>
                </a:r>
              </a:p>
              <a:p>
                <a:r>
                  <a:rPr lang="en-US" sz="2400" dirty="0"/>
                  <a:t>Take mean of the weights and biases for the final parameter estimate</a:t>
                </a:r>
              </a:p>
              <a:p>
                <a:r>
                  <a:rPr lang="en-US" sz="2400" dirty="0"/>
                  <a:t>Take mean of the test MSE for the estimate of the test 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64C45-D6E3-B44D-9E4C-F315FC559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20996-7E0F-D747-95E8-5BA80503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81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1377" y="277698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7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F07E-C1DB-8E4E-918C-1588251D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true data generated from probabilistic model with Gaussian noise: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Maximum likelihood </a:t>
                </a:r>
                <a:r>
                  <a:rPr lang="en-US" dirty="0"/>
                  <a:t>estimator: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Least Squares Solution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FBD07-CAD0-FA42-860A-AEAC6DA2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53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(MAP Estimate)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Maximum a posterior (MAP)</a:t>
                </a:r>
                <a:r>
                  <a:rPr lang="en-US" dirty="0"/>
                  <a:t> estimator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Most likely parameter value given evidence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Bayes Rule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(because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/>
                  <a:t>A</a:t>
                </a:r>
                <a:r>
                  <a:rPr lang="en-US" dirty="0"/>
                  <a:t> are fixed)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Likelihood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matches data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Prior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: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agrees with prior knowledge about its distribution (constraints)</a:t>
                </a:r>
              </a:p>
              <a:p>
                <a:r>
                  <a:rPr lang="en-US" dirty="0"/>
                  <a:t>More in probability class…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06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with Logarithms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easier to use logarithms: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𝜷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Conclusion:</a:t>
                </a:r>
                <a:r>
                  <a:rPr lang="en-US" dirty="0"/>
                  <a:t>  MAP estimate = regularized LS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Penalize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proportional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:  Less likely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penalized more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13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F7AF-200C-C44D-9E6E-C6668CE6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and Lasso as Bayesian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 Bayesian Estimator: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Gaussian with zero mean: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𝜋𝜎</m:t>
                            </m:r>
                          </m:den>
                        </m:f>
                      </m:e>
                    </m:box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𝑐𝑜𝑛𝑠𝑡𝑎𝑛𝑡𝑠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box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Ridge Regression!</a:t>
                </a:r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Laplacian  with zero mean: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box>
                      <m:r>
                        <a:rPr lang="en-US" i="1" dirty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type m:val="li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den>
                                    </m:f>
                                  </m:e>
                                </m:box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Lasso Regression!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D4E67-3BE7-5F4B-A447-AA383CE1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11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1377" y="3270761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43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017B-4ABE-1242-AB6A-6ED9B312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11DA-BA4B-4D48-B6B1-55974F2E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Filtering method: </a:t>
            </a:r>
          </a:p>
          <a:p>
            <a:pPr lvl="1"/>
            <a:r>
              <a:rPr lang="en-US" sz="8000" dirty="0"/>
              <a:t>Rank the features based on their correlation or mutual information with the target and possibly the redundancy among the features</a:t>
            </a:r>
          </a:p>
          <a:p>
            <a:pPr lvl="1"/>
            <a:r>
              <a:rPr lang="en-US" sz="8000" dirty="0"/>
              <a:t>Simple but not very good</a:t>
            </a:r>
          </a:p>
          <a:p>
            <a:r>
              <a:rPr lang="en-US" sz="9600" dirty="0"/>
              <a:t>Wrapper method: </a:t>
            </a:r>
          </a:p>
          <a:p>
            <a:pPr lvl="1"/>
            <a:r>
              <a:rPr lang="en-US" sz="8000" dirty="0"/>
              <a:t>For each candidate feature subset, apply a chosen classifier/</a:t>
            </a:r>
            <a:r>
              <a:rPr lang="en-US" sz="8000" dirty="0" err="1"/>
              <a:t>regressor</a:t>
            </a:r>
            <a:r>
              <a:rPr lang="en-US" sz="80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8000" dirty="0"/>
              <a:t>Computationally expensive</a:t>
            </a:r>
          </a:p>
          <a:p>
            <a:r>
              <a:rPr lang="en-US" sz="9600" dirty="0"/>
              <a:t>Embedded method: </a:t>
            </a:r>
          </a:p>
          <a:p>
            <a:pPr lvl="1"/>
            <a:r>
              <a:rPr lang="en-US" sz="8000" dirty="0"/>
              <a:t>Some regression/classification method naturally lead to feature ranking and selection</a:t>
            </a:r>
          </a:p>
          <a:p>
            <a:r>
              <a:rPr lang="en-US" sz="8200" dirty="0"/>
              <a:t>What is available in Python:</a:t>
            </a:r>
          </a:p>
          <a:p>
            <a:pPr lvl="1"/>
            <a:r>
              <a:rPr lang="en-US" sz="8000" dirty="0">
                <a:hlinkClick r:id="rId2"/>
              </a:rPr>
              <a:t>http://scikit-learn.org/stable/modules/feature_selection.html</a:t>
            </a:r>
            <a:endParaRPr lang="en-US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6209-F861-7B42-B2AA-425DE14D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2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E66F-6839-4583-BAEB-4B3B7DCC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Prostate Specific Antigen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28E3-EA84-461D-A8FB-242DE90F4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PSA levels easily tested</a:t>
            </a:r>
          </a:p>
          <a:p>
            <a:r>
              <a:rPr lang="en-US" dirty="0"/>
              <a:t>High PSA believed to be associated with prostate cancer</a:t>
            </a:r>
          </a:p>
          <a:p>
            <a:pPr lvl="1"/>
            <a:r>
              <a:rPr lang="en-US" dirty="0"/>
              <a:t>Potential tool for screening</a:t>
            </a:r>
          </a:p>
          <a:p>
            <a:r>
              <a:rPr lang="en-US" dirty="0"/>
              <a:t>Classic 1989 study by Thomas et al:</a:t>
            </a:r>
          </a:p>
          <a:p>
            <a:pPr lvl="1"/>
            <a:r>
              <a:rPr lang="en-US" dirty="0"/>
              <a:t>Measured PSA level of 102 men prior to prostate removal</a:t>
            </a:r>
          </a:p>
          <a:p>
            <a:pPr lvl="1"/>
            <a:r>
              <a:rPr lang="en-US" dirty="0"/>
              <a:t>Measured characteristics of prostate from samples</a:t>
            </a:r>
          </a:p>
          <a:p>
            <a:pPr lvl="1"/>
            <a:r>
              <a:rPr lang="en-US" dirty="0"/>
              <a:t>Characteristics include cancer volume, weight, …</a:t>
            </a:r>
          </a:p>
          <a:p>
            <a:r>
              <a:rPr lang="en-US" dirty="0"/>
              <a:t>Data analysis:</a:t>
            </a:r>
          </a:p>
          <a:p>
            <a:pPr lvl="1"/>
            <a:r>
              <a:rPr lang="en-US" dirty="0"/>
              <a:t>What characteristics predict PSA?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9C79C-0FD9-477E-8ABC-92DA1048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30490070-4BA6-433B-BF85-815ACCE56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3960867"/>
            <a:ext cx="2461375" cy="18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rostate specific antigen">
            <a:extLst>
              <a:ext uri="{FF2B5EF4-FFF2-40B4-BE49-F238E27FC236}">
                <a16:creationId xmlns:a16="http://schemas.microsoft.com/office/drawing/2014/main" id="{1B0D21E1-9EE9-47DA-858E-D8B19BD7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1838564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CF7363-C618-43A4-874D-40A7AAFF2023}"/>
              </a:ext>
            </a:extLst>
          </p:cNvPr>
          <p:cNvSpPr txBox="1"/>
          <p:nvPr/>
        </p:nvSpPr>
        <p:spPr>
          <a:xfrm>
            <a:off x="1062218" y="5068235"/>
            <a:ext cx="5853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Stamey</a:t>
            </a:r>
            <a:r>
              <a:rPr lang="en-US" sz="1400" dirty="0"/>
              <a:t>, Thomas A., et al. "</a:t>
            </a:r>
            <a:r>
              <a:rPr lang="en-US" sz="1400" u="sng" dirty="0">
                <a:hlinkClick r:id="rId4"/>
              </a:rPr>
              <a:t>Prostate specific antigen in the diagnosis and treatment of adenocarcinoma of the prostate. II. Radical prostatectomy treated patients</a:t>
            </a:r>
            <a:r>
              <a:rPr lang="en-US" sz="1400" dirty="0"/>
              <a:t>." The Journal of urology 141.5 (1989): 1076-1083.</a:t>
            </a:r>
          </a:p>
        </p:txBody>
      </p:sp>
    </p:spTree>
    <p:extLst>
      <p:ext uri="{BB962C8B-B14F-4D97-AF65-F5344CB8AC3E}">
        <p14:creationId xmlns:p14="http://schemas.microsoft.com/office/powerpoint/2010/main" val="35990422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F838-5ACA-7046-91E5-10A00B4C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search for feature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 Suppose you want to consider feature subset of size up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For all possible feature subsets of size 1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: </a:t>
                </a:r>
              </a:p>
              <a:p>
                <a:pPr lvl="1"/>
                <a:r>
                  <a:rPr lang="en-US" sz="2200" dirty="0"/>
                  <a:t>use cross validation to find mean RSS mean and standard deviation</a:t>
                </a:r>
              </a:p>
              <a:p>
                <a:r>
                  <a:rPr lang="en-US" sz="2400" dirty="0"/>
                  <a:t> Choose the subset with the minimal RSS mean, </a:t>
                </a:r>
              </a:p>
              <a:p>
                <a:pPr lvl="1"/>
                <a:r>
                  <a:rPr lang="en-US" sz="2200" dirty="0"/>
                  <a:t>Or use the one standard error rule.</a:t>
                </a:r>
              </a:p>
              <a:p>
                <a:r>
                  <a:rPr lang="en-US" sz="2400" dirty="0"/>
                  <a:t>When the number of features is large, may not be computationally feasible</a:t>
                </a:r>
              </a:p>
              <a:p>
                <a:r>
                  <a:rPr lang="en-US" sz="2400" dirty="0"/>
                  <a:t>Fast search algorithms:</a:t>
                </a:r>
              </a:p>
              <a:p>
                <a:pPr lvl="1"/>
                <a:r>
                  <a:rPr lang="en-US" sz="2200" dirty="0"/>
                  <a:t>Genetic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BE151-7650-2D40-B63A-FA47F779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90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24715-78FB-064C-BF99-48FF053C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Going through demo comparing different 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8456-57B8-C048-927D-D3493373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3B878-17EA-3644-8B67-17B0ECDD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28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8F92-4035-E84F-80C7-61E9AA4C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F519-0245-0C48-B0FA-6AA1E1E1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do we use cross validation?</a:t>
            </a:r>
          </a:p>
          <a:p>
            <a:pPr lvl="1"/>
            <a:r>
              <a:rPr lang="en-US" dirty="0"/>
              <a:t>To estimate the test error when there are insufficient training data so that we can partition the total data to a </a:t>
            </a:r>
            <a:r>
              <a:rPr lang="en-US" b="1" dirty="0"/>
              <a:t>large</a:t>
            </a:r>
            <a:r>
              <a:rPr lang="en-US" dirty="0"/>
              <a:t> training set and a </a:t>
            </a:r>
            <a:r>
              <a:rPr lang="en-US" b="1" dirty="0"/>
              <a:t>large</a:t>
            </a:r>
            <a:r>
              <a:rPr lang="en-US" dirty="0"/>
              <a:t> test set. </a:t>
            </a:r>
          </a:p>
          <a:p>
            <a:pPr lvl="1"/>
            <a:r>
              <a:rPr lang="en-US" dirty="0"/>
              <a:t>Whether a dataset is large depends on the number of parameters of the model to be trained. </a:t>
            </a:r>
          </a:p>
          <a:p>
            <a:pPr lvl="1"/>
            <a:r>
              <a:rPr lang="en-US" dirty="0"/>
              <a:t>Ideally the number of samples should be  &gt;100x  of the number of parameters, but at least 10x.</a:t>
            </a:r>
          </a:p>
          <a:p>
            <a:r>
              <a:rPr lang="en-US" dirty="0"/>
              <a:t>When you have sufficient training data, you can just use a certain percentage (e.g. 50%) for training and remaining for testing. The error on the testing set would be a reliable estimate of the test error.</a:t>
            </a:r>
          </a:p>
          <a:p>
            <a:r>
              <a:rPr lang="en-US" dirty="0"/>
              <a:t>Two ways of using cross validation</a:t>
            </a:r>
          </a:p>
          <a:p>
            <a:pPr lvl="1"/>
            <a:r>
              <a:rPr lang="en-US" dirty="0"/>
              <a:t>When the “best” model class, model order, and feature set are known: </a:t>
            </a:r>
          </a:p>
          <a:p>
            <a:pPr lvl="2"/>
            <a:r>
              <a:rPr lang="en-US" dirty="0"/>
              <a:t>Use CV to estimate the test error</a:t>
            </a:r>
          </a:p>
          <a:p>
            <a:pPr lvl="1"/>
            <a:r>
              <a:rPr lang="en-US" dirty="0"/>
              <a:t>Use CV to determine the appropriate model class, model order and feature subset</a:t>
            </a:r>
          </a:p>
          <a:p>
            <a:pPr lvl="2"/>
            <a:r>
              <a:rPr lang="en-US" dirty="0"/>
              <a:t>For each candidate model class, model order, and feature subset, evaluate CV error</a:t>
            </a:r>
          </a:p>
          <a:p>
            <a:pPr lvl="2"/>
            <a:r>
              <a:rPr lang="en-US" dirty="0"/>
              <a:t>Determine which candidate yields the least CV error.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446C5-42C4-2941-BA2B-D37926D5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533F-2B44-624C-BE8E-164A44AF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9B8A-F7A0-0742-BB5E-5DD0A5DD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the multiple estimated models from multiple trials?</a:t>
            </a:r>
          </a:p>
          <a:p>
            <a:pPr lvl="1"/>
            <a:r>
              <a:rPr lang="en-US" dirty="0"/>
              <a:t>Apply each on a test sample and take the average (for regression) or majority (for classification) of results</a:t>
            </a:r>
          </a:p>
          <a:p>
            <a:pPr lvl="1"/>
            <a:r>
              <a:rPr lang="en-US" dirty="0"/>
              <a:t>For linear regression, equivalent to average the model coefficients</a:t>
            </a:r>
          </a:p>
          <a:p>
            <a:r>
              <a:rPr lang="en-US" dirty="0"/>
              <a:t>When your data is limited, you may want to go beyond K-folds	</a:t>
            </a:r>
          </a:p>
          <a:p>
            <a:pPr lvl="1"/>
            <a:r>
              <a:rPr lang="en-US" dirty="0"/>
              <a:t>Ex: 5-fold means that you partition the data to 5 parts in some way, each part has 20% of data, and only do 5 fold training and testing</a:t>
            </a:r>
          </a:p>
          <a:p>
            <a:pPr lvl="1"/>
            <a:r>
              <a:rPr lang="en-US" dirty="0"/>
              <a:t>When your data is small, the average CV error is still very sensitive to how the data is partitioned to 5 parts. If you use random shuffling, you will get different result each time.</a:t>
            </a:r>
          </a:p>
          <a:p>
            <a:pPr lvl="1"/>
            <a:r>
              <a:rPr lang="en-US" dirty="0"/>
              <a:t>Instead, you could do L trials (L&gt;&gt;5) of random sampling, each time using 80% for training and 20% for testing </a:t>
            </a:r>
          </a:p>
          <a:p>
            <a:r>
              <a:rPr lang="en-US" dirty="0"/>
              <a:t>How to handle limited data in machine learning is still a challenging topic!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5FC27-C991-E24B-8D32-7D179D98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994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59185" y="370418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88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548F-7B12-4082-A122-C4448CD3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2E9E-7782-41BC-90A1-B179EC1BD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74062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https://github.com/sdrangan/introml/blob/master/unit05_lasso/lasso_in_class.ipynb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630EA-BAD9-4628-BB33-03B4F384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A6BA7-1258-482C-A416-2D730178A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081212"/>
            <a:ext cx="77628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92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linear estimation problem with a regularization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Determine final regression function from cross validation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Perform other feature selection methods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7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F029-E61E-49AD-84E7-3BE4ACF6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0433-476C-4BA7-9EAE-BA4A1C76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Prostate dataset widely-used in ML classes</a:t>
            </a:r>
          </a:p>
          <a:p>
            <a:r>
              <a:rPr lang="en-US" dirty="0"/>
              <a:t>Can be downloaded from many sites</a:t>
            </a:r>
          </a:p>
          <a:p>
            <a:r>
              <a:rPr lang="en-US" dirty="0"/>
              <a:t>Samples = 97 patients</a:t>
            </a:r>
          </a:p>
          <a:p>
            <a:r>
              <a:rPr lang="en-US" dirty="0"/>
              <a:t>8 features of the prostate </a:t>
            </a:r>
          </a:p>
          <a:p>
            <a:r>
              <a:rPr lang="en-US" dirty="0"/>
              <a:t>Target variable = </a:t>
            </a:r>
            <a:r>
              <a:rPr lang="en-US" dirty="0" err="1"/>
              <a:t>lpsa</a:t>
            </a:r>
            <a:r>
              <a:rPr lang="en-US" dirty="0"/>
              <a:t> (log PSA)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31BA2-7D7C-4124-A7EA-67AC16EE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C0C04-BE33-4A73-9AB8-B2F46D9B2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00" y="1649649"/>
            <a:ext cx="3200400" cy="3409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87457D-15E8-4649-ABF4-66313DBC5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98" y="4212445"/>
            <a:ext cx="58388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0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4A1B-F688-4827-A78A-3D74108F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Try: 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30D28-3D38-434E-8E7C-F1493B953B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08967" cy="4329817"/>
              </a:xfrm>
            </p:spPr>
            <p:txBody>
              <a:bodyPr/>
              <a:lstStyle/>
              <a:p>
                <a:r>
                  <a:rPr lang="en-US" dirty="0"/>
                  <a:t>Simple idea:  Use linear regression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lpsa</a:t>
                </a:r>
                <a:r>
                  <a:rPr lang="en-US" dirty="0"/>
                  <a:t> (target PSA level)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prostate features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= 8)</a:t>
                </a:r>
              </a:p>
              <a:p>
                <a:endParaRPr lang="en-US" dirty="0"/>
              </a:p>
              <a:p>
                <a:r>
                  <a:rPr lang="en-US" dirty="0"/>
                  <a:t>Why linear regression?</a:t>
                </a:r>
              </a:p>
              <a:p>
                <a:pPr lvl="1"/>
                <a:r>
                  <a:rPr lang="en-US" dirty="0"/>
                  <a:t>Easy to compute / interpret</a:t>
                </a:r>
              </a:p>
              <a:p>
                <a:pPr lvl="1"/>
                <a:r>
                  <a:rPr lang="en-US" dirty="0"/>
                  <a:t>Coefficients are easy to interpret</a:t>
                </a:r>
              </a:p>
              <a:p>
                <a:pPr lvl="1"/>
                <a:r>
                  <a:rPr lang="en-US" dirty="0"/>
                  <a:t>Larger coefficients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larger influence of feature on PSA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30D28-3D38-434E-8E7C-F1493B953B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08967" cy="4329817"/>
              </a:xfrm>
              <a:blipFill>
                <a:blip r:embed="rId2"/>
                <a:stretch>
                  <a:fillRect l="-2518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F103D-20FB-4A17-A835-EFDDFB27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BD462E-8CB9-4595-92D6-1CDF95A06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543" y="3867578"/>
            <a:ext cx="3076575" cy="47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F5D91-13FE-41FD-B703-D028EA29A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27" y="1642681"/>
            <a:ext cx="3886200" cy="39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BD8D2B-0A36-4351-939B-7F6A056EC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027" y="2294375"/>
            <a:ext cx="5040974" cy="131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5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E9DC-BA1F-45B9-8BDD-0870040C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7DDEC-5DE3-43BF-BC27-DC9716272E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Evaluate model with cross validation</a:t>
                </a:r>
              </a:p>
              <a:p>
                <a:pPr lvl="1"/>
                <a:r>
                  <a:rPr lang="en-US" dirty="0"/>
                  <a:t>Train on 48 samples</a:t>
                </a:r>
              </a:p>
              <a:p>
                <a:pPr lvl="1"/>
                <a:r>
                  <a:rPr lang="en-US" dirty="0"/>
                  <a:t>Measure RSS on 49 samples</a:t>
                </a:r>
              </a:p>
              <a:p>
                <a:r>
                  <a:rPr lang="en-US" dirty="0"/>
                  <a:t>We obtain reasonable fit on test data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≈0.58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7DDEC-5DE3-43BF-BC27-DC9716272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EE9F0-32A6-4E45-AE49-A77BE82C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E997B1-093E-436C-B5A1-0BB9577DB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812" y="1275857"/>
            <a:ext cx="4219575" cy="1619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3AE550-4A7A-471D-9C93-0905F33F1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131" y="3107570"/>
            <a:ext cx="42576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3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1184-E72D-4B61-9B4A-732F6464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the Coefficients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3303B8-4864-4FDB-AEA9-57929ABF8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47228"/>
                <a:ext cx="5938520" cy="4329817"/>
              </a:xfrm>
            </p:spPr>
            <p:txBody>
              <a:bodyPr/>
              <a:lstStyle/>
              <a:p>
                <a:r>
                  <a:rPr lang="en-US" dirty="0"/>
                  <a:t>Recall that model is: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indicates </a:t>
                </a:r>
                <a:br>
                  <a:rPr lang="en-US" dirty="0"/>
                </a:br>
                <a:r>
                  <a:rPr lang="en-US" dirty="0"/>
                  <a:t>dependence of feature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on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PSA test:</a:t>
                </a:r>
              </a:p>
              <a:p>
                <a:pPr lvl="1"/>
                <a:r>
                  <a:rPr lang="en-US" dirty="0"/>
                  <a:t>Highest weight on </a:t>
                </a:r>
                <a:r>
                  <a:rPr lang="en-US" dirty="0" err="1"/>
                  <a:t>lcavol</a:t>
                </a:r>
                <a:r>
                  <a:rPr lang="en-US" dirty="0"/>
                  <a:t> (log cancer volume)</a:t>
                </a:r>
              </a:p>
              <a:p>
                <a:pPr lvl="1"/>
                <a:r>
                  <a:rPr lang="en-US" dirty="0"/>
                  <a:t>But, weights on all features are non-zero</a:t>
                </a:r>
              </a:p>
              <a:p>
                <a:pPr lvl="1"/>
                <a:r>
                  <a:rPr lang="en-US" dirty="0"/>
                  <a:t>Hard to </a:t>
                </a:r>
                <a:r>
                  <a:rPr lang="en-US" dirty="0">
                    <a:solidFill>
                      <a:srgbClr val="FF0000"/>
                    </a:solidFill>
                  </a:rPr>
                  <a:t>eliminate</a:t>
                </a:r>
                <a:r>
                  <a:rPr lang="en-US" dirty="0"/>
                  <a:t> features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How can we tell if some features are </a:t>
                </a:r>
                <a:r>
                  <a:rPr lang="en-US" dirty="0">
                    <a:solidFill>
                      <a:srgbClr val="FF0000"/>
                    </a:solidFill>
                  </a:rPr>
                  <a:t>not significant</a:t>
                </a:r>
                <a:r>
                  <a:rPr lang="en-US" dirty="0"/>
                  <a:t>?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3303B8-4864-4FDB-AEA9-57929ABF8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47228"/>
                <a:ext cx="5938520" cy="4329817"/>
              </a:xfrm>
              <a:blipFill>
                <a:blip r:embed="rId3"/>
                <a:stretch>
                  <a:fillRect l="-246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1FC8D-6D2D-4148-A271-69188C4D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386CF-42C2-4274-A7BC-8DB306767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953" y="1450493"/>
            <a:ext cx="2800350" cy="666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DE851E-D17B-47FD-A61E-BDA5747A1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953" y="2258368"/>
            <a:ext cx="1628775" cy="130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0E4297-FBFD-4DBA-9518-74924789FD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0683" y="3872998"/>
            <a:ext cx="3106293" cy="19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3569" y="188087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595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31313</TotalTime>
  <Words>2561</Words>
  <Application>Microsoft Office PowerPoint</Application>
  <PresentationFormat>Widescreen</PresentationFormat>
  <Paragraphs>484</Paragraphs>
  <Slides>46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Calibri</vt:lpstr>
      <vt:lpstr>Cambria Math</vt:lpstr>
      <vt:lpstr>Wingdings</vt:lpstr>
      <vt:lpstr>Retrospect</vt:lpstr>
      <vt:lpstr>Lecture 5  LASSO Regularization and Feature Selection</vt:lpstr>
      <vt:lpstr>Learning Objectives</vt:lpstr>
      <vt:lpstr>Outline </vt:lpstr>
      <vt:lpstr>Prostate Specific Antigen Testing</vt:lpstr>
      <vt:lpstr>Data</vt:lpstr>
      <vt:lpstr>First Try:  Linear Model</vt:lpstr>
      <vt:lpstr>Model Fit</vt:lpstr>
      <vt:lpstr>Looking at the Coefficients</vt:lpstr>
      <vt:lpstr>Outline </vt:lpstr>
      <vt:lpstr>Model Selection</vt:lpstr>
      <vt:lpstr>Example 1:  Medical Modeling</vt:lpstr>
      <vt:lpstr>Model Selection with Limited Data</vt:lpstr>
      <vt:lpstr>Example 2:  Spam Detection</vt:lpstr>
      <vt:lpstr>Example 3:  EEG</vt:lpstr>
      <vt:lpstr>Example 4:  DNA MicroArray Data</vt:lpstr>
      <vt:lpstr>Outline </vt:lpstr>
      <vt:lpstr>Intuition</vt:lpstr>
      <vt:lpstr>Regularized LS Estimation</vt:lpstr>
      <vt:lpstr>Two Common Regularizers</vt:lpstr>
      <vt:lpstr>Data Scaling</vt:lpstr>
      <vt:lpstr>L1 and L2 Norm</vt:lpstr>
      <vt:lpstr>Ridge vs LASSO</vt:lpstr>
      <vt:lpstr>Ridge Regression</vt:lpstr>
      <vt:lpstr>Ridge Regression</vt:lpstr>
      <vt:lpstr>Coefficient path with ridge regression</vt:lpstr>
      <vt:lpstr>LASSO Regression</vt:lpstr>
      <vt:lpstr>Selecting Regularization Level</vt:lpstr>
      <vt:lpstr>Computing LASSO in python</vt:lpstr>
      <vt:lpstr>Using One Standard Deviation Rule </vt:lpstr>
      <vt:lpstr>Coefficients</vt:lpstr>
      <vt:lpstr>LASSO path</vt:lpstr>
      <vt:lpstr>Finding the Final Regressor</vt:lpstr>
      <vt:lpstr>Outline </vt:lpstr>
      <vt:lpstr>Maximum Likelihood Estimate</vt:lpstr>
      <vt:lpstr>Bayes Estimation (MAP Estimate)</vt:lpstr>
      <vt:lpstr>Bayes Estimation with Logarithms</vt:lpstr>
      <vt:lpstr>Ridge and Lasso as Bayesian Estimators</vt:lpstr>
      <vt:lpstr>Outline </vt:lpstr>
      <vt:lpstr>Other feature selection methods</vt:lpstr>
      <vt:lpstr>Exhaustive search for feature selection</vt:lpstr>
      <vt:lpstr>Going through demo comparing different feature selection methods</vt:lpstr>
      <vt:lpstr>More about cross validation</vt:lpstr>
      <vt:lpstr>More about cross validation</vt:lpstr>
      <vt:lpstr>Outline </vt:lpstr>
      <vt:lpstr>In Class Exercise</vt:lpstr>
      <vt:lpstr>What You Should Know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Gustavo Sandoval</cp:lastModifiedBy>
  <cp:revision>514</cp:revision>
  <cp:lastPrinted>2019-09-25T18:56:51Z</cp:lastPrinted>
  <dcterms:created xsi:type="dcterms:W3CDTF">2015-03-22T11:15:32Z</dcterms:created>
  <dcterms:modified xsi:type="dcterms:W3CDTF">2019-09-26T04:16:04Z</dcterms:modified>
</cp:coreProperties>
</file>