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sldIdLst>
    <p:sldId id="258" r:id="rId2"/>
    <p:sldId id="275" r:id="rId3"/>
    <p:sldId id="285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368" r:id="rId17"/>
    <p:sldId id="366" r:id="rId18"/>
    <p:sldId id="367" r:id="rId19"/>
    <p:sldId id="363" r:id="rId20"/>
    <p:sldId id="364" r:id="rId21"/>
    <p:sldId id="291" r:id="rId22"/>
    <p:sldId id="324" r:id="rId23"/>
    <p:sldId id="290" r:id="rId24"/>
    <p:sldId id="292" r:id="rId25"/>
    <p:sldId id="293" r:id="rId26"/>
    <p:sldId id="294" r:id="rId27"/>
    <p:sldId id="295" r:id="rId28"/>
    <p:sldId id="297" r:id="rId29"/>
    <p:sldId id="298" r:id="rId30"/>
    <p:sldId id="302" r:id="rId31"/>
    <p:sldId id="304" r:id="rId32"/>
    <p:sldId id="303" r:id="rId33"/>
    <p:sldId id="305" r:id="rId34"/>
    <p:sldId id="306" r:id="rId35"/>
    <p:sldId id="299" r:id="rId36"/>
    <p:sldId id="300" r:id="rId37"/>
    <p:sldId id="301" r:id="rId38"/>
    <p:sldId id="307" r:id="rId39"/>
    <p:sldId id="309" r:id="rId40"/>
    <p:sldId id="308" r:id="rId41"/>
    <p:sldId id="310" r:id="rId42"/>
    <p:sldId id="312" r:id="rId43"/>
    <p:sldId id="314" r:id="rId44"/>
    <p:sldId id="313" r:id="rId45"/>
    <p:sldId id="311" r:id="rId46"/>
    <p:sldId id="315" r:id="rId47"/>
    <p:sldId id="316" r:id="rId48"/>
    <p:sldId id="317" r:id="rId49"/>
    <p:sldId id="318" r:id="rId50"/>
    <p:sldId id="319" r:id="rId51"/>
    <p:sldId id="320" r:id="rId52"/>
    <p:sldId id="322" r:id="rId53"/>
    <p:sldId id="321" r:id="rId54"/>
    <p:sldId id="323" r:id="rId55"/>
    <p:sldId id="365" r:id="rId5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52" autoAdjust="0"/>
    <p:restoredTop sz="82582" autoAdjust="0"/>
  </p:normalViewPr>
  <p:slideViewPr>
    <p:cSldViewPr snapToGrid="0">
      <p:cViewPr>
        <p:scale>
          <a:sx n="88" d="100"/>
          <a:sy n="88" d="100"/>
        </p:scale>
        <p:origin x="46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 idea with simple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7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8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SLOOOW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5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Inner product of W with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7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very </a:t>
            </a:r>
            <a:r>
              <a:rPr lang="en-US" dirty="0" err="1"/>
              <a:t>robuts</a:t>
            </a:r>
            <a:r>
              <a:rPr lang="en-US" dirty="0"/>
              <a:t> with shape variations for the same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3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 vs Test data. </a:t>
            </a:r>
          </a:p>
          <a:p>
            <a:r>
              <a:rPr lang="en-US" dirty="0"/>
              <a:t>So if there’s more space we can be more robust.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2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i="0">
                    <a:latin typeface="Cambria Math" panose="02040503050406030204" pitchFamily="18" charset="0"/>
                  </a:rPr>
                  <a:t>𝒘</a:t>
                </a:r>
                <a:r>
                  <a:rPr lang="en-US" b="0" i="0">
                    <a:latin typeface="Cambria Math" panose="02040503050406030204" pitchFamily="18" charset="0"/>
                  </a:rPr>
                  <a:t>/‖</a:t>
                </a:r>
                <a:r>
                  <a:rPr lang="en-US" b="1" i="0">
                    <a:latin typeface="Cambria Math" panose="02040503050406030204" pitchFamily="18" charset="0"/>
                  </a:rPr>
                  <a:t>𝒘</a:t>
                </a:r>
                <a:r>
                  <a:rPr lang="en-US" b="0" i="0">
                    <a:latin typeface="Cambria Math" panose="02040503050406030204" pitchFamily="18" charset="0"/>
                  </a:rPr>
                  <a:t> ‖   𝑎𝑛𝑑 𝑦 𝑜𝑢 𝑔𝑒𝑡 ℎ𝑡𝑒 𝑢𝑛𝑖𝑡 𝑣𝑒𝑐𝑡𝑜𝑟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7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Onley get a loss in case it gets misclassified</a:t>
            </a:r>
          </a:p>
          <a:p>
            <a:r>
              <a:rPr lang="en-US" dirty="0" err="1"/>
              <a:t>Losss</a:t>
            </a:r>
            <a:r>
              <a:rPr lang="en-US" dirty="0"/>
              <a:t> depends on how badly misclassified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39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will give small weights</a:t>
                </a:r>
                <a:r>
                  <a:rPr lang="en-US" baseline="0" dirty="0"/>
                  <a:t> and related </a:t>
                </a:r>
                <a:r>
                  <a:rPr lang="en-US" baseline="0" dirty="0" err="1"/>
                  <a:t>ot</a:t>
                </a:r>
                <a:r>
                  <a:rPr lang="en-US" baseline="0" dirty="0"/>
                  <a:t> the margin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Choose the smallest possible w which minimizes J will </a:t>
                </a:r>
                <a:r>
                  <a:rPr lang="en-US" baseline="0" dirty="0" err="1"/>
                  <a:t>automiatically</a:t>
                </a:r>
                <a:r>
                  <a:rPr lang="en-US" baseline="0" dirty="0"/>
                  <a:t> maximize </a:t>
                </a:r>
              </a:p>
              <a:p>
                <a:r>
                  <a:rPr lang="en-US" baseline="0" dirty="0"/>
                  <a:t> margin =&gt; </a:t>
                </a:r>
              </a:p>
              <a:p>
                <a:endParaRPr lang="en-US" baseline="0" dirty="0"/>
              </a:p>
              <a:p>
                <a:r>
                  <a:rPr lang="en-US" dirty="0"/>
                  <a:t>margin=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r>
                  <a:rPr lang="en-US" baseline="0" dirty="0"/>
                  <a:t> will be </a:t>
                </a:r>
                <a:r>
                  <a:rPr lang="en-US" baseline="0" dirty="0" err="1"/>
                  <a:t>maximinzed</a:t>
                </a:r>
                <a:r>
                  <a:rPr lang="en-US" baseline="0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1/2 </a:t>
                </a:r>
                <a:r>
                  <a:rPr lang="en-US" i="0">
                    <a:latin typeface="Cambria Math" panose="02040503050406030204" pitchFamily="18" charset="0"/>
                  </a:rPr>
                  <a:t>‖</a:t>
                </a:r>
                <a:r>
                  <a:rPr lang="en-US" b="1" i="0">
                    <a:latin typeface="Cambria Math" panose="02040503050406030204" pitchFamily="18" charset="0"/>
                  </a:rPr>
                  <a:t>𝒘‖^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en-US" dirty="0"/>
                  <a:t> will give small weights</a:t>
                </a:r>
                <a:r>
                  <a:rPr lang="en-US" baseline="0" dirty="0"/>
                  <a:t> and related </a:t>
                </a:r>
                <a:r>
                  <a:rPr lang="en-US" baseline="0" dirty="0" err="1"/>
                  <a:t>ot</a:t>
                </a:r>
                <a:r>
                  <a:rPr lang="en-US" baseline="0" dirty="0"/>
                  <a:t> the margin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Choose the smallest possible w which minimizes J will </a:t>
                </a:r>
                <a:r>
                  <a:rPr lang="en-US" baseline="0" dirty="0" err="1"/>
                  <a:t>automiatically</a:t>
                </a:r>
                <a:r>
                  <a:rPr lang="en-US" baseline="0" dirty="0"/>
                  <a:t> maximize </a:t>
                </a:r>
              </a:p>
              <a:p>
                <a:r>
                  <a:rPr lang="en-US" baseline="0" dirty="0"/>
                  <a:t> margin =&gt; </a:t>
                </a:r>
              </a:p>
              <a:p>
                <a:endParaRPr lang="en-US" baseline="0" dirty="0"/>
              </a:p>
              <a:p>
                <a:r>
                  <a:rPr lang="en-US" dirty="0"/>
                  <a:t>margin=</a:t>
                </a:r>
                <a:r>
                  <a:rPr lang="en-US" b="0" i="0">
                    <a:latin typeface="Cambria Math" panose="02040503050406030204" pitchFamily="18" charset="0"/>
                  </a:rPr>
                  <a:t>1∕‖</a:t>
                </a:r>
                <a:r>
                  <a:rPr lang="en-US" b="1" i="0">
                    <a:latin typeface="Cambria Math" panose="02040503050406030204" pitchFamily="18" charset="0"/>
                  </a:rPr>
                  <a:t>𝒘‖ </a:t>
                </a:r>
                <a:r>
                  <a:rPr lang="en-US" baseline="0" dirty="0"/>
                  <a:t> will be </a:t>
                </a:r>
                <a:r>
                  <a:rPr lang="en-US" baseline="0" dirty="0" err="1"/>
                  <a:t>maximinzed</a:t>
                </a:r>
                <a:r>
                  <a:rPr lang="en-US" baseline="0" dirty="0"/>
                  <a:t>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7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8 </a:t>
            </a:r>
            <a:br>
              <a:rPr lang="en-US" sz="6600" dirty="0"/>
            </a:br>
            <a:r>
              <a:rPr lang="en-US" sz="6600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Sundeep </a:t>
            </a:r>
            <a:r>
              <a:rPr lang="en-US" dirty="0" err="1"/>
              <a:t>rangan</a:t>
            </a:r>
            <a:r>
              <a:rPr lang="en-US" dirty="0"/>
              <a:t>, With Modifications by Yao Wang and gustavo sandoval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1530493"/>
          </a:xfrm>
        </p:spPr>
        <p:txBody>
          <a:bodyPr>
            <a:normAutofit/>
          </a:bodyPr>
          <a:lstStyle/>
          <a:p>
            <a:r>
              <a:rPr lang="en-US" dirty="0"/>
              <a:t>Accuracy = 89%.  Very bad</a:t>
            </a:r>
          </a:p>
          <a:p>
            <a:r>
              <a:rPr lang="en-US" dirty="0"/>
              <a:t>Some of the errors seem like they should have been easy to spot </a:t>
            </a:r>
          </a:p>
          <a:p>
            <a:r>
              <a:rPr lang="en-US" dirty="0"/>
              <a:t>What went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18" y="3578077"/>
            <a:ext cx="7192546" cy="192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C835FD-E036-4DDB-AE2D-CDCBC28C3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29" b="122"/>
          <a:stretch/>
        </p:blipFill>
        <p:spPr>
          <a:xfrm>
            <a:off x="594044" y="3678316"/>
            <a:ext cx="3997974" cy="19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5732" y="1978709"/>
            <a:ext cx="2105636" cy="1149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055" y="1880226"/>
            <a:ext cx="1200150" cy="12477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 rot="5400000">
            <a:off x="6860656" y="2736314"/>
            <a:ext cx="1631598" cy="116389"/>
            <a:chOff x="5464098" y="2865863"/>
            <a:chExt cx="3445726" cy="182956"/>
          </a:xfrm>
        </p:grpSpPr>
        <p:sp>
          <p:nvSpPr>
            <p:cNvPr id="8" name="Rectangle 7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row: Right 15"/>
          <p:cNvSpPr/>
          <p:nvPr/>
        </p:nvSpPr>
        <p:spPr>
          <a:xfrm rot="10800000">
            <a:off x="8691892" y="2313477"/>
            <a:ext cx="1371975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85732" y="1810690"/>
            <a:ext cx="2105636" cy="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55425" y="1978709"/>
            <a:ext cx="14653" cy="163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202953" y="1978710"/>
            <a:ext cx="0" cy="124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99336" y="3078760"/>
            <a:ext cx="1674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Convert 28 x 28 </a:t>
            </a:r>
            <a:br>
              <a:rPr lang="en-US" sz="1600" dirty="0"/>
            </a:br>
            <a:r>
              <a:rPr lang="en-US" sz="1600" dirty="0"/>
              <a:t>to 784-dim vector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26480" y="147213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784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5524" y="23515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4023709" y="2268460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57600" y="1880227"/>
            <a:ext cx="252914" cy="1425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00438" y="3425642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6" name="Arrow: Right 35"/>
          <p:cNvSpPr/>
          <p:nvPr/>
        </p:nvSpPr>
        <p:spPr>
          <a:xfrm rot="10800000">
            <a:off x="2760697" y="2292355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37761" y="2385641"/>
                <a:ext cx="1353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61" y="2385641"/>
                <a:ext cx="135357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308575" y="2927788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Will select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which is largest</a:t>
                </a:r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</p:txBody>
          </p:sp>
        </mc:Choice>
        <mc:Fallback xmlns="">
          <p:sp>
            <p:nvSpPr>
              <p:cNvPr id="4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  <a:blipFill>
                <a:blip r:embed="rId4"/>
                <a:stretch>
                  <a:fillRect l="-1455" t="-3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87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Logistic Classifier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</m:oMath>
                </a14:m>
                <a:r>
                  <a:rPr lang="en-US" dirty="0"/>
                  <a:t>.  Then: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784-dim row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is any vector, then 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For a given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maximized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</a:t>
                </a:r>
                <a:r>
                  <a:rPr lang="en-US" b="1" dirty="0"/>
                  <a:t> </a:t>
                </a:r>
                <a:r>
                  <a:rPr lang="en-US" dirty="0"/>
                  <a:t>of class k will be large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aligned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Called the “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matched filter</a:t>
                </a:r>
                <a:r>
                  <a:rPr lang="en-US" dirty="0"/>
                  <a:t>” in signal processing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0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class weight can be viewed as an image.</a:t>
                </a:r>
              </a:p>
              <a:p>
                <a:r>
                  <a:rPr lang="en-US" dirty="0"/>
                  <a:t>Class weight output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will be large when it is aligned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124" y="2436291"/>
            <a:ext cx="5738521" cy="3054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9373" y="3242520"/>
            <a:ext cx="3818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weights for logistic classifier</a:t>
            </a:r>
          </a:p>
          <a:p>
            <a:endParaRPr lang="en-US" dirty="0"/>
          </a:p>
          <a:p>
            <a:r>
              <a:rPr lang="en-US" dirty="0"/>
              <a:t>Why are they blurry?</a:t>
            </a:r>
          </a:p>
        </p:txBody>
      </p:sp>
    </p:spTree>
    <p:extLst>
      <p:ext uri="{BB962C8B-B14F-4D97-AF65-F5344CB8AC3E}">
        <p14:creationId xmlns:p14="http://schemas.microsoft.com/office/powerpoint/2010/main" val="358571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weighting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capture many </a:t>
            </a:r>
            <a:r>
              <a:rPr lang="en-US" dirty="0">
                <a:solidFill>
                  <a:srgbClr val="FF0000"/>
                </a:solidFill>
              </a:rPr>
              <a:t>deformities</a:t>
            </a:r>
            <a:r>
              <a:rPr lang="en-US" dirty="0"/>
              <a:t> in image</a:t>
            </a:r>
          </a:p>
          <a:p>
            <a:pPr lvl="1"/>
            <a:r>
              <a:rPr lang="en-US" dirty="0"/>
              <a:t>Rotations </a:t>
            </a:r>
          </a:p>
          <a:p>
            <a:pPr lvl="1"/>
            <a:r>
              <a:rPr lang="en-US" dirty="0"/>
              <a:t>Translations</a:t>
            </a:r>
          </a:p>
          <a:p>
            <a:pPr lvl="1"/>
            <a:r>
              <a:rPr lang="en-US" dirty="0"/>
              <a:t>Variations in relative size of digit components</a:t>
            </a:r>
          </a:p>
          <a:p>
            <a:r>
              <a:rPr lang="en-US" dirty="0"/>
              <a:t>Can be improved with preprocessing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deskewing</a:t>
            </a:r>
            <a:r>
              <a:rPr lang="en-US" dirty="0"/>
              <a:t>, contrast normalization, many methods</a:t>
            </a:r>
          </a:p>
          <a:p>
            <a:r>
              <a:rPr lang="en-US" dirty="0"/>
              <a:t>Is there a better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1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From Logistic Regression to SVM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5225" y="2231471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120" y="286603"/>
            <a:ext cx="10058400" cy="1040211"/>
          </a:xfrm>
        </p:spPr>
        <p:txBody>
          <a:bodyPr/>
          <a:lstStyle/>
          <a:p>
            <a:r>
              <a:rPr lang="en-US" dirty="0"/>
              <a:t>Recall: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Logistic function</a:t>
                </a:r>
                <a:r>
                  <a:rPr lang="en-US" sz="2400" dirty="0"/>
                  <a:t>: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=1/(1+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𝑤𝑇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146" name="Picture 2" descr="https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59" y="2993619"/>
            <a:ext cx="3816096" cy="25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DC216E-A7CC-4D09-9045-A28DE2C4AF95}"/>
                  </a:ext>
                </a:extLst>
              </p:cNvPr>
              <p:cNvSpPr txBox="1"/>
              <p:nvPr/>
            </p:nvSpPr>
            <p:spPr>
              <a:xfrm>
                <a:off x="9829799" y="2754637"/>
                <a:ext cx="2362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DC216E-A7CC-4D09-9045-A28DE2C4A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799" y="2754637"/>
                <a:ext cx="2362201" cy="369332"/>
              </a:xfrm>
              <a:prstGeom prst="rect">
                <a:avLst/>
              </a:prstGeom>
              <a:blipFill>
                <a:blip r:embed="rId4"/>
                <a:stretch>
                  <a:fillRect l="-51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B9CEA7-8B76-454A-910B-DB82C20E0DCA}"/>
                  </a:ext>
                </a:extLst>
              </p:cNvPr>
              <p:cNvSpPr txBox="1"/>
              <p:nvPr/>
            </p:nvSpPr>
            <p:spPr>
              <a:xfrm>
                <a:off x="7043272" y="5524166"/>
                <a:ext cx="3037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B9CEA7-8B76-454A-910B-DB82C20E0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272" y="5524166"/>
                <a:ext cx="30371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6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36AE-D331-40AF-9EC7-A7763537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FBDD5-400C-466A-9459-D7F719DF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2" descr="https://upload.wikimedia.org/wikipedia/commons/thumb/8/88/Logistic-curve.svg/600px-Logistic-curve.svg.png">
            <a:extLst>
              <a:ext uri="{FF2B5EF4-FFF2-40B4-BE49-F238E27FC236}">
                <a16:creationId xmlns:a16="http://schemas.microsoft.com/office/drawing/2014/main" id="{7C411186-87AE-49E3-92C2-AFCF093B5C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955" y="3525519"/>
            <a:ext cx="3110627" cy="207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05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From Logistic Regression to SVM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118872" y="2683591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4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Separability and Non-Uniqueness of Separating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6797784" cy="4329817"/>
          </a:xfrm>
        </p:spPr>
        <p:txBody>
          <a:bodyPr/>
          <a:lstStyle/>
          <a:p>
            <a:r>
              <a:rPr lang="en-US" dirty="0"/>
              <a:t>When the samples are linearly separable, one can find a separating hyper-plane as a linear classifier.</a:t>
            </a:r>
          </a:p>
          <a:p>
            <a:r>
              <a:rPr lang="en-US" dirty="0"/>
              <a:t>Separating hyper-plane is not unique</a:t>
            </a:r>
          </a:p>
          <a:p>
            <a:r>
              <a:rPr lang="en-US" dirty="0"/>
              <a:t>Fig. on right:  Many separating planes</a:t>
            </a:r>
          </a:p>
          <a:p>
            <a:r>
              <a:rPr lang="en-US" dirty="0"/>
              <a:t>Which one is optimal?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869" y="1875385"/>
            <a:ext cx="4171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</a:t>
            </a:r>
          </a:p>
          <a:p>
            <a:r>
              <a:rPr lang="en-US" dirty="0"/>
              <a:t>Define the margin in linear classification</a:t>
            </a:r>
          </a:p>
          <a:p>
            <a:r>
              <a:rPr lang="en-US" dirty="0"/>
              <a:t>Describe the SVM classification problem.</a:t>
            </a:r>
          </a:p>
          <a:p>
            <a:r>
              <a:rPr lang="en-US" dirty="0"/>
              <a:t>Write equations for solutions of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r>
              <a:rPr lang="en-US" dirty="0"/>
              <a:t>Describe a kernel SVM problem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08EE-8EB1-FA40-9B4E-8D1249A7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hyperplane in d-dimensional space is defined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parameters are unique only to a scaling factor: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 the same plane.</a:t>
                </a:r>
              </a:p>
              <a:p>
                <a:pPr lvl="1"/>
                <a:r>
                  <a:rPr lang="en-US" dirty="0"/>
                  <a:t>For unique definition, we can require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=1.</a:t>
                </a:r>
              </a:p>
              <a:p>
                <a:r>
                  <a:rPr lang="en-US" dirty="0"/>
                  <a:t>The norm vector to the hyperplane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Distance of any point </a:t>
                </a:r>
                <a:r>
                  <a:rPr lang="en-US" b="1" dirty="0"/>
                  <a:t>x</a:t>
                </a:r>
                <a:r>
                  <a:rPr lang="en-US" dirty="0"/>
                  <a:t> to the hyperplane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See ESL Sec. 4.5.</a:t>
                </a:r>
              </a:p>
              <a:p>
                <a:endParaRPr lang="en-US" dirty="0"/>
              </a:p>
              <a:p>
                <a:r>
                  <a:rPr lang="en-US" dirty="0"/>
                  <a:t>ESL: Hastie, </a:t>
                </a:r>
                <a:r>
                  <a:rPr lang="en-US" dirty="0" err="1"/>
                  <a:t>Tibshirani</a:t>
                </a:r>
                <a:r>
                  <a:rPr lang="en-US" dirty="0"/>
                  <a:t>, Friedman, “The Elements of Statistical Learning”. 2</a:t>
                </a:r>
                <a:r>
                  <a:rPr lang="en-US" baseline="30000" dirty="0"/>
                  <a:t>nd</a:t>
                </a:r>
                <a:r>
                  <a:rPr lang="en-US" dirty="0"/>
                  <a:t> Ed. Springer.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806F9-7937-DF48-ACF6-9B14DD1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618259-A60A-B441-B917-475184B1DF3F}"/>
                  </a:ext>
                </a:extLst>
              </p:cNvPr>
              <p:cNvSpPr/>
              <p:nvPr/>
            </p:nvSpPr>
            <p:spPr>
              <a:xfrm>
                <a:off x="2657168" y="2005843"/>
                <a:ext cx="4311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618259-A60A-B441-B917-475184B1D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68" y="2005843"/>
                <a:ext cx="431105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62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Linear </a:t>
            </a:r>
            <a:r>
              <a:rPr lang="en-US" dirty="0" err="1"/>
              <a:t>Separability</a:t>
            </a:r>
            <a:r>
              <a:rPr lang="en-US" dirty="0"/>
              <a:t> and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</p:spPr>
            <p:txBody>
              <a:bodyPr/>
              <a:lstStyle/>
              <a:p>
                <a:r>
                  <a:rPr lang="en-US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Binary class label: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Perfectly linearly separable </a:t>
                </a:r>
                <a:r>
                  <a:rPr lang="en-US" dirty="0"/>
                  <a:t>if there exists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</a:t>
                </a:r>
                <a:r>
                  <a:rPr lang="en-US" dirty="0" err="1"/>
                  <a:t>.t.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defines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cs typeface="Arial" panose="020B0604020202020204" pitchFamily="34" charset="0"/>
                  </a:rPr>
                  <a:t>separating hyperplane</a:t>
                </a:r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margin: </a:t>
                </a:r>
                <a:r>
                  <a:rPr lang="en-US" dirty="0">
                    <a:solidFill>
                      <a:schemeClr val="tx1"/>
                    </a:solidFill>
                  </a:rPr>
                  <a:t>the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minimal distance of a sample to the plane</a:t>
                </a:r>
              </a:p>
              <a:p>
                <a:r>
                  <a:rPr lang="en-US" dirty="0"/>
                  <a:t>Single equation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  <a:blipFill>
                <a:blip r:embed="rId2"/>
                <a:stretch>
                  <a:fillRect l="-1536" t="-1458" r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352185" y="2280043"/>
                <a:ext cx="1187056" cy="603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185" y="2280043"/>
                <a:ext cx="1187056" cy="603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BD86394-225D-1C43-B002-20EC2BCB9CAA}"/>
              </a:ext>
            </a:extLst>
          </p:cNvPr>
          <p:cNvGrpSpPr/>
          <p:nvPr/>
        </p:nvGrpSpPr>
        <p:grpSpPr>
          <a:xfrm>
            <a:off x="8222037" y="2883863"/>
            <a:ext cx="3582201" cy="3007570"/>
            <a:chOff x="8304999" y="2008768"/>
            <a:chExt cx="3582201" cy="30075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4999" y="2008768"/>
              <a:ext cx="3582201" cy="300757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22780" y="2447256"/>
              <a:ext cx="212555" cy="29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10532" y="2852256"/>
              <a:ext cx="150914" cy="238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807B6-2AD6-2249-B0E4-503DEFE852BB}"/>
                  </a:ext>
                </a:extLst>
              </p:cNvPr>
              <p:cNvSpPr txBox="1"/>
              <p:nvPr/>
            </p:nvSpPr>
            <p:spPr>
              <a:xfrm>
                <a:off x="1212574" y="5317435"/>
                <a:ext cx="6421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Recall that the distance of a point x to the line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</m:t>
                    </m:r>
                    <m:d>
                      <m:dPr>
                        <m:begChr m:val="‖"/>
                        <m:endChr m:val="‖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For points on the margin line,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distance m=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/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. 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807B6-2AD6-2249-B0E4-503DEFE85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74" y="5317435"/>
                <a:ext cx="6421181" cy="646331"/>
              </a:xfrm>
              <a:prstGeom prst="rect">
                <a:avLst/>
              </a:prstGeom>
              <a:blipFill>
                <a:blip r:embed="rId7"/>
                <a:stretch>
                  <a:fillRect l="-592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41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40BC-3304-1047-82F6-A3B7F20E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separating plane is better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C3A43-6FA8-5740-A15D-A7D952D8B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60" y="1642531"/>
            <a:ext cx="3587339" cy="35658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CE04F-A9FC-B041-A939-2C83C486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828F7-909C-C842-8CFF-E07F5B60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4" y="1642531"/>
            <a:ext cx="4109776" cy="37133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39B4C5-9632-FA44-955E-686C63484117}"/>
              </a:ext>
            </a:extLst>
          </p:cNvPr>
          <p:cNvCxnSpPr/>
          <p:nvPr/>
        </p:nvCxnSpPr>
        <p:spPr>
          <a:xfrm flipV="1">
            <a:off x="2073103" y="2471001"/>
            <a:ext cx="3164441" cy="198291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6B0014-9A05-704D-B2D1-B247F46120A1}"/>
              </a:ext>
            </a:extLst>
          </p:cNvPr>
          <p:cNvCxnSpPr/>
          <p:nvPr/>
        </p:nvCxnSpPr>
        <p:spPr>
          <a:xfrm flipV="1">
            <a:off x="1996049" y="2848239"/>
            <a:ext cx="3164441" cy="1982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C2102F-4CED-0C40-8B05-0ADFCAC5D401}"/>
              </a:ext>
            </a:extLst>
          </p:cNvPr>
          <p:cNvSpPr txBox="1"/>
          <p:nvPr/>
        </p:nvSpPr>
        <p:spPr>
          <a:xfrm>
            <a:off x="4109012" y="5603831"/>
            <a:ext cx="31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Fig. 9.2 and Fig. 9.3 in ISL.</a:t>
            </a:r>
          </a:p>
        </p:txBody>
      </p:sp>
    </p:spTree>
    <p:extLst>
      <p:ext uri="{BB962C8B-B14F-4D97-AF65-F5344CB8AC3E}">
        <p14:creationId xmlns:p14="http://schemas.microsoft.com/office/powerpoint/2010/main" val="1566068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the classifier to be more robust to noise, we want to maximize the margin!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Define maximum margin classifier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Called a constrained optimization</a:t>
                </a:r>
              </a:p>
              <a:p>
                <a:pPr lvl="1"/>
                <a:r>
                  <a:rPr lang="en-US" dirty="0"/>
                  <a:t>Objective function and constraints</a:t>
                </a:r>
              </a:p>
              <a:p>
                <a:pPr lvl="1"/>
                <a:r>
                  <a:rPr lang="en-US" b="0" dirty="0"/>
                  <a:t>More on this later.</a:t>
                </a:r>
              </a:p>
              <a:p>
                <a:r>
                  <a:rPr lang="en-US" dirty="0"/>
                  <a:t>See closed form solution in Sec. 4.5.2 in ESL. Note notation difference.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88855" y="3226813"/>
            <a:ext cx="1107347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880236" y="3579150"/>
            <a:ext cx="2615966" cy="1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29003" y="2832530"/>
            <a:ext cx="4267199" cy="1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2543" y="2596973"/>
            <a:ext cx="224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Maximizes the margin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2543" y="3042147"/>
            <a:ext cx="395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Ensures all points are correctly classified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2543" y="3439276"/>
            <a:ext cx="190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on weights</a:t>
            </a:r>
          </a:p>
        </p:txBody>
      </p:sp>
    </p:spTree>
    <p:extLst>
      <p:ext uri="{BB962C8B-B14F-4D97-AF65-F5344CB8AC3E}">
        <p14:creationId xmlns:p14="http://schemas.microsoft.com/office/powerpoint/2010/main" val="1461891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Maximum Margin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72" y="1735494"/>
            <a:ext cx="5355772" cy="3783745"/>
          </a:xfrm>
        </p:spPr>
        <p:txBody>
          <a:bodyPr/>
          <a:lstStyle/>
          <a:p>
            <a:r>
              <a:rPr lang="en-US" dirty="0"/>
              <a:t>Fig. 9.3 of ISL</a:t>
            </a:r>
          </a:p>
          <a:p>
            <a:r>
              <a:rPr lang="en-US" dirty="0"/>
              <a:t>Margin determined by closest points to the line</a:t>
            </a:r>
          </a:p>
          <a:p>
            <a:pPr lvl="1"/>
            <a:r>
              <a:rPr lang="en-US" dirty="0"/>
              <a:t>The maximal margin hyperplane represents the mid-line of the </a:t>
            </a:r>
            <a:r>
              <a:rPr lang="en-US" dirty="0">
                <a:solidFill>
                  <a:srgbClr val="FF0000"/>
                </a:solidFill>
              </a:rPr>
              <a:t>widest “slab” </a:t>
            </a:r>
            <a:r>
              <a:rPr lang="en-US" dirty="0"/>
              <a:t>that we can insert between two classes</a:t>
            </a:r>
          </a:p>
          <a:p>
            <a:r>
              <a:rPr lang="en-US" dirty="0"/>
              <a:t>In this figure, there are 3 points at the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1" y="1735494"/>
            <a:ext cx="4109776" cy="3713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F4945-78EF-EA49-9D71-681955EF47C7}"/>
              </a:ext>
            </a:extLst>
          </p:cNvPr>
          <p:cNvSpPr txBox="1"/>
          <p:nvPr/>
        </p:nvSpPr>
        <p:spPr>
          <a:xfrm>
            <a:off x="5691672" y="4721086"/>
            <a:ext cx="570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ISL: James, Witten, Hastie, </a:t>
            </a:r>
            <a:r>
              <a:rPr lang="en-US" dirty="0" err="1"/>
              <a:t>Tibshirani</a:t>
            </a:r>
            <a:r>
              <a:rPr lang="en-US" dirty="0"/>
              <a:t>, An Introduction to Statistical Learning, Springer. 2013.</a:t>
            </a:r>
          </a:p>
        </p:txBody>
      </p:sp>
    </p:spTree>
    <p:extLst>
      <p:ext uri="{BB962C8B-B14F-4D97-AF65-F5344CB8AC3E}">
        <p14:creationId xmlns:p14="http://schemas.microsoft.com/office/powerpoint/2010/main" val="1731337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8818507" cy="4329817"/>
          </a:xfrm>
        </p:spPr>
        <p:txBody>
          <a:bodyPr/>
          <a:lstStyle/>
          <a:p>
            <a:r>
              <a:rPr lang="en-US" dirty="0"/>
              <a:t>Data is often not perfectly separable</a:t>
            </a:r>
          </a:p>
          <a:p>
            <a:pPr lvl="1"/>
            <a:r>
              <a:rPr lang="en-US" dirty="0"/>
              <a:t>Only want to correctly separate most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MM classifier is not robust</a:t>
            </a:r>
          </a:p>
          <a:p>
            <a:pPr lvl="1"/>
            <a:r>
              <a:rPr lang="en-US" dirty="0"/>
              <a:t>A single sample can radically change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90" y="1539277"/>
            <a:ext cx="2275351" cy="1828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30" y="3579920"/>
            <a:ext cx="4579876" cy="191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2073" y="20840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7604" y="54358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9.5</a:t>
            </a:r>
          </a:p>
        </p:txBody>
      </p:sp>
    </p:spTree>
    <p:extLst>
      <p:ext uri="{BB962C8B-B14F-4D97-AF65-F5344CB8AC3E}">
        <p14:creationId xmlns:p14="http://schemas.microsoft.com/office/powerpoint/2010/main" val="2092649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2692866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13403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Vladimir </a:t>
            </a:r>
            <a:r>
              <a:rPr lang="en-US" dirty="0" err="1"/>
              <a:t>Vapnik</a:t>
            </a:r>
            <a:r>
              <a:rPr lang="en-US" dirty="0"/>
              <a:t>, 1963</a:t>
            </a:r>
          </a:p>
          <a:p>
            <a:pPr lvl="1"/>
            <a:r>
              <a:rPr lang="en-US" dirty="0"/>
              <a:t>But became widely-used with kernel trick, 1993</a:t>
            </a:r>
          </a:p>
          <a:p>
            <a:pPr lvl="1"/>
            <a:r>
              <a:rPr lang="en-US" dirty="0"/>
              <a:t>More on this later</a:t>
            </a:r>
          </a:p>
          <a:p>
            <a:pPr lvl="1"/>
            <a:endParaRPr lang="en-US" dirty="0"/>
          </a:p>
          <a:p>
            <a:r>
              <a:rPr lang="en-US" dirty="0"/>
              <a:t>Got best results on character recognition</a:t>
            </a:r>
          </a:p>
          <a:p>
            <a:endParaRPr lang="en-US" dirty="0"/>
          </a:p>
          <a:p>
            <a:r>
              <a:rPr lang="en-US" dirty="0"/>
              <a:t>Key idea: Allow “slack” in the classification</a:t>
            </a:r>
          </a:p>
          <a:p>
            <a:pPr lvl="1"/>
            <a:r>
              <a:rPr lang="en-US" dirty="0"/>
              <a:t>Support vector classifier (SVC): Directly use raw features. Good when the original feature space is roughly linearly separable</a:t>
            </a:r>
          </a:p>
          <a:p>
            <a:pPr lvl="1"/>
            <a:r>
              <a:rPr lang="en-US" dirty="0"/>
              <a:t>Support vector machine (SVM): Map the raw features to some other domain through a kernel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587" y="914289"/>
            <a:ext cx="1847850" cy="2466975"/>
          </a:xfrm>
          <a:prstGeom prst="rect">
            <a:avLst/>
          </a:prstGeom>
        </p:spPr>
      </p:pic>
      <p:pic>
        <p:nvPicPr>
          <p:cNvPr id="1026" name="Picture 2" descr="Image result for vladimir vap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94" y="3533316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92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</p:spPr>
            <p:txBody>
              <a:bodyPr/>
              <a:lstStyle/>
              <a:p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ideally: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en-US" dirty="0"/>
                  <a:t> for all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But, perfect separation may not be possible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hinge loss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margin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Starts to increase as sample is misclassified: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 ⇒ </m:t>
                    </m:r>
                  </m:oMath>
                </a14:m>
                <a:r>
                  <a:rPr lang="en-US" dirty="0"/>
                  <a:t> Sample meets margin target,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margin too small, small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misclassified, large loss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  <a:blipFill>
                <a:blip r:embed="rId3"/>
                <a:stretch>
                  <a:fillRect l="-1422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3074" name="Picture 2" descr="Image result for hinge lo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431" y="1940965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11210" y="3867108"/>
                <a:ext cx="616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210" y="3867108"/>
                <a:ext cx="61625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40906" y="2517330"/>
                <a:ext cx="809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06" y="2517330"/>
                <a:ext cx="80919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11155680" y="4236440"/>
            <a:ext cx="765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39807" y="4322215"/>
            <a:ext cx="0" cy="87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295547" y="4322215"/>
            <a:ext cx="0" cy="87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95547" y="4612515"/>
            <a:ext cx="1339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Meets margin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64306" y="5335775"/>
            <a:ext cx="900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Close to </a:t>
            </a:r>
            <a:br>
              <a:rPr lang="en-US" sz="1600" dirty="0"/>
            </a:br>
            <a:r>
              <a:rPr lang="en-US" sz="1600" dirty="0"/>
              <a:t>margin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06765" y="465971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Misclassifies</a:t>
            </a:r>
          </a:p>
        </p:txBody>
      </p:sp>
    </p:spTree>
    <p:extLst>
      <p:ext uri="{BB962C8B-B14F-4D97-AF65-F5344CB8AC3E}">
        <p14:creationId xmlns:p14="http://schemas.microsoft.com/office/powerpoint/2010/main" val="159470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Optimization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⁡(0,1−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will be discussed below</a:t>
                </a:r>
              </a:p>
              <a:p>
                <a:r>
                  <a:rPr lang="en-US" dirty="0"/>
                  <a:t>Note:  ISL book uses different naming conventions.  </a:t>
                </a:r>
              </a:p>
              <a:p>
                <a:pPr lvl="1"/>
                <a:r>
                  <a:rPr lang="en-US" dirty="0"/>
                  <a:t>We have followed convention in </a:t>
                </a:r>
                <a:r>
                  <a:rPr lang="en-US" dirty="0" err="1"/>
                  <a:t>sklearn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  <a:blipFill>
                <a:blip r:embed="rId3"/>
                <a:stretch>
                  <a:fillRect l="-1417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871" y="3242520"/>
            <a:ext cx="205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Hinge loss term</a:t>
            </a:r>
          </a:p>
          <a:p>
            <a:r>
              <a:rPr lang="en-US" dirty="0"/>
              <a:t>Attempts to reduce </a:t>
            </a:r>
          </a:p>
          <a:p>
            <a:r>
              <a:rPr lang="en-US" dirty="0"/>
              <a:t>Misclassifications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90943" y="3242520"/>
                <a:ext cx="228652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 controls final margin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margin=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943" y="3242520"/>
                <a:ext cx="2286523" cy="923330"/>
              </a:xfrm>
              <a:prstGeom prst="rect">
                <a:avLst/>
              </a:prstGeom>
              <a:blipFill>
                <a:blip r:embed="rId4"/>
                <a:stretch>
                  <a:fillRect l="-1657" t="-2703" r="-1105" b="-6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6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0392" y="147646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1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 of 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Equivalent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amount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misses margin target</a:t>
                </a:r>
              </a:p>
              <a:p>
                <a:r>
                  <a:rPr lang="en-US" dirty="0"/>
                  <a:t>Sometimes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called the “one-norm”</a:t>
                </a:r>
              </a:p>
              <a:p>
                <a:pPr lvl="1"/>
                <a:r>
                  <a:rPr lang="en-US" dirty="0"/>
                  <a:t>Generally one-norm would have absolute sign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But in this case, when the constraint is met,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&gt;=0.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6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4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slack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dirty="0"/>
                  <a:t> Sample on correct side of margin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violates the margin (are inside the margin)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misclassified (wrong side of hyperplane)</a:t>
                </a:r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Balance between first term (violations) and second term (inverse of margin)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large:  Forces minimum number of violations, but small margin.     </a:t>
                </a:r>
              </a:p>
              <a:p>
                <a:pPr lvl="2"/>
                <a:r>
                  <a:rPr lang="en-US" dirty="0"/>
                  <a:t>Highly fit to data.  Low bias, higher 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small:  Enables more samples violations, but large margin.     </a:t>
                </a:r>
              </a:p>
              <a:p>
                <a:pPr lvl="2"/>
                <a:r>
                  <a:rPr lang="en-US" dirty="0"/>
                  <a:t>Higher bias, lower variance</a:t>
                </a:r>
              </a:p>
              <a:p>
                <a:pPr lvl="1"/>
                <a:r>
                  <a:rPr lang="en-US" dirty="0"/>
                  <a:t>Found by cross-validation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20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vectors:  </a:t>
                </a:r>
                <a:r>
                  <a:rPr lang="en-US" dirty="0"/>
                  <a:t>Samples that either:</a:t>
                </a:r>
              </a:p>
              <a:p>
                <a:pPr lvl="1"/>
                <a:r>
                  <a:rPr lang="en-US" dirty="0"/>
                  <a:t>Are exactly on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Or, on wrong side of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Changing samples that are not SVs </a:t>
                </a:r>
              </a:p>
              <a:p>
                <a:pPr lvl="1"/>
                <a:r>
                  <a:rPr lang="en-US" dirty="0"/>
                  <a:t>Does not change solution</a:t>
                </a:r>
              </a:p>
              <a:p>
                <a:pPr lvl="1"/>
                <a:r>
                  <a:rPr lang="en-US" dirty="0"/>
                  <a:t>Provides robustness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60" y="1771988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5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Illustrating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Fig. 9.7 of ISL</a:t>
                </a:r>
              </a:p>
              <a:p>
                <a:pPr lvl="1"/>
                <a:r>
                  <a:rPr lang="en-US" dirty="0"/>
                  <a:t>Note: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opposite meaning in ISL than python</a:t>
                </a:r>
              </a:p>
              <a:p>
                <a:pPr lvl="1"/>
                <a:r>
                  <a:rPr lang="en-US" dirty="0"/>
                  <a:t>Here, we use python meaning</a:t>
                </a:r>
              </a:p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Leads to large margin</a:t>
                </a:r>
              </a:p>
              <a:p>
                <a:pPr lvl="1"/>
                <a:r>
                  <a:rPr lang="en-US" dirty="0"/>
                  <a:t>But allow many violations of margin.</a:t>
                </a:r>
              </a:p>
              <a:p>
                <a:pPr lvl="1"/>
                <a:r>
                  <a:rPr lang="en-US" dirty="0"/>
                  <a:t>Many more SVs</a:t>
                </a:r>
              </a:p>
              <a:p>
                <a:pPr lvl="1"/>
                <a:r>
                  <a:rPr lang="en-US" dirty="0"/>
                  <a:t>Reduces variance by using more samples</a:t>
                </a:r>
              </a:p>
              <a:p>
                <a:r>
                  <a:rPr lang="en-US" dirty="0"/>
                  <a:t> Large C:  </a:t>
                </a:r>
              </a:p>
              <a:p>
                <a:pPr lvl="1"/>
                <a:r>
                  <a:rPr lang="en-US" dirty="0"/>
                  <a:t>Leads to small margin</a:t>
                </a:r>
              </a:p>
              <a:p>
                <a:pPr lvl="1"/>
                <a:r>
                  <a:rPr lang="en-US" dirty="0"/>
                  <a:t>Reduce number of violations, and fewer SVs.     </a:t>
                </a:r>
              </a:p>
              <a:p>
                <a:pPr lvl="1"/>
                <a:r>
                  <a:rPr lang="en-US" dirty="0"/>
                  <a:t>Highly fit to data.  Low bias, higher variance</a:t>
                </a:r>
              </a:p>
              <a:p>
                <a:pPr lvl="1"/>
                <a:r>
                  <a:rPr lang="en-US" dirty="0"/>
                  <a:t>More chance to </a:t>
                </a:r>
                <a:r>
                  <a:rPr lang="en-US" dirty="0" err="1"/>
                  <a:t>overfit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  <a:blipFill>
                <a:blip r:embed="rId3"/>
                <a:stretch>
                  <a:fillRect l="-2439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67" y="1913047"/>
            <a:ext cx="4171006" cy="3796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blipFill>
                <a:blip r:embed="rId5"/>
                <a:stretch>
                  <a:fillRect l="-37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blipFill>
                <a:blip r:embed="rId6"/>
                <a:stretch>
                  <a:fillRect l="-54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02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also minimizes a loss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4" y="2997615"/>
            <a:ext cx="4056533" cy="28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12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3112315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2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many problems, variables are constrained</a:t>
                </a:r>
              </a:p>
              <a:p>
                <a:r>
                  <a:rPr lang="en-US" dirty="0"/>
                  <a:t>Constrained optimization formulation: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: 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Constraints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lvl="1"/>
                <a:r>
                  <a:rPr lang="en-US" dirty="0"/>
                  <a:t>Minimize the mpg of a car subject to a cost or meeting some performance</a:t>
                </a:r>
              </a:p>
              <a:p>
                <a:pPr lvl="1"/>
                <a:r>
                  <a:rPr lang="en-US" dirty="0"/>
                  <a:t>In ML:  weight vector may have constraints from physical knowledge</a:t>
                </a:r>
              </a:p>
              <a:p>
                <a:r>
                  <a:rPr lang="en-US" dirty="0"/>
                  <a:t>Often write constraints in vector form: 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41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Constrained optimization: Min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first a single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a scalar </a:t>
                </a:r>
              </a:p>
              <a:p>
                <a:r>
                  <a:rPr lang="en-US" dirty="0"/>
                  <a:t>Define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primal</a:t>
                </a:r>
                <a:r>
                  <a:rPr lang="en-US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</a:t>
                </a:r>
                <a:r>
                  <a:rPr lang="en-US" dirty="0"/>
                  <a:t> variable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Dual minimization</a:t>
                </a:r>
                <a:r>
                  <a:rPr lang="en-US" dirty="0"/>
                  <a:t>:  Given a dual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Minimizes a weighted combination of objective and constraint.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constraint more (try to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objective more (try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9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and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KKT Conditions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satisfy: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Either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Under some technical conditions,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are local </a:t>
                </a:r>
                <a:r>
                  <a:rPr lang="en-US" dirty="0" err="1"/>
                  <a:t>mimima</a:t>
                </a:r>
                <a:r>
                  <a:rPr lang="en-US" dirty="0"/>
                  <a:t> of the constrained optimization, they must satisfy KKT conditions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 for Single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 primal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:  scalar constraint</a:t>
                </a:r>
              </a:p>
              <a:p>
                <a:r>
                  <a:rPr lang="en-US" dirty="0"/>
                  <a:t>Case 1:  Assume constraint is active: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(resulting from setting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Verify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Case 2:  Assume constraint is inactive</a:t>
                </a:r>
              </a:p>
              <a:p>
                <a:pPr lvl="1"/>
                <a:r>
                  <a:rPr lang="en-US" dirty="0"/>
                  <a:t>Solve primal objective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ignoring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 Verify that constraint is satisfied: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Digit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158" y="1678488"/>
            <a:ext cx="4534423" cy="4190606"/>
          </a:xfrm>
        </p:spPr>
        <p:txBody>
          <a:bodyPr/>
          <a:lstStyle/>
          <a:p>
            <a:r>
              <a:rPr lang="en-US" dirty="0"/>
              <a:t>Problem:  Recognize hand-written digits</a:t>
            </a:r>
          </a:p>
          <a:p>
            <a:r>
              <a:rPr lang="en-US" dirty="0"/>
              <a:t>Original problem:</a:t>
            </a:r>
          </a:p>
          <a:p>
            <a:pPr lvl="1"/>
            <a:r>
              <a:rPr lang="en-US" dirty="0"/>
              <a:t>Census forms </a:t>
            </a:r>
          </a:p>
          <a:p>
            <a:pPr lvl="1"/>
            <a:r>
              <a:rPr lang="en-US" dirty="0"/>
              <a:t>Automated processing</a:t>
            </a:r>
          </a:p>
          <a:p>
            <a:r>
              <a:rPr lang="en-US" dirty="0"/>
              <a:t>Classic machine learning problem</a:t>
            </a:r>
          </a:p>
          <a:p>
            <a:r>
              <a:rPr lang="en-US" dirty="0"/>
              <a:t>Benchmark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5" y="1678488"/>
            <a:ext cx="5957447" cy="312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411" y="5336088"/>
            <a:ext cx="506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Patrick J. </a:t>
            </a:r>
            <a:r>
              <a:rPr lang="en-US" dirty="0" err="1"/>
              <a:t>Grother</a:t>
            </a:r>
            <a:r>
              <a:rPr lang="en-US" dirty="0"/>
              <a:t>, NIST Special Database, 1995</a:t>
            </a:r>
          </a:p>
        </p:txBody>
      </p:sp>
    </p:spTree>
    <p:extLst>
      <p:ext uri="{BB962C8B-B14F-4D97-AF65-F5344CB8AC3E}">
        <p14:creationId xmlns:p14="http://schemas.microsoft.com/office/powerpoint/2010/main" val="2149150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1:  Constraint is “active”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Example 2:  Constraint is “inactive”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1≤0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 worked on board with illustration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5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consider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sum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 is called the dual vector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KKT conditions extend to: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SVM constrained optimization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Constraints: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After applying KKT conditions and some algebra [beyond this class], solution is </a:t>
                </a:r>
              </a:p>
              <a:p>
                <a:pPr lvl="1"/>
                <a:r>
                  <a:rPr lang="en-US" dirty="0"/>
                  <a:t>Optimal weight vector: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linear combination of instances</a:t>
                </a:r>
              </a:p>
              <a:p>
                <a:pPr lvl="1"/>
                <a:r>
                  <a:rPr lang="en-US" dirty="0"/>
                  <a:t>Dual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96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weight is: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</a:t>
                </a:r>
              </a:p>
              <a:p>
                <a:pPr lvl="1"/>
                <a:r>
                  <a:rPr lang="en-US" dirty="0"/>
                  <a:t>On boundary or violating constraint</a:t>
                </a:r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60" y="2275841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7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Interpretation of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Classifier weight is: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suppose we are given a new sample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classify</a:t>
                </a:r>
              </a:p>
              <a:p>
                <a:r>
                  <a:rPr lang="en-US" dirty="0"/>
                  <a:t>Classifier discriminant function for any test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Classifier output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Measure “correlation”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of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each support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training data</a:t>
                </a:r>
              </a:p>
              <a:p>
                <a:pPr lvl="1"/>
                <a:r>
                  <a:rPr lang="en-US" dirty="0"/>
                  <a:t>Predicted label depends on the weighted average of labels for the support vectors, with weights proportional to the correlation of the test sample with the support vector.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7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6836" y="355693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85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 problem:  replace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Enables more rich, non-linear classifiers</a:t>
                </a:r>
              </a:p>
              <a:p>
                <a:pPr lvl="1"/>
                <a:r>
                  <a:rPr lang="en-US" dirty="0"/>
                  <a:t>Examples:  polynomial classification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Tries to find separation in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feature</a:t>
                </a:r>
                <a:r>
                  <a:rPr lang="en-US" dirty="0"/>
                  <a:t> space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2050" name="Picture 2" descr="https://www.dtreg.com/uploaded/pageimg/SvmF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76" y="3105185"/>
            <a:ext cx="5957013" cy="357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39031" y="3519519"/>
            <a:ext cx="464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https://www.dtreg.com/solution/view/20</a:t>
            </a:r>
          </a:p>
        </p:txBody>
      </p:sp>
    </p:spTree>
    <p:extLst>
      <p:ext uri="{BB962C8B-B14F-4D97-AF65-F5344CB8AC3E}">
        <p14:creationId xmlns:p14="http://schemas.microsoft.com/office/powerpoint/2010/main" val="1949261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SVM problem in transformed domain: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⁡(0,1−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 is of the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Classifier discriminant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7510243" y="4242732"/>
            <a:ext cx="402672" cy="12038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07664" y="5167618"/>
                <a:ext cx="1951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“kernel”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664" y="5167618"/>
                <a:ext cx="1951560" cy="369332"/>
              </a:xfrm>
              <a:prstGeom prst="rect">
                <a:avLst/>
              </a:prstGeom>
              <a:blipFill>
                <a:blip r:embed="rId3"/>
                <a:stretch>
                  <a:fillRect t="-10000" r="-3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6876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is: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Do not need to explicitly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directly compute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Provided kernel corresponds to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65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Kernel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measures “similarity” between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training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close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far</a:t>
                </a:r>
              </a:p>
              <a:p>
                <a:endParaRPr lang="en-US" dirty="0"/>
              </a:p>
              <a:p>
                <a:r>
                  <a:rPr lang="en-US" dirty="0"/>
                  <a:t>Linear discriminant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Weighs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are close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4098" name="Picture 2" descr="Image result for radial basis function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42" y="2397483"/>
            <a:ext cx="4086776" cy="314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94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Widely-Used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90" y="1539277"/>
            <a:ext cx="3652590" cy="4329817"/>
          </a:xfrm>
        </p:spPr>
        <p:txBody>
          <a:bodyPr/>
          <a:lstStyle/>
          <a:p>
            <a:r>
              <a:rPr lang="en-US" dirty="0"/>
              <a:t>We will look at SVM today</a:t>
            </a:r>
          </a:p>
          <a:p>
            <a:r>
              <a:rPr lang="en-US" dirty="0"/>
              <a:t>Not the best algorithm</a:t>
            </a:r>
          </a:p>
          <a:p>
            <a:r>
              <a:rPr lang="en-US" dirty="0"/>
              <a:t>But quite good</a:t>
            </a:r>
          </a:p>
          <a:p>
            <a:r>
              <a:rPr lang="en-US" dirty="0"/>
              <a:t>…and illustrates the main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6" y="2718146"/>
            <a:ext cx="6530791" cy="269968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 rot="10800000">
            <a:off x="6772270" y="41088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7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</p:spPr>
            <p:txBody>
              <a:bodyPr/>
              <a:lstStyle/>
              <a:p>
                <a:r>
                  <a:rPr lang="en-US" dirty="0"/>
                  <a:t>Radial basis function: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indicates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width</a:t>
                </a:r>
                <a:r>
                  <a:rPr lang="en-US" dirty="0"/>
                  <a:t> of kernel</a:t>
                </a:r>
              </a:p>
              <a:p>
                <a:r>
                  <a:rPr lang="en-US" dirty="0"/>
                  <a:t>Polynomial kernel: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=2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  <a:blipFill>
                <a:blip r:embed="rId2"/>
                <a:stretch>
                  <a:fillRect l="-30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48" y="1644228"/>
            <a:ext cx="5002544" cy="28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506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1.bp.blogspot.com/_UpN7DfJA0j4/TJs87kbBv7I/AAAAAAAAABQ/bGcjhdxHeqk/s320/mnist_train_10000_-1_1.svm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99" y="882209"/>
            <a:ext cx="6047321" cy="43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SVM with: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dirty="0"/>
                  <a:t> RBF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Fewer SVs</a:t>
                </a:r>
              </a:p>
              <a:p>
                <a:pPr lvl="1"/>
                <a:r>
                  <a:rPr lang="en-US" dirty="0"/>
                  <a:t>Classifiers averages over smaller set</a:t>
                </a:r>
              </a:p>
              <a:p>
                <a:pPr lvl="1"/>
                <a:r>
                  <a:rPr lang="en-US" dirty="0"/>
                  <a:t>Lower bias, but higher variance</a:t>
                </a:r>
              </a:p>
              <a:p>
                <a:r>
                  <a:rPr lang="en-US" dirty="0"/>
                  <a:t>Typically select via cross-validation</a:t>
                </a:r>
              </a:p>
              <a:p>
                <a:pPr lvl="1"/>
                <a:r>
                  <a:rPr lang="en-US" dirty="0"/>
                  <a:t>Try out different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which one provides highest accuracy on test set</a:t>
                </a:r>
              </a:p>
              <a:p>
                <a:r>
                  <a:rPr lang="en-US" dirty="0"/>
                  <a:t>Python can automatically do grid search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463" y="5209283"/>
            <a:ext cx="508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http://peekaboo-vision.blogspot.com/2010/09/mnist-for-ever.html</a:t>
            </a:r>
          </a:p>
        </p:txBody>
      </p:sp>
    </p:spTree>
    <p:extLst>
      <p:ext uri="{BB962C8B-B14F-4D97-AF65-F5344CB8AC3E}">
        <p14:creationId xmlns:p14="http://schemas.microsoft.com/office/powerpoint/2010/main" val="2106395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One-vs-one: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SVMs for each pair of classes</a:t>
                </a:r>
              </a:p>
              <a:p>
                <a:pPr lvl="1"/>
                <a:r>
                  <a:rPr lang="en-US" dirty="0"/>
                  <a:t>Test sample assigned to class that wins “majority of votes”</a:t>
                </a:r>
              </a:p>
              <a:p>
                <a:pPr lvl="1"/>
                <a:r>
                  <a:rPr lang="en-US" dirty="0"/>
                  <a:t>Best results but very slow</a:t>
                </a:r>
              </a:p>
              <a:p>
                <a:r>
                  <a:rPr lang="en-US" dirty="0"/>
                  <a:t>One-vs-rest: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SVMs:  train each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against all other classes</a:t>
                </a:r>
              </a:p>
              <a:p>
                <a:pPr lvl="1"/>
                <a:r>
                  <a:rPr lang="en-US" dirty="0"/>
                  <a:t>Pick class with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has both options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13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</p:spPr>
            <p:txBody>
              <a:bodyPr/>
              <a:lstStyle/>
              <a:p>
                <a:r>
                  <a:rPr lang="en-US" dirty="0"/>
                  <a:t>Run classifier</a:t>
                </a:r>
              </a:p>
              <a:p>
                <a:r>
                  <a:rPr lang="en-US" dirty="0"/>
                  <a:t>Very slow</a:t>
                </a:r>
              </a:p>
              <a:p>
                <a:pPr lvl="1"/>
                <a:r>
                  <a:rPr lang="en-US" dirty="0"/>
                  <a:t>Several minutes for 40,000 samples</a:t>
                </a:r>
              </a:p>
              <a:p>
                <a:pPr lvl="1"/>
                <a:r>
                  <a:rPr lang="en-US" dirty="0"/>
                  <a:t>Slow in training and test</a:t>
                </a:r>
              </a:p>
              <a:p>
                <a:pPr lvl="1"/>
                <a:r>
                  <a:rPr lang="en-US" dirty="0"/>
                  <a:t>Major drawback of SVM</a:t>
                </a:r>
              </a:p>
              <a:p>
                <a:r>
                  <a:rPr lang="en-US" dirty="0"/>
                  <a:t>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≈0.984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better than logistic regression</a:t>
                </a:r>
              </a:p>
              <a:p>
                <a:r>
                  <a:rPr lang="en-US" dirty="0"/>
                  <a:t>Can get better with:</a:t>
                </a:r>
              </a:p>
              <a:p>
                <a:pPr lvl="1"/>
                <a:r>
                  <a:rPr lang="en-US" dirty="0"/>
                  <a:t>pre-processing</a:t>
                </a:r>
              </a:p>
              <a:p>
                <a:pPr lvl="1"/>
                <a:r>
                  <a:rPr lang="en-US" dirty="0"/>
                  <a:t>More training data</a:t>
                </a:r>
              </a:p>
              <a:p>
                <a:pPr lvl="1"/>
                <a:r>
                  <a:rPr lang="en-US" dirty="0"/>
                  <a:t>Optimal parameter selection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  <a:blipFill>
                <a:blip r:embed="rId2"/>
                <a:stretch>
                  <a:fillRect l="-3890" t="-1549" r="-3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8" y="1184696"/>
            <a:ext cx="64484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8" y="2127671"/>
            <a:ext cx="5857875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355" y="3814353"/>
            <a:ext cx="322897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511" y="4698643"/>
            <a:ext cx="5538232" cy="11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771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50917"/>
          </a:xfrm>
        </p:spPr>
        <p:txBody>
          <a:bodyPr/>
          <a:lstStyle/>
          <a:p>
            <a:r>
              <a:rPr lang="en-US" dirty="0"/>
              <a:t>Some of the error are hard even for a 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3" y="2502657"/>
            <a:ext cx="8324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02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 (logistic regression): Match filters</a:t>
            </a:r>
          </a:p>
          <a:p>
            <a:r>
              <a:rPr lang="en-US" dirty="0"/>
              <a:t>Understand the margin in linear classification and maximum margin classifier</a:t>
            </a:r>
          </a:p>
          <a:p>
            <a:r>
              <a:rPr lang="en-US" dirty="0"/>
              <a:t>SVM classifier: Allow violation of margin by introducing slack variables (More robust than linear classifier)</a:t>
            </a:r>
          </a:p>
          <a:p>
            <a:r>
              <a:rPr lang="en-US" dirty="0"/>
              <a:t>Solve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Understand KKT conditions for a single constraint</a:t>
            </a:r>
          </a:p>
          <a:p>
            <a:r>
              <a:rPr lang="en-US" dirty="0"/>
              <a:t>Extend to nonlinear classifier by feature transformation:  SVM with nonlinear kernels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Downloading MNIST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</p:spPr>
            <p:txBody>
              <a:bodyPr/>
              <a:lstStyle/>
              <a:p>
                <a:r>
                  <a:rPr lang="en-US" dirty="0"/>
                  <a:t>MNIST data is available in many sources</a:t>
                </a:r>
              </a:p>
              <a:p>
                <a:r>
                  <a:rPr lang="en-US" dirty="0"/>
                  <a:t>Note: It has been removed from </a:t>
                </a:r>
                <a:r>
                  <a:rPr lang="en-US" dirty="0" err="1"/>
                  <a:t>sklearn</a:t>
                </a:r>
                <a:endParaRPr lang="en-US" dirty="0"/>
              </a:p>
              <a:p>
                <a:r>
                  <a:rPr lang="en-US" dirty="0" err="1"/>
                  <a:t>Tensorflow</a:t>
                </a:r>
                <a:r>
                  <a:rPr lang="en-US" dirty="0"/>
                  <a:t> version:</a:t>
                </a:r>
              </a:p>
              <a:p>
                <a:pPr lvl="1"/>
                <a:r>
                  <a:rPr lang="en-US" dirty="0"/>
                  <a:t>60000 training samples</a:t>
                </a:r>
              </a:p>
              <a:p>
                <a:pPr lvl="1"/>
                <a:r>
                  <a:rPr lang="en-US" dirty="0"/>
                  <a:t>10000 test samples</a:t>
                </a:r>
              </a:p>
              <a:p>
                <a:r>
                  <a:rPr lang="en-US" dirty="0"/>
                  <a:t>Two versions:</a:t>
                </a:r>
              </a:p>
              <a:p>
                <a:pPr lvl="1"/>
                <a:r>
                  <a:rPr lang="en-US" dirty="0"/>
                  <a:t>Sample is 8 x 8 or</a:t>
                </a:r>
              </a:p>
              <a:p>
                <a:pPr lvl="1"/>
                <a:r>
                  <a:rPr lang="en-US" dirty="0"/>
                  <a:t>Each sample is a 28 x 28 images</a:t>
                </a:r>
              </a:p>
              <a:p>
                <a:r>
                  <a:rPr lang="en-US" dirty="0"/>
                  <a:t>Grayscale:  Pixel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∈{0,1,…,255}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 = Black and </a:t>
                </a:r>
              </a:p>
              <a:p>
                <a:pPr lvl="1"/>
                <a:r>
                  <a:rPr lang="en-US" dirty="0"/>
                  <a:t>255 = White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  <a:blipFill>
                <a:blip r:embed="rId3"/>
                <a:stretch>
                  <a:fillRect l="-275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905C8-7ABC-4D02-BBAC-6317CA2C1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17" y="1539277"/>
            <a:ext cx="5744173" cy="250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121C3-F94A-47EF-B52B-769670BE8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03" y="4253971"/>
            <a:ext cx="4016320" cy="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Vector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this demo, we reshape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×28×28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×784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But, you can easily go back and forth</a:t>
                </a:r>
              </a:p>
              <a:p>
                <a:r>
                  <a:rPr lang="en-US" dirty="0"/>
                  <a:t>Also, scale the pixel values from -1 to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12" y="3325610"/>
            <a:ext cx="1200150" cy="1247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25090" y="3448444"/>
            <a:ext cx="0" cy="1017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8496" y="3764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8012" y="3191205"/>
            <a:ext cx="1056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902" y="27940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9330" y="4573385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xsq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73281" y="3788877"/>
            <a:ext cx="3445726" cy="182956"/>
            <a:chOff x="5464098" y="2865863"/>
            <a:chExt cx="3445726" cy="182956"/>
          </a:xfrm>
        </p:grpSpPr>
        <p:sp>
          <p:nvSpPr>
            <p:cNvPr id="16" name="Rectangle 15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row: Right 23"/>
          <p:cNvSpPr/>
          <p:nvPr/>
        </p:nvSpPr>
        <p:spPr>
          <a:xfrm>
            <a:off x="4817761" y="3529059"/>
            <a:ext cx="1933856" cy="278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02" y="3006539"/>
            <a:ext cx="2298901" cy="448898"/>
          </a:xfrm>
          <a:prstGeom prst="rect">
            <a:avLst/>
          </a:prstGeom>
        </p:spPr>
      </p:pic>
      <p:sp>
        <p:nvSpPr>
          <p:cNvPr id="26" name="Arrow: Right 25"/>
          <p:cNvSpPr/>
          <p:nvPr/>
        </p:nvSpPr>
        <p:spPr>
          <a:xfrm rot="10800000">
            <a:off x="4792682" y="3918650"/>
            <a:ext cx="1933856" cy="27840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238" y="4270251"/>
            <a:ext cx="2838901" cy="60402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070793" y="3587566"/>
            <a:ext cx="3402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784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blipFill>
                <a:blip r:embed="rId6"/>
                <a:stretch>
                  <a:fillRect l="-30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283588" y="5283089"/>
                <a:ext cx="3208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784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588" y="5283089"/>
                <a:ext cx="320857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6C84D2-3E48-48A7-B5C4-C3B1ED1CD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5657" y="1354445"/>
            <a:ext cx="33909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Images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5" y="1752983"/>
            <a:ext cx="3800475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" y="2746437"/>
            <a:ext cx="5191125" cy="14192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043035" y="2625754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2806" y="2441088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081" y="4328719"/>
            <a:ext cx="328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random images in the dataset</a:t>
            </a:r>
          </a:p>
          <a:p>
            <a:endParaRPr lang="en-US" dirty="0"/>
          </a:p>
          <a:p>
            <a:r>
              <a:rPr lang="en-US" dirty="0"/>
              <a:t>A human can classify these easily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D76B6-5223-7545-AC76-51FFE63275CB}"/>
              </a:ext>
            </a:extLst>
          </p:cNvPr>
          <p:cNvSpPr txBox="1"/>
          <p:nvPr/>
        </p:nvSpPr>
        <p:spPr>
          <a:xfrm>
            <a:off x="10002806" y="3918629"/>
            <a:ext cx="1844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Sample permutation is necessary for this dataset, as the original data is ordered by digits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62A49-350E-E64A-9A98-32BE24BC565F}"/>
              </a:ext>
            </a:extLst>
          </p:cNvPr>
          <p:cNvCxnSpPr/>
          <p:nvPr/>
        </p:nvCxnSpPr>
        <p:spPr>
          <a:xfrm flipH="1">
            <a:off x="9101426" y="4496275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108" y="1539277"/>
            <a:ext cx="7078201" cy="4329817"/>
          </a:xfrm>
        </p:spPr>
        <p:txBody>
          <a:bodyPr/>
          <a:lstStyle/>
          <a:p>
            <a:r>
              <a:rPr lang="en-US" dirty="0"/>
              <a:t>Train on 5000 samples</a:t>
            </a:r>
          </a:p>
          <a:p>
            <a:pPr lvl="1"/>
            <a:r>
              <a:rPr lang="en-US" dirty="0"/>
              <a:t>To reduce training time.</a:t>
            </a:r>
          </a:p>
          <a:p>
            <a:pPr lvl="1"/>
            <a:r>
              <a:rPr lang="en-US" dirty="0"/>
              <a:t>In practice want </a:t>
            </a:r>
            <a:r>
              <a:rPr lang="en-US" dirty="0">
                <a:solidFill>
                  <a:srgbClr val="FF0000"/>
                </a:solidFill>
              </a:rPr>
              <a:t>to train with ~40k</a:t>
            </a:r>
          </a:p>
          <a:p>
            <a:r>
              <a:rPr lang="en-US" dirty="0"/>
              <a:t>Select correct solver (</a:t>
            </a:r>
            <a:r>
              <a:rPr lang="en-US" dirty="0" err="1"/>
              <a:t>lbfgs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Others can be very slow.  Even this will take </a:t>
            </a:r>
            <a:r>
              <a:rPr lang="en-US" dirty="0">
                <a:solidFill>
                  <a:srgbClr val="FF0000"/>
                </a:solidFill>
              </a:rPr>
              <a:t>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665EA-7684-419D-AAA9-A9DF37B0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39277"/>
            <a:ext cx="306705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19C2B-96DA-4A82-9AB7-7D406A7E3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44" y="3429000"/>
            <a:ext cx="8324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0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44197</TotalTime>
  <Words>2765</Words>
  <Application>Microsoft Office PowerPoint</Application>
  <PresentationFormat>Widescreen</PresentationFormat>
  <Paragraphs>555</Paragraphs>
  <Slides>55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Cambria Math</vt:lpstr>
      <vt:lpstr>Wingdings</vt:lpstr>
      <vt:lpstr>Retrospect</vt:lpstr>
      <vt:lpstr>Lecture 8  Support Vector Machines</vt:lpstr>
      <vt:lpstr>Learning Objectives</vt:lpstr>
      <vt:lpstr>Outline</vt:lpstr>
      <vt:lpstr>MNIST Digit Classification</vt:lpstr>
      <vt:lpstr>A Widely-Used Benchmark</vt:lpstr>
      <vt:lpstr>Downloading MNIST</vt:lpstr>
      <vt:lpstr>Matrix and Vector Representation</vt:lpstr>
      <vt:lpstr>Displaying Images in Python</vt:lpstr>
      <vt:lpstr>Try a Logistic Classifier</vt:lpstr>
      <vt:lpstr>Performance</vt:lpstr>
      <vt:lpstr>Recap: Logistic Classifier</vt:lpstr>
      <vt:lpstr>Interpreting the Logistic Classifier Weights</vt:lpstr>
      <vt:lpstr>Visualizing the Weights</vt:lpstr>
      <vt:lpstr>Problems with Logistic Classifier</vt:lpstr>
      <vt:lpstr>Outline</vt:lpstr>
      <vt:lpstr>Recall: Logistic Regression</vt:lpstr>
      <vt:lpstr>Recall Logistic Regression</vt:lpstr>
      <vt:lpstr>Outline</vt:lpstr>
      <vt:lpstr>Linear Separability and Non-Uniqueness of Separating plane</vt:lpstr>
      <vt:lpstr>Hyperplane Basics</vt:lpstr>
      <vt:lpstr>Recap: Linear Separability and Margin</vt:lpstr>
      <vt:lpstr>Which separating plane is better ?</vt:lpstr>
      <vt:lpstr>Maximum Margin Classifier</vt:lpstr>
      <vt:lpstr>Visualizing Maximum Margin Classifier</vt:lpstr>
      <vt:lpstr>Problems with MM classifier</vt:lpstr>
      <vt:lpstr>Outline</vt:lpstr>
      <vt:lpstr>Support Vector Machine</vt:lpstr>
      <vt:lpstr>Hinge Loss</vt:lpstr>
      <vt:lpstr>SVM Optimization</vt:lpstr>
      <vt:lpstr>Alternate Form of SVM Optimization</vt:lpstr>
      <vt:lpstr>Interpreting Parameters</vt:lpstr>
      <vt:lpstr>Support Vectors</vt:lpstr>
      <vt:lpstr>Illustrating Effect of C</vt:lpstr>
      <vt:lpstr>Relation to Logistic Regression</vt:lpstr>
      <vt:lpstr>Outline</vt:lpstr>
      <vt:lpstr>Constrained Optimization</vt:lpstr>
      <vt:lpstr>Lagrangian</vt:lpstr>
      <vt:lpstr>KKT Conditions</vt:lpstr>
      <vt:lpstr>General Procedure for Single Constraint</vt:lpstr>
      <vt:lpstr>KKT Conditions Illustrated</vt:lpstr>
      <vt:lpstr>Multiple Constraints</vt:lpstr>
      <vt:lpstr>SVM Constrained Optimization</vt:lpstr>
      <vt:lpstr>Support Vectors</vt:lpstr>
      <vt:lpstr>Correlation Interpretation of SVM</vt:lpstr>
      <vt:lpstr>Outline</vt:lpstr>
      <vt:lpstr>Transform Problem</vt:lpstr>
      <vt:lpstr>Transform Problem</vt:lpstr>
      <vt:lpstr>Kernel Trick</vt:lpstr>
      <vt:lpstr>Understanding the Kernel</vt:lpstr>
      <vt:lpstr>Possible Kernels</vt:lpstr>
      <vt:lpstr>Parameter Selection</vt:lpstr>
      <vt:lpstr>Multi-Class SVMs</vt:lpstr>
      <vt:lpstr>MNIST Results</vt:lpstr>
      <vt:lpstr>MNIST Errors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Gustavo Sandoval</cp:lastModifiedBy>
  <cp:revision>555</cp:revision>
  <cp:lastPrinted>2016-10-20T14:22:38Z</cp:lastPrinted>
  <dcterms:created xsi:type="dcterms:W3CDTF">2015-03-22T11:15:32Z</dcterms:created>
  <dcterms:modified xsi:type="dcterms:W3CDTF">2019-11-05T14:36:03Z</dcterms:modified>
</cp:coreProperties>
</file>