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482" r:id="rId3"/>
    <p:sldId id="483" r:id="rId4"/>
    <p:sldId id="275" r:id="rId5"/>
    <p:sldId id="463" r:id="rId6"/>
    <p:sldId id="424" r:id="rId7"/>
    <p:sldId id="422" r:id="rId8"/>
    <p:sldId id="367" r:id="rId9"/>
    <p:sldId id="423" r:id="rId10"/>
    <p:sldId id="425" r:id="rId11"/>
    <p:sldId id="464" r:id="rId12"/>
    <p:sldId id="435" r:id="rId13"/>
    <p:sldId id="428" r:id="rId14"/>
    <p:sldId id="431" r:id="rId15"/>
    <p:sldId id="430" r:id="rId16"/>
    <p:sldId id="432" r:id="rId17"/>
    <p:sldId id="477" r:id="rId18"/>
    <p:sldId id="478" r:id="rId19"/>
    <p:sldId id="479" r:id="rId20"/>
    <p:sldId id="484" r:id="rId21"/>
    <p:sldId id="480" r:id="rId22"/>
    <p:sldId id="481" r:id="rId23"/>
    <p:sldId id="485" r:id="rId24"/>
    <p:sldId id="433" r:id="rId25"/>
    <p:sldId id="429" r:id="rId26"/>
    <p:sldId id="437" r:id="rId27"/>
    <p:sldId id="434" r:id="rId28"/>
    <p:sldId id="441" r:id="rId29"/>
    <p:sldId id="439" r:id="rId30"/>
    <p:sldId id="442" r:id="rId31"/>
    <p:sldId id="465" r:id="rId32"/>
    <p:sldId id="436" r:id="rId33"/>
    <p:sldId id="414" r:id="rId34"/>
    <p:sldId id="416" r:id="rId35"/>
    <p:sldId id="417" r:id="rId36"/>
    <p:sldId id="418" r:id="rId37"/>
    <p:sldId id="415" r:id="rId38"/>
    <p:sldId id="468" r:id="rId39"/>
    <p:sldId id="445" r:id="rId40"/>
    <p:sldId id="471" r:id="rId41"/>
    <p:sldId id="474" r:id="rId42"/>
    <p:sldId id="475" r:id="rId43"/>
    <p:sldId id="443" r:id="rId44"/>
    <p:sldId id="444" r:id="rId45"/>
    <p:sldId id="467" r:id="rId46"/>
    <p:sldId id="447" r:id="rId47"/>
    <p:sldId id="448" r:id="rId48"/>
    <p:sldId id="449" r:id="rId49"/>
    <p:sldId id="450" r:id="rId50"/>
    <p:sldId id="451" r:id="rId51"/>
    <p:sldId id="452" r:id="rId52"/>
    <p:sldId id="454" r:id="rId53"/>
    <p:sldId id="455" r:id="rId54"/>
    <p:sldId id="453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469" r:id="rId63"/>
    <p:sldId id="466" r:id="rId6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0401" autoAdjust="0"/>
  </p:normalViewPr>
  <p:slideViewPr>
    <p:cSldViewPr snapToGrid="0">
      <p:cViewPr varScale="1">
        <p:scale>
          <a:sx n="82" d="100"/>
          <a:sy n="82" d="100"/>
        </p:scale>
        <p:origin x="52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valued function takes one or more values but returns a single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order term depends on the Hessian</a:t>
            </a:r>
          </a:p>
          <a:p>
            <a:r>
              <a:rPr lang="en-US" dirty="0"/>
              <a:t>1/max eigenvalue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many issues																																																																																									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X and y on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Jumpy because it’s shooting over and getting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Geometrically the line segment connecting (x, f(x)) to (y, f(y)) must sit above the graph of 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trying to see how much J varies with respect to 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Surface of the earth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derivative on each of these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cannot solve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 of gradient x norm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draw the picture of min vs </a:t>
            </a:r>
            <a:r>
              <a:rPr lang="en-US" dirty="0" err="1"/>
              <a:t>argmin</a:t>
            </a:r>
            <a:endParaRPr lang="en-US" dirty="0"/>
          </a:p>
          <a:p>
            <a:r>
              <a:rPr lang="en-US" dirty="0"/>
              <a:t>Sometimes called the cost function, we want to find the x that minimizes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of the negative gradient Is the max decrease.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= </a:t>
            </a:r>
            <a:r>
              <a:rPr lang="en-US" dirty="0" err="1"/>
              <a:t>Tangentail</a:t>
            </a:r>
            <a:r>
              <a:rPr lang="en-US" dirty="0"/>
              <a:t> to the </a:t>
            </a:r>
            <a:r>
              <a:rPr lang="en-US" dirty="0" err="1"/>
              <a:t>countour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usually want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minimize a loss function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𝐽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(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𝑤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56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56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an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080D-8EA1-4947-884E-C23C4894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FD3F-74EB-494B-8E98-7CFF7AB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D390D-7F57-41A9-A2B3-439A2C82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436566"/>
            <a:ext cx="11035145" cy="46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7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3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MSE loss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Find gradient component: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Solution:</a:t>
                </a:r>
              </a:p>
              <a:p>
                <a:endParaRPr lang="en-US" sz="2800" dirty="0"/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Using summation rule: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4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5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3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increase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3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61D5-791C-475D-8ED0-0D246825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25%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4E11-1638-4058-AFCF-417E3B4F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1F87-DFA7-4440-AFB6-AF1A614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191F453B-8645-4BB3-89F4-BD3CE1A86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796373"/>
              </p:ext>
            </p:extLst>
          </p:nvPr>
        </p:nvGraphicFramePr>
        <p:xfrm>
          <a:off x="1231598" y="2381348"/>
          <a:ext cx="5807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45">
                  <a:extLst>
                    <a:ext uri="{9D8B030D-6E8A-4147-A177-3AD203B41FA5}">
                      <a16:colId xmlns:a16="http://schemas.microsoft.com/office/drawing/2014/main" val="468116172"/>
                    </a:ext>
                  </a:extLst>
                </a:gridCol>
                <a:gridCol w="2903845">
                  <a:extLst>
                    <a:ext uri="{9D8B030D-6E8A-4147-A177-3AD203B41FA5}">
                      <a16:colId xmlns:a16="http://schemas.microsoft.com/office/drawing/2014/main" val="252290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2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 have closed-form </a:t>
                </a:r>
                <a:r>
                  <a:rPr lang="en-US" dirty="0"/>
                  <a:t>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Gradient descent </a:t>
                </a:r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3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C229F4-A1D1-4AE5-902D-7B76930CF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951" y="1722438"/>
            <a:ext cx="3290752" cy="27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3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3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25212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3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 (demo2_grad_descent)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4098"/>
            <a:ext cx="10058400" cy="1040211"/>
          </a:xfrm>
        </p:spPr>
        <p:txBody>
          <a:bodyPr/>
          <a:lstStyle/>
          <a:p>
            <a:r>
              <a:rPr lang="en-US" dirty="0"/>
              <a:t>Logistic Model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probabilistic model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Logistic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Classical “S”-shape.  Also called sigmoidal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Value of f(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does not perfectly predict </a:t>
                </a:r>
                <a:r>
                  <a:rPr lang="en-US" dirty="0"/>
                  <a:t>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Only a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for linear classification to be </a:t>
                </a:r>
                <a:r>
                  <a:rPr lang="en-US" dirty="0">
                    <a:solidFill>
                      <a:srgbClr val="FF0000"/>
                    </a:solidFill>
                  </a:rPr>
                  <a:t>imperfect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Training </a:t>
                </a:r>
                <a:r>
                  <a:rPr lang="en-US" dirty="0">
                    <a:solidFill>
                      <a:srgbClr val="FF0000"/>
                    </a:solidFill>
                  </a:rPr>
                  <a:t>will not require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separability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2" y="3191909"/>
            <a:ext cx="3816096" cy="2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9567</TotalTime>
  <Words>2096</Words>
  <Application>Microsoft Office PowerPoint</Application>
  <PresentationFormat>Widescreen</PresentationFormat>
  <Paragraphs>565</Paragraphs>
  <Slides>63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Midterm</vt:lpstr>
      <vt:lpstr>Final Project 25%</vt:lpstr>
      <vt:lpstr>Learning Objectives</vt:lpstr>
      <vt:lpstr>Outline </vt:lpstr>
      <vt:lpstr>Demo on GitHub</vt:lpstr>
      <vt:lpstr>Recap: Breast Cancer Example</vt:lpstr>
      <vt:lpstr>Logistic Model for Binary Classification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3:  Gradients with Sums</vt:lpstr>
      <vt:lpstr>Gradients with Sums</vt:lpstr>
      <vt:lpstr>Chain Rule</vt:lpstr>
      <vt:lpstr>Chain Rule</vt:lpstr>
      <vt:lpstr>Multi-Variable Chain Rule</vt:lpstr>
      <vt:lpstr>Example 4:  Loss Function</vt:lpstr>
      <vt:lpstr>Example 4:  Loss Function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 Illustrated</vt:lpstr>
      <vt:lpstr>Adaptive Gradient Descent in Python</vt:lpstr>
      <vt:lpstr>Armijo Rule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595</cp:revision>
  <cp:lastPrinted>2019-10-21T20:04:08Z</cp:lastPrinted>
  <dcterms:created xsi:type="dcterms:W3CDTF">2015-03-22T11:15:32Z</dcterms:created>
  <dcterms:modified xsi:type="dcterms:W3CDTF">2019-10-29T04:06:30Z</dcterms:modified>
</cp:coreProperties>
</file>