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3DB6-53D0-476B-AB5A-CB7B8B70A4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7C89-C5D8-414C-B1A6-F3DC53522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7C89-C5D8-414C-B1A6-F3DC53522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7C89-C5D8-414C-B1A6-F3DC53522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2755-B83C-4B7B-B3FB-CBBF0D284D7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950D-3734-406C-AAF4-E3C8B08B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784" y="505545"/>
            <a:ext cx="5306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REPLY ALL</a:t>
            </a:r>
            <a:endParaRPr 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7084" y="1490311"/>
            <a:ext cx="574479" cy="0"/>
          </a:xfrm>
          <a:prstGeom prst="line">
            <a:avLst/>
          </a:prstGeom>
          <a:ln w="7620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2784" y="1791419"/>
            <a:ext cx="5306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 Email Tactics That Help You Write Better Emails and Improve Communication with Your Team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0808" y="4829174"/>
            <a:ext cx="666862" cy="572631"/>
            <a:chOff x="4861723" y="3389281"/>
            <a:chExt cx="376230" cy="323067"/>
          </a:xfrm>
          <a:solidFill>
            <a:schemeClr val="bg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4861723" y="3389281"/>
              <a:ext cx="376230" cy="323067"/>
            </a:xfrm>
            <a:custGeom>
              <a:avLst/>
              <a:gdLst>
                <a:gd name="T0" fmla="*/ 22 w 185"/>
                <a:gd name="T1" fmla="*/ 159 h 159"/>
                <a:gd name="T2" fmla="*/ 13 w 185"/>
                <a:gd name="T3" fmla="*/ 152 h 159"/>
                <a:gd name="T4" fmla="*/ 13 w 185"/>
                <a:gd name="T5" fmla="*/ 152 h 159"/>
                <a:gd name="T6" fmla="*/ 16 w 185"/>
                <a:gd name="T7" fmla="*/ 144 h 159"/>
                <a:gd name="T8" fmla="*/ 17 w 185"/>
                <a:gd name="T9" fmla="*/ 143 h 159"/>
                <a:gd name="T10" fmla="*/ 19 w 185"/>
                <a:gd name="T11" fmla="*/ 140 h 159"/>
                <a:gd name="T12" fmla="*/ 33 w 185"/>
                <a:gd name="T13" fmla="*/ 118 h 159"/>
                <a:gd name="T14" fmla="*/ 0 w 185"/>
                <a:gd name="T15" fmla="*/ 67 h 159"/>
                <a:gd name="T16" fmla="*/ 93 w 185"/>
                <a:gd name="T17" fmla="*/ 0 h 159"/>
                <a:gd name="T18" fmla="*/ 185 w 185"/>
                <a:gd name="T19" fmla="*/ 67 h 159"/>
                <a:gd name="T20" fmla="*/ 93 w 185"/>
                <a:gd name="T21" fmla="*/ 134 h 159"/>
                <a:gd name="T22" fmla="*/ 80 w 185"/>
                <a:gd name="T23" fmla="*/ 133 h 159"/>
                <a:gd name="T24" fmla="*/ 34 w 185"/>
                <a:gd name="T25" fmla="*/ 157 h 159"/>
                <a:gd name="T26" fmla="*/ 22 w 185"/>
                <a:gd name="T27" fmla="*/ 159 h 159"/>
                <a:gd name="T28" fmla="*/ 21 w 185"/>
                <a:gd name="T29" fmla="*/ 151 h 159"/>
                <a:gd name="T30" fmla="*/ 22 w 185"/>
                <a:gd name="T31" fmla="*/ 151 h 159"/>
                <a:gd name="T32" fmla="*/ 32 w 185"/>
                <a:gd name="T33" fmla="*/ 149 h 159"/>
                <a:gd name="T34" fmla="*/ 76 w 185"/>
                <a:gd name="T35" fmla="*/ 126 h 159"/>
                <a:gd name="T36" fmla="*/ 77 w 185"/>
                <a:gd name="T37" fmla="*/ 125 h 159"/>
                <a:gd name="T38" fmla="*/ 79 w 185"/>
                <a:gd name="T39" fmla="*/ 125 h 159"/>
                <a:gd name="T40" fmla="*/ 93 w 185"/>
                <a:gd name="T41" fmla="*/ 126 h 159"/>
                <a:gd name="T42" fmla="*/ 177 w 185"/>
                <a:gd name="T43" fmla="*/ 67 h 159"/>
                <a:gd name="T44" fmla="*/ 93 w 185"/>
                <a:gd name="T45" fmla="*/ 8 h 159"/>
                <a:gd name="T46" fmla="*/ 8 w 185"/>
                <a:gd name="T47" fmla="*/ 67 h 159"/>
                <a:gd name="T48" fmla="*/ 40 w 185"/>
                <a:gd name="T49" fmla="*/ 113 h 159"/>
                <a:gd name="T50" fmla="*/ 42 w 185"/>
                <a:gd name="T51" fmla="*/ 114 h 159"/>
                <a:gd name="T52" fmla="*/ 42 w 185"/>
                <a:gd name="T53" fmla="*/ 118 h 159"/>
                <a:gd name="T54" fmla="*/ 25 w 185"/>
                <a:gd name="T55" fmla="*/ 146 h 159"/>
                <a:gd name="T56" fmla="*/ 23 w 185"/>
                <a:gd name="T57" fmla="*/ 148 h 159"/>
                <a:gd name="T58" fmla="*/ 22 w 185"/>
                <a:gd name="T59" fmla="*/ 149 h 159"/>
                <a:gd name="T60" fmla="*/ 21 w 185"/>
                <a:gd name="T61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5" h="159">
                  <a:moveTo>
                    <a:pt x="22" y="159"/>
                  </a:moveTo>
                  <a:cubicBezTo>
                    <a:pt x="18" y="159"/>
                    <a:pt x="14" y="156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48"/>
                    <a:pt x="15" y="145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19" y="140"/>
                  </a:cubicBezTo>
                  <a:cubicBezTo>
                    <a:pt x="24" y="135"/>
                    <a:pt x="29" y="130"/>
                    <a:pt x="33" y="118"/>
                  </a:cubicBezTo>
                  <a:cubicBezTo>
                    <a:pt x="12" y="106"/>
                    <a:pt x="0" y="87"/>
                    <a:pt x="0" y="67"/>
                  </a:cubicBezTo>
                  <a:cubicBezTo>
                    <a:pt x="0" y="30"/>
                    <a:pt x="42" y="0"/>
                    <a:pt x="93" y="0"/>
                  </a:cubicBezTo>
                  <a:cubicBezTo>
                    <a:pt x="143" y="0"/>
                    <a:pt x="185" y="30"/>
                    <a:pt x="185" y="67"/>
                  </a:cubicBezTo>
                  <a:cubicBezTo>
                    <a:pt x="185" y="104"/>
                    <a:pt x="143" y="134"/>
                    <a:pt x="93" y="134"/>
                  </a:cubicBezTo>
                  <a:cubicBezTo>
                    <a:pt x="88" y="134"/>
                    <a:pt x="84" y="134"/>
                    <a:pt x="80" y="133"/>
                  </a:cubicBezTo>
                  <a:cubicBezTo>
                    <a:pt x="67" y="145"/>
                    <a:pt x="51" y="153"/>
                    <a:pt x="34" y="157"/>
                  </a:cubicBezTo>
                  <a:cubicBezTo>
                    <a:pt x="31" y="158"/>
                    <a:pt x="27" y="159"/>
                    <a:pt x="22" y="159"/>
                  </a:cubicBezTo>
                  <a:close/>
                  <a:moveTo>
                    <a:pt x="21" y="151"/>
                  </a:moveTo>
                  <a:cubicBezTo>
                    <a:pt x="21" y="151"/>
                    <a:pt x="21" y="151"/>
                    <a:pt x="22" y="151"/>
                  </a:cubicBezTo>
                  <a:cubicBezTo>
                    <a:pt x="25" y="151"/>
                    <a:pt x="29" y="150"/>
                    <a:pt x="32" y="149"/>
                  </a:cubicBezTo>
                  <a:cubicBezTo>
                    <a:pt x="49" y="145"/>
                    <a:pt x="63" y="137"/>
                    <a:pt x="76" y="126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3" y="126"/>
                    <a:pt x="88" y="126"/>
                    <a:pt x="93" y="126"/>
                  </a:cubicBezTo>
                  <a:cubicBezTo>
                    <a:pt x="139" y="126"/>
                    <a:pt x="177" y="100"/>
                    <a:pt x="177" y="67"/>
                  </a:cubicBezTo>
                  <a:cubicBezTo>
                    <a:pt x="177" y="35"/>
                    <a:pt x="139" y="8"/>
                    <a:pt x="93" y="8"/>
                  </a:cubicBezTo>
                  <a:cubicBezTo>
                    <a:pt x="46" y="8"/>
                    <a:pt x="8" y="35"/>
                    <a:pt x="8" y="67"/>
                  </a:cubicBezTo>
                  <a:cubicBezTo>
                    <a:pt x="8" y="85"/>
                    <a:pt x="20" y="102"/>
                    <a:pt x="40" y="113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7" y="133"/>
                    <a:pt x="31" y="140"/>
                    <a:pt x="25" y="146"/>
                  </a:cubicBezTo>
                  <a:cubicBezTo>
                    <a:pt x="24" y="147"/>
                    <a:pt x="24" y="147"/>
                    <a:pt x="23" y="148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2" y="150"/>
                    <a:pt x="21" y="150"/>
                    <a:pt x="2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929880" y="3496970"/>
              <a:ext cx="62705" cy="62705"/>
            </a:xfrm>
            <a:custGeom>
              <a:avLst/>
              <a:gdLst>
                <a:gd name="T0" fmla="*/ 16 w 31"/>
                <a:gd name="T1" fmla="*/ 31 h 31"/>
                <a:gd name="T2" fmla="*/ 0 w 31"/>
                <a:gd name="T3" fmla="*/ 16 h 31"/>
                <a:gd name="T4" fmla="*/ 16 w 31"/>
                <a:gd name="T5" fmla="*/ 0 h 31"/>
                <a:gd name="T6" fmla="*/ 31 w 31"/>
                <a:gd name="T7" fmla="*/ 16 h 31"/>
                <a:gd name="T8" fmla="*/ 16 w 31"/>
                <a:gd name="T9" fmla="*/ 31 h 31"/>
                <a:gd name="T10" fmla="*/ 16 w 31"/>
                <a:gd name="T11" fmla="*/ 4 h 31"/>
                <a:gd name="T12" fmla="*/ 4 w 31"/>
                <a:gd name="T13" fmla="*/ 16 h 31"/>
                <a:gd name="T14" fmla="*/ 16 w 31"/>
                <a:gd name="T15" fmla="*/ 27 h 31"/>
                <a:gd name="T16" fmla="*/ 27 w 31"/>
                <a:gd name="T17" fmla="*/ 16 h 31"/>
                <a:gd name="T18" fmla="*/ 16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2" y="27"/>
                    <a:pt x="27" y="22"/>
                    <a:pt x="27" y="16"/>
                  </a:cubicBezTo>
                  <a:cubicBezTo>
                    <a:pt x="27" y="9"/>
                    <a:pt x="22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013033" y="3496970"/>
              <a:ext cx="62705" cy="62705"/>
            </a:xfrm>
            <a:custGeom>
              <a:avLst/>
              <a:gdLst>
                <a:gd name="T0" fmla="*/ 15 w 31"/>
                <a:gd name="T1" fmla="*/ 31 h 31"/>
                <a:gd name="T2" fmla="*/ 0 w 31"/>
                <a:gd name="T3" fmla="*/ 16 h 31"/>
                <a:gd name="T4" fmla="*/ 15 w 31"/>
                <a:gd name="T5" fmla="*/ 0 h 31"/>
                <a:gd name="T6" fmla="*/ 31 w 31"/>
                <a:gd name="T7" fmla="*/ 16 h 31"/>
                <a:gd name="T8" fmla="*/ 15 w 31"/>
                <a:gd name="T9" fmla="*/ 31 h 31"/>
                <a:gd name="T10" fmla="*/ 15 w 31"/>
                <a:gd name="T11" fmla="*/ 4 h 31"/>
                <a:gd name="T12" fmla="*/ 4 w 31"/>
                <a:gd name="T13" fmla="*/ 16 h 31"/>
                <a:gd name="T14" fmla="*/ 15 w 31"/>
                <a:gd name="T15" fmla="*/ 27 h 31"/>
                <a:gd name="T16" fmla="*/ 27 w 31"/>
                <a:gd name="T17" fmla="*/ 16 h 31"/>
                <a:gd name="T18" fmla="*/ 15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5" y="27"/>
                  </a:cubicBezTo>
                  <a:cubicBezTo>
                    <a:pt x="21" y="27"/>
                    <a:pt x="27" y="22"/>
                    <a:pt x="27" y="16"/>
                  </a:cubicBezTo>
                  <a:cubicBezTo>
                    <a:pt x="27" y="9"/>
                    <a:pt x="21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092096" y="3496970"/>
              <a:ext cx="62705" cy="62705"/>
            </a:xfrm>
            <a:custGeom>
              <a:avLst/>
              <a:gdLst>
                <a:gd name="T0" fmla="*/ 15 w 31"/>
                <a:gd name="T1" fmla="*/ 31 h 31"/>
                <a:gd name="T2" fmla="*/ 0 w 31"/>
                <a:gd name="T3" fmla="*/ 16 h 31"/>
                <a:gd name="T4" fmla="*/ 15 w 31"/>
                <a:gd name="T5" fmla="*/ 0 h 31"/>
                <a:gd name="T6" fmla="*/ 31 w 31"/>
                <a:gd name="T7" fmla="*/ 16 h 31"/>
                <a:gd name="T8" fmla="*/ 15 w 31"/>
                <a:gd name="T9" fmla="*/ 31 h 31"/>
                <a:gd name="T10" fmla="*/ 15 w 31"/>
                <a:gd name="T11" fmla="*/ 4 h 31"/>
                <a:gd name="T12" fmla="*/ 4 w 31"/>
                <a:gd name="T13" fmla="*/ 16 h 31"/>
                <a:gd name="T14" fmla="*/ 15 w 31"/>
                <a:gd name="T15" fmla="*/ 27 h 31"/>
                <a:gd name="T16" fmla="*/ 27 w 31"/>
                <a:gd name="T17" fmla="*/ 16 h 31"/>
                <a:gd name="T18" fmla="*/ 15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5" y="27"/>
                  </a:cubicBezTo>
                  <a:cubicBezTo>
                    <a:pt x="22" y="27"/>
                    <a:pt x="27" y="22"/>
                    <a:pt x="27" y="16"/>
                  </a:cubicBezTo>
                  <a:cubicBezTo>
                    <a:pt x="27" y="9"/>
                    <a:pt x="22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20174260">
            <a:off x="478831" y="4489429"/>
            <a:ext cx="1310306" cy="908538"/>
            <a:chOff x="9537337" y="5765255"/>
            <a:chExt cx="391225" cy="271267"/>
          </a:xfrm>
          <a:solidFill>
            <a:schemeClr val="bg1"/>
          </a:solidFill>
        </p:grpSpPr>
        <p:sp>
          <p:nvSpPr>
            <p:cNvPr id="16" name="Freeform 142"/>
            <p:cNvSpPr>
              <a:spLocks noEditPoints="1"/>
            </p:cNvSpPr>
            <p:nvPr/>
          </p:nvSpPr>
          <p:spPr bwMode="auto">
            <a:xfrm>
              <a:off x="9537337" y="5765255"/>
              <a:ext cx="391225" cy="271267"/>
            </a:xfrm>
            <a:custGeom>
              <a:avLst/>
              <a:gdLst>
                <a:gd name="T0" fmla="*/ 287 w 287"/>
                <a:gd name="T1" fmla="*/ 199 h 199"/>
                <a:gd name="T2" fmla="*/ 0 w 287"/>
                <a:gd name="T3" fmla="*/ 199 h 199"/>
                <a:gd name="T4" fmla="*/ 0 w 287"/>
                <a:gd name="T5" fmla="*/ 0 h 199"/>
                <a:gd name="T6" fmla="*/ 287 w 287"/>
                <a:gd name="T7" fmla="*/ 0 h 199"/>
                <a:gd name="T8" fmla="*/ 287 w 287"/>
                <a:gd name="T9" fmla="*/ 199 h 199"/>
                <a:gd name="T10" fmla="*/ 12 w 287"/>
                <a:gd name="T11" fmla="*/ 187 h 199"/>
                <a:gd name="T12" fmla="*/ 275 w 287"/>
                <a:gd name="T13" fmla="*/ 187 h 199"/>
                <a:gd name="T14" fmla="*/ 275 w 287"/>
                <a:gd name="T15" fmla="*/ 12 h 199"/>
                <a:gd name="T16" fmla="*/ 12 w 287"/>
                <a:gd name="T17" fmla="*/ 12 h 199"/>
                <a:gd name="T18" fmla="*/ 12 w 287"/>
                <a:gd name="T19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199">
                  <a:moveTo>
                    <a:pt x="287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199"/>
                  </a:lnTo>
                  <a:close/>
                  <a:moveTo>
                    <a:pt x="12" y="187"/>
                  </a:moveTo>
                  <a:lnTo>
                    <a:pt x="275" y="187"/>
                  </a:lnTo>
                  <a:lnTo>
                    <a:pt x="275" y="12"/>
                  </a:lnTo>
                  <a:lnTo>
                    <a:pt x="12" y="12"/>
                  </a:lnTo>
                  <a:lnTo>
                    <a:pt x="12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143"/>
            <p:cNvSpPr>
              <a:spLocks/>
            </p:cNvSpPr>
            <p:nvPr/>
          </p:nvSpPr>
          <p:spPr bwMode="auto">
            <a:xfrm>
              <a:off x="9728178" y="5769345"/>
              <a:ext cx="197657" cy="162215"/>
            </a:xfrm>
            <a:custGeom>
              <a:avLst/>
              <a:gdLst>
                <a:gd name="T0" fmla="*/ 2 w 97"/>
                <a:gd name="T1" fmla="*/ 80 h 80"/>
                <a:gd name="T2" fmla="*/ 1 w 97"/>
                <a:gd name="T3" fmla="*/ 79 h 80"/>
                <a:gd name="T4" fmla="*/ 1 w 97"/>
                <a:gd name="T5" fmla="*/ 76 h 80"/>
                <a:gd name="T6" fmla="*/ 93 w 97"/>
                <a:gd name="T7" fmla="*/ 0 h 80"/>
                <a:gd name="T8" fmla="*/ 96 w 97"/>
                <a:gd name="T9" fmla="*/ 1 h 80"/>
                <a:gd name="T10" fmla="*/ 96 w 97"/>
                <a:gd name="T11" fmla="*/ 4 h 80"/>
                <a:gd name="T12" fmla="*/ 3 w 97"/>
                <a:gd name="T13" fmla="*/ 79 h 80"/>
                <a:gd name="T14" fmla="*/ 2 w 97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80">
                  <a:moveTo>
                    <a:pt x="2" y="80"/>
                  </a:moveTo>
                  <a:cubicBezTo>
                    <a:pt x="1" y="80"/>
                    <a:pt x="1" y="79"/>
                    <a:pt x="1" y="79"/>
                  </a:cubicBezTo>
                  <a:cubicBezTo>
                    <a:pt x="0" y="78"/>
                    <a:pt x="0" y="77"/>
                    <a:pt x="1" y="7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5" y="0"/>
                    <a:pt x="96" y="1"/>
                  </a:cubicBezTo>
                  <a:cubicBezTo>
                    <a:pt x="97" y="2"/>
                    <a:pt x="96" y="3"/>
                    <a:pt x="96" y="4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80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44"/>
            <p:cNvSpPr>
              <a:spLocks/>
            </p:cNvSpPr>
            <p:nvPr/>
          </p:nvSpPr>
          <p:spPr bwMode="auto">
            <a:xfrm>
              <a:off x="9541426" y="5769345"/>
              <a:ext cx="194931" cy="162215"/>
            </a:xfrm>
            <a:custGeom>
              <a:avLst/>
              <a:gdLst>
                <a:gd name="T0" fmla="*/ 94 w 96"/>
                <a:gd name="T1" fmla="*/ 80 h 80"/>
                <a:gd name="T2" fmla="*/ 93 w 96"/>
                <a:gd name="T3" fmla="*/ 79 h 80"/>
                <a:gd name="T4" fmla="*/ 1 w 96"/>
                <a:gd name="T5" fmla="*/ 4 h 80"/>
                <a:gd name="T6" fmla="*/ 0 w 96"/>
                <a:gd name="T7" fmla="*/ 1 h 80"/>
                <a:gd name="T8" fmla="*/ 3 w 96"/>
                <a:gd name="T9" fmla="*/ 0 h 80"/>
                <a:gd name="T10" fmla="*/ 95 w 96"/>
                <a:gd name="T11" fmla="*/ 76 h 80"/>
                <a:gd name="T12" fmla="*/ 96 w 96"/>
                <a:gd name="T13" fmla="*/ 79 h 80"/>
                <a:gd name="T14" fmla="*/ 94 w 96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80">
                  <a:moveTo>
                    <a:pt x="94" y="80"/>
                  </a:moveTo>
                  <a:cubicBezTo>
                    <a:pt x="94" y="80"/>
                    <a:pt x="93" y="79"/>
                    <a:pt x="93" y="7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6" y="77"/>
                    <a:pt x="96" y="78"/>
                    <a:pt x="96" y="79"/>
                  </a:cubicBezTo>
                  <a:cubicBezTo>
                    <a:pt x="95" y="79"/>
                    <a:pt x="95" y="80"/>
                    <a:pt x="9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0" name="Freeform 60"/>
          <p:cNvSpPr>
            <a:spLocks noEditPoints="1"/>
          </p:cNvSpPr>
          <p:nvPr/>
        </p:nvSpPr>
        <p:spPr bwMode="auto">
          <a:xfrm>
            <a:off x="398353" y="6111462"/>
            <a:ext cx="421270" cy="421243"/>
          </a:xfrm>
          <a:custGeom>
            <a:avLst/>
            <a:gdLst>
              <a:gd name="T0" fmla="*/ 254 w 128"/>
              <a:gd name="T1" fmla="*/ 2 h 128"/>
              <a:gd name="T2" fmla="*/ 250 w 128"/>
              <a:gd name="T3" fmla="*/ 0 h 128"/>
              <a:gd name="T4" fmla="*/ 246 w 128"/>
              <a:gd name="T5" fmla="*/ 2 h 128"/>
              <a:gd name="T6" fmla="*/ 4 w 128"/>
              <a:gd name="T7" fmla="*/ 163 h 128"/>
              <a:gd name="T8" fmla="*/ 0 w 128"/>
              <a:gd name="T9" fmla="*/ 169 h 128"/>
              <a:gd name="T10" fmla="*/ 6 w 128"/>
              <a:gd name="T11" fmla="*/ 177 h 128"/>
              <a:gd name="T12" fmla="*/ 69 w 128"/>
              <a:gd name="T13" fmla="*/ 202 h 128"/>
              <a:gd name="T14" fmla="*/ 99 w 128"/>
              <a:gd name="T15" fmla="*/ 254 h 128"/>
              <a:gd name="T16" fmla="*/ 105 w 128"/>
              <a:gd name="T17" fmla="*/ 258 h 128"/>
              <a:gd name="T18" fmla="*/ 105 w 128"/>
              <a:gd name="T19" fmla="*/ 258 h 128"/>
              <a:gd name="T20" fmla="*/ 111 w 128"/>
              <a:gd name="T21" fmla="*/ 254 h 128"/>
              <a:gd name="T22" fmla="*/ 129 w 128"/>
              <a:gd name="T23" fmla="*/ 226 h 128"/>
              <a:gd name="T24" fmla="*/ 208 w 128"/>
              <a:gd name="T25" fmla="*/ 258 h 128"/>
              <a:gd name="T26" fmla="*/ 210 w 128"/>
              <a:gd name="T27" fmla="*/ 258 h 128"/>
              <a:gd name="T28" fmla="*/ 214 w 128"/>
              <a:gd name="T29" fmla="*/ 256 h 128"/>
              <a:gd name="T30" fmla="*/ 218 w 128"/>
              <a:gd name="T31" fmla="*/ 252 h 128"/>
              <a:gd name="T32" fmla="*/ 258 w 128"/>
              <a:gd name="T33" fmla="*/ 10 h 128"/>
              <a:gd name="T34" fmla="*/ 254 w 128"/>
              <a:gd name="T35" fmla="*/ 2 h 128"/>
              <a:gd name="T36" fmla="*/ 26 w 128"/>
              <a:gd name="T37" fmla="*/ 167 h 128"/>
              <a:gd name="T38" fmla="*/ 212 w 128"/>
              <a:gd name="T39" fmla="*/ 42 h 128"/>
              <a:gd name="T40" fmla="*/ 77 w 128"/>
              <a:gd name="T41" fmla="*/ 187 h 128"/>
              <a:gd name="T42" fmla="*/ 75 w 128"/>
              <a:gd name="T43" fmla="*/ 187 h 128"/>
              <a:gd name="T44" fmla="*/ 26 w 128"/>
              <a:gd name="T45" fmla="*/ 167 h 128"/>
              <a:gd name="T46" fmla="*/ 83 w 128"/>
              <a:gd name="T47" fmla="*/ 194 h 128"/>
              <a:gd name="T48" fmla="*/ 83 w 128"/>
              <a:gd name="T49" fmla="*/ 194 h 128"/>
              <a:gd name="T50" fmla="*/ 236 w 128"/>
              <a:gd name="T51" fmla="*/ 30 h 128"/>
              <a:gd name="T52" fmla="*/ 105 w 128"/>
              <a:gd name="T53" fmla="*/ 234 h 128"/>
              <a:gd name="T54" fmla="*/ 83 w 128"/>
              <a:gd name="T55" fmla="*/ 194 h 128"/>
              <a:gd name="T56" fmla="*/ 204 w 128"/>
              <a:gd name="T57" fmla="*/ 238 h 128"/>
              <a:gd name="T58" fmla="*/ 135 w 128"/>
              <a:gd name="T59" fmla="*/ 212 h 128"/>
              <a:gd name="T60" fmla="*/ 129 w 128"/>
              <a:gd name="T61" fmla="*/ 210 h 128"/>
              <a:gd name="T62" fmla="*/ 236 w 128"/>
              <a:gd name="T63" fmla="*/ 46 h 128"/>
              <a:gd name="T64" fmla="*/ 204 w 128"/>
              <a:gd name="T65" fmla="*/ 238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58038" y="0"/>
            <a:ext cx="5033962" cy="6858000"/>
          </a:xfrm>
          <a:prstGeom prst="triangle">
            <a:avLst>
              <a:gd name="adj" fmla="val 100000"/>
            </a:avLst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36" y="392906"/>
            <a:ext cx="3606635" cy="607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/>
          <p:nvPr/>
        </p:nvGrpSpPr>
        <p:grpSpPr>
          <a:xfrm>
            <a:off x="1225333" y="5835289"/>
            <a:ext cx="639703" cy="733064"/>
            <a:chOff x="4241686" y="1432184"/>
            <a:chExt cx="312323" cy="357905"/>
          </a:xfrm>
          <a:solidFill>
            <a:schemeClr val="bg1"/>
          </a:solidFill>
        </p:grpSpPr>
        <p:sp>
          <p:nvSpPr>
            <p:cNvPr id="22" name="Freeform 132"/>
            <p:cNvSpPr>
              <a:spLocks noEditPoints="1"/>
            </p:cNvSpPr>
            <p:nvPr/>
          </p:nvSpPr>
          <p:spPr bwMode="auto">
            <a:xfrm>
              <a:off x="4241686" y="1432184"/>
              <a:ext cx="312323" cy="357905"/>
            </a:xfrm>
            <a:custGeom>
              <a:avLst/>
              <a:gdLst>
                <a:gd name="T0" fmla="*/ 226 w 112"/>
                <a:gd name="T1" fmla="*/ 55 h 128"/>
                <a:gd name="T2" fmla="*/ 202 w 112"/>
                <a:gd name="T3" fmla="*/ 32 h 128"/>
                <a:gd name="T4" fmla="*/ 178 w 112"/>
                <a:gd name="T5" fmla="*/ 32 h 128"/>
                <a:gd name="T6" fmla="*/ 178 w 112"/>
                <a:gd name="T7" fmla="*/ 24 h 128"/>
                <a:gd name="T8" fmla="*/ 178 w 112"/>
                <a:gd name="T9" fmla="*/ 24 h 128"/>
                <a:gd name="T10" fmla="*/ 153 w 112"/>
                <a:gd name="T11" fmla="*/ 0 h 128"/>
                <a:gd name="T12" fmla="*/ 73 w 112"/>
                <a:gd name="T13" fmla="*/ 0 h 128"/>
                <a:gd name="T14" fmla="*/ 48 w 112"/>
                <a:gd name="T15" fmla="*/ 24 h 128"/>
                <a:gd name="T16" fmla="*/ 48 w 112"/>
                <a:gd name="T17" fmla="*/ 24 h 128"/>
                <a:gd name="T18" fmla="*/ 48 w 112"/>
                <a:gd name="T19" fmla="*/ 32 h 128"/>
                <a:gd name="T20" fmla="*/ 24 w 112"/>
                <a:gd name="T21" fmla="*/ 32 h 128"/>
                <a:gd name="T22" fmla="*/ 0 w 112"/>
                <a:gd name="T23" fmla="*/ 55 h 128"/>
                <a:gd name="T24" fmla="*/ 0 w 112"/>
                <a:gd name="T25" fmla="*/ 55 h 128"/>
                <a:gd name="T26" fmla="*/ 0 w 112"/>
                <a:gd name="T27" fmla="*/ 65 h 128"/>
                <a:gd name="T28" fmla="*/ 0 w 112"/>
                <a:gd name="T29" fmla="*/ 73 h 128"/>
                <a:gd name="T30" fmla="*/ 16 w 112"/>
                <a:gd name="T31" fmla="*/ 89 h 128"/>
                <a:gd name="T32" fmla="*/ 16 w 112"/>
                <a:gd name="T33" fmla="*/ 89 h 128"/>
                <a:gd name="T34" fmla="*/ 16 w 112"/>
                <a:gd name="T35" fmla="*/ 227 h 128"/>
                <a:gd name="T36" fmla="*/ 48 w 112"/>
                <a:gd name="T37" fmla="*/ 259 h 128"/>
                <a:gd name="T38" fmla="*/ 178 w 112"/>
                <a:gd name="T39" fmla="*/ 259 h 128"/>
                <a:gd name="T40" fmla="*/ 210 w 112"/>
                <a:gd name="T41" fmla="*/ 227 h 128"/>
                <a:gd name="T42" fmla="*/ 210 w 112"/>
                <a:gd name="T43" fmla="*/ 89 h 128"/>
                <a:gd name="T44" fmla="*/ 210 w 112"/>
                <a:gd name="T45" fmla="*/ 89 h 128"/>
                <a:gd name="T46" fmla="*/ 226 w 112"/>
                <a:gd name="T47" fmla="*/ 73 h 128"/>
                <a:gd name="T48" fmla="*/ 226 w 112"/>
                <a:gd name="T49" fmla="*/ 65 h 128"/>
                <a:gd name="T50" fmla="*/ 226 w 112"/>
                <a:gd name="T51" fmla="*/ 55 h 128"/>
                <a:gd name="T52" fmla="*/ 65 w 112"/>
                <a:gd name="T53" fmla="*/ 24 h 128"/>
                <a:gd name="T54" fmla="*/ 73 w 112"/>
                <a:gd name="T55" fmla="*/ 16 h 128"/>
                <a:gd name="T56" fmla="*/ 153 w 112"/>
                <a:gd name="T57" fmla="*/ 16 h 128"/>
                <a:gd name="T58" fmla="*/ 161 w 112"/>
                <a:gd name="T59" fmla="*/ 24 h 128"/>
                <a:gd name="T60" fmla="*/ 161 w 112"/>
                <a:gd name="T61" fmla="*/ 32 h 128"/>
                <a:gd name="T62" fmla="*/ 65 w 112"/>
                <a:gd name="T63" fmla="*/ 32 h 128"/>
                <a:gd name="T64" fmla="*/ 65 w 112"/>
                <a:gd name="T65" fmla="*/ 24 h 128"/>
                <a:gd name="T66" fmla="*/ 194 w 112"/>
                <a:gd name="T67" fmla="*/ 227 h 128"/>
                <a:gd name="T68" fmla="*/ 178 w 112"/>
                <a:gd name="T69" fmla="*/ 243 h 128"/>
                <a:gd name="T70" fmla="*/ 48 w 112"/>
                <a:gd name="T71" fmla="*/ 243 h 128"/>
                <a:gd name="T72" fmla="*/ 32 w 112"/>
                <a:gd name="T73" fmla="*/ 227 h 128"/>
                <a:gd name="T74" fmla="*/ 32 w 112"/>
                <a:gd name="T75" fmla="*/ 89 h 128"/>
                <a:gd name="T76" fmla="*/ 194 w 112"/>
                <a:gd name="T77" fmla="*/ 89 h 128"/>
                <a:gd name="T78" fmla="*/ 194 w 112"/>
                <a:gd name="T79" fmla="*/ 227 h 128"/>
                <a:gd name="T80" fmla="*/ 210 w 112"/>
                <a:gd name="T81" fmla="*/ 65 h 128"/>
                <a:gd name="T82" fmla="*/ 210 w 112"/>
                <a:gd name="T83" fmla="*/ 73 h 128"/>
                <a:gd name="T84" fmla="*/ 16 w 112"/>
                <a:gd name="T85" fmla="*/ 73 h 128"/>
                <a:gd name="T86" fmla="*/ 16 w 112"/>
                <a:gd name="T87" fmla="*/ 65 h 128"/>
                <a:gd name="T88" fmla="*/ 16 w 112"/>
                <a:gd name="T89" fmla="*/ 57 h 128"/>
                <a:gd name="T90" fmla="*/ 24 w 112"/>
                <a:gd name="T91" fmla="*/ 49 h 128"/>
                <a:gd name="T92" fmla="*/ 202 w 112"/>
                <a:gd name="T93" fmla="*/ 49 h 128"/>
                <a:gd name="T94" fmla="*/ 210 w 112"/>
                <a:gd name="T95" fmla="*/ 57 h 128"/>
                <a:gd name="T96" fmla="*/ 210 w 112"/>
                <a:gd name="T97" fmla="*/ 65 h 1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3"/>
            <p:cNvSpPr>
              <a:spLocks noEditPoints="1"/>
            </p:cNvSpPr>
            <p:nvPr/>
          </p:nvSpPr>
          <p:spPr bwMode="auto">
            <a:xfrm>
              <a:off x="4309402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4"/>
            <p:cNvSpPr>
              <a:spLocks noEditPoints="1"/>
            </p:cNvSpPr>
            <p:nvPr/>
          </p:nvSpPr>
          <p:spPr bwMode="auto">
            <a:xfrm>
              <a:off x="4375737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4443453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Shape 472"/>
          <p:cNvGrpSpPr/>
          <p:nvPr/>
        </p:nvGrpSpPr>
        <p:grpSpPr>
          <a:xfrm>
            <a:off x="2155460" y="5523144"/>
            <a:ext cx="957661" cy="957661"/>
            <a:chOff x="2594325" y="1627175"/>
            <a:chExt cx="440850" cy="440850"/>
          </a:xfrm>
        </p:grpSpPr>
        <p:sp>
          <p:nvSpPr>
            <p:cNvPr id="28" name="Shape 47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7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1"/>
          <p:cNvGrpSpPr/>
          <p:nvPr/>
        </p:nvGrpSpPr>
        <p:grpSpPr>
          <a:xfrm>
            <a:off x="1817017" y="5401805"/>
            <a:ext cx="336908" cy="330261"/>
            <a:chOff x="5983625" y="301625"/>
            <a:chExt cx="403000" cy="395050"/>
          </a:xfrm>
        </p:grpSpPr>
        <p:sp>
          <p:nvSpPr>
            <p:cNvPr id="32" name="Shape 41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1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1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1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1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2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2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2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2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2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2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2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2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2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3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3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32"/>
          <p:cNvGrpSpPr/>
          <p:nvPr/>
        </p:nvGrpSpPr>
        <p:grpSpPr>
          <a:xfrm>
            <a:off x="209593" y="5600491"/>
            <a:ext cx="331808" cy="331306"/>
            <a:chOff x="6660750" y="298550"/>
            <a:chExt cx="396900" cy="396300"/>
          </a:xfrm>
        </p:grpSpPr>
        <p:sp>
          <p:nvSpPr>
            <p:cNvPr id="53" name="Shape 43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3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95"/>
          <p:cNvGrpSpPr/>
          <p:nvPr/>
        </p:nvGrpSpPr>
        <p:grpSpPr>
          <a:xfrm rot="19871188">
            <a:off x="3122666" y="6180021"/>
            <a:ext cx="401718" cy="366502"/>
            <a:chOff x="6625350" y="1613750"/>
            <a:chExt cx="480525" cy="438400"/>
          </a:xfrm>
        </p:grpSpPr>
        <p:sp>
          <p:nvSpPr>
            <p:cNvPr id="56" name="Shape 49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9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9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9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50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42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1049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 Options Instead of </a:t>
            </a:r>
            <a:r>
              <a:rPr lang="en-US" sz="2400" b="1" cap="all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Open-Ended </a:t>
            </a:r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clear options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Instead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asking “What do you guys think about this?” you can say “Do you think we should do A, B or C?”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 alternatives when scheduling meetings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Instead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asking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When do you think we should meet?”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them two or three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 &amp; time options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choose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#9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 is a horrible medium for brainstorming and long-form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546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981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Re-Read </a:t>
            </a:r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Email Once for a Content Check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Re-read your entire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email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Re-read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entire email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top to bottom.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a portion of it. Not just the actions. All of it.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Re-read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questions and your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answers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Re-reading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questions as well as the answers helps ensure that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responses make sense before you reply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#10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 mistakes include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replying to the wrong question, stating the facts incorrectly, adding in the wrong date, or just not making sense whatsoever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6802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Drafts of Repetitive Emails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47056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a template for weekly and monthly status calls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look and feel helps with readability over time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Save drafts based on client or topic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keeps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communication flow consistent across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different teams and customers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#11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standard format improves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communication with your team members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1007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It Now, Send It Later Using Delay Delivery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4937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delay delivery to send emails when they’re most likely to be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read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Ensure a maximum open rate by sending  messages during your recipients’ normal working hours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50233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delay delivery as a reminder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Schedule emails to be sent as reminders to your team before a certain deadline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#12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Schedule messages to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out anytime from a few minutes to a few weeks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36453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0036" y="314378"/>
            <a:ext cx="10049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Reply All (Unless You Absolutely Have To)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5254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5" y="2429858"/>
            <a:ext cx="5360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Apply the golden rule of reply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Don’t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reply all when only the original sender needs to read your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1532327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2429858"/>
            <a:ext cx="561946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Mention when you’re removing members from the reply all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that at the top of your email so that everyone is aware (e.g., “Removing Customer”)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1532327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480036" y="953140"/>
            <a:ext cx="496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is a horrible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 when it’s misused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6705" y="4893376"/>
            <a:ext cx="5712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Send a follow-up reply all email after any offline discussions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Summarize offline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discussions and proactively send a follow-up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email to the team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6706" y="3951424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3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3189" y="4717848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54378" y="4893376"/>
            <a:ext cx="52899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what you want your recipients to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</a:t>
            </a:r>
            <a:endParaRPr lang="en-US" dirty="0" smtClean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Let them know at the end of your email if you want them to reply all to the message or to unicast back to you alone</a:t>
            </a:r>
            <a:endParaRPr lang="en-US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54378" y="3951424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4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30861" y="4717848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#13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44927" y="314378"/>
            <a:ext cx="5407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to Questions Inline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2842198"/>
            <a:ext cx="345519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a different color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font*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Choose a darker colored font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instead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 lighter one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because the former is easier to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see on a white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 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also use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bold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fonts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instead of different colors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180181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56824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68403" y="2842198"/>
            <a:ext cx="345519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Copy the original questions in your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reply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opy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entire list of questions from the original email, paste them in your own email message, and then answer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them to improve readability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8403" y="180181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444886" y="256824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0100" y="2824705"/>
            <a:ext cx="34551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the questions were not separated out, then do that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yourself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Copy/ paste any hidden questions, list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them out in separate bullet points in your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reply, and then answer them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0100" y="1784326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3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96583" y="2550750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Answer immediately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the questions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themselves</a:t>
            </a:r>
          </a:p>
        </p:txBody>
      </p:sp>
      <p:sp>
        <p:nvSpPr>
          <p:cNvPr id="31" name="Oval 30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#14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3188" y="6063896"/>
            <a:ext cx="6717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*If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you use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different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color </a:t>
            </a:r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font,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make sure your recipients are not color-blind first.</a:t>
            </a:r>
            <a:endParaRPr lang="en-US" sz="1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8923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Immediately to Time-Sensitive Emails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50605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sure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acknowledgment is meaningful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little bit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information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explain what your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means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 that your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readers are reassured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Don’t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reply with just an “Ok” unless it makes sense to do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Spell out your need for an acknowledgment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 your readers know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you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want them to acknowledge your own emails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“Please confirm that you received this email and that you’ll get this done.”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#15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a quick acknowledgement email to calm people down</a:t>
            </a:r>
          </a:p>
        </p:txBody>
      </p:sp>
    </p:spTree>
    <p:extLst>
      <p:ext uri="{BB962C8B-B14F-4D97-AF65-F5344CB8AC3E}">
        <p14:creationId xmlns:p14="http://schemas.microsoft.com/office/powerpoint/2010/main" val="42689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8601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the </a:t>
            </a:r>
            <a:r>
              <a:rPr lang="en-US" sz="2400" b="1" cap="all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Latest Email Before </a:t>
            </a:r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Responding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5" y="3357860"/>
            <a:ext cx="49922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Sort your email messages by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subject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lick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email subject you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want to find, then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sort by the “Subject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field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view all related emails consecutively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also use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“conversation threading” where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messages with the same subject line are visually grouped together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make a mistake, correct it by replying back to the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everyone a favor and immediately respond with a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clarification if you unintentionally reply to an outdated email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#16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response could be based on outdated information because some newer messages were left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unopened</a:t>
            </a:r>
          </a:p>
        </p:txBody>
      </p:sp>
    </p:spTree>
    <p:extLst>
      <p:ext uri="{BB962C8B-B14F-4D97-AF65-F5344CB8AC3E}">
        <p14:creationId xmlns:p14="http://schemas.microsoft.com/office/powerpoint/2010/main" val="22009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10257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Perfect Out-of-Office (OOO) Auto Reply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5" y="3357860"/>
            <a:ext cx="46783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Always set up an OOO reply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Don’t leave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anyone hanging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unsure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about why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not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responsive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sure the OOO is meaningful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the exact dates, highlight your backup contacts, and set the right expectations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#17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 up an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automated message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you’re unreachable through email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8247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the Rules of Email Ahead of Time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5" y="3335937"/>
            <a:ext cx="4555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 up a short meeting with your team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Go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best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practices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make sure everyone agrees on them ahead of time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914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Be flexible on the rules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what you like, delete what you don’t, and add any new ones that apply to your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#18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Establish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rules so that everyone communicates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29451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63076" y="314378"/>
            <a:ext cx="5767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TASKS USING THE 3WS</a:t>
            </a:r>
            <a:endParaRPr lang="en-US" sz="24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108445"/>
            <a:ext cx="3455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Name of a specific person (not a group)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068066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1.WHO</a:t>
            </a:r>
            <a:endParaRPr lang="en-US" sz="32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834490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68403" y="3108445"/>
            <a:ext cx="3455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Explicit description</a:t>
            </a:r>
            <a:b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(no assumptions)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68403" y="2068066"/>
            <a:ext cx="1988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2.WHAT</a:t>
            </a:r>
            <a:endParaRPr lang="en-US" sz="32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44886" y="2834490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0100" y="3090952"/>
            <a:ext cx="3455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Exact date and time</a:t>
            </a:r>
          </a:p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(clear deadline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20100" y="2050573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3.WHEN</a:t>
            </a:r>
            <a:endParaRPr lang="en-US" sz="32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496583" y="2816997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#1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63076" y="953140"/>
            <a:ext cx="596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3Ws: Who, What, and When (every task should have all 3)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5151" y="5042822"/>
            <a:ext cx="598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Example: “Sam, please send me the updated status report by Monday, Nov 23 at 3pm US Eastern Time”</a:t>
            </a:r>
          </a:p>
        </p:txBody>
      </p:sp>
    </p:spTree>
    <p:extLst>
      <p:ext uri="{BB962C8B-B14F-4D97-AF65-F5344CB8AC3E}">
        <p14:creationId xmlns:p14="http://schemas.microsoft.com/office/powerpoint/2010/main" val="35090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2784" y="505545"/>
            <a:ext cx="5792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BOOK AT: </a:t>
            </a:r>
            <a:endParaRPr 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7084" y="1490311"/>
            <a:ext cx="574479" cy="0"/>
          </a:xfrm>
          <a:prstGeom prst="line">
            <a:avLst/>
          </a:prstGeom>
          <a:ln w="7620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2784" y="1791419"/>
            <a:ext cx="547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http://www.thecouchmanager.com/dontreplyall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40808" y="4829174"/>
            <a:ext cx="666862" cy="572631"/>
            <a:chOff x="4861723" y="3389281"/>
            <a:chExt cx="376230" cy="323067"/>
          </a:xfrm>
          <a:solidFill>
            <a:schemeClr val="bg1"/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4861723" y="3389281"/>
              <a:ext cx="376230" cy="323067"/>
            </a:xfrm>
            <a:custGeom>
              <a:avLst/>
              <a:gdLst>
                <a:gd name="T0" fmla="*/ 22 w 185"/>
                <a:gd name="T1" fmla="*/ 159 h 159"/>
                <a:gd name="T2" fmla="*/ 13 w 185"/>
                <a:gd name="T3" fmla="*/ 152 h 159"/>
                <a:gd name="T4" fmla="*/ 13 w 185"/>
                <a:gd name="T5" fmla="*/ 152 h 159"/>
                <a:gd name="T6" fmla="*/ 16 w 185"/>
                <a:gd name="T7" fmla="*/ 144 h 159"/>
                <a:gd name="T8" fmla="*/ 17 w 185"/>
                <a:gd name="T9" fmla="*/ 143 h 159"/>
                <a:gd name="T10" fmla="*/ 19 w 185"/>
                <a:gd name="T11" fmla="*/ 140 h 159"/>
                <a:gd name="T12" fmla="*/ 33 w 185"/>
                <a:gd name="T13" fmla="*/ 118 h 159"/>
                <a:gd name="T14" fmla="*/ 0 w 185"/>
                <a:gd name="T15" fmla="*/ 67 h 159"/>
                <a:gd name="T16" fmla="*/ 93 w 185"/>
                <a:gd name="T17" fmla="*/ 0 h 159"/>
                <a:gd name="T18" fmla="*/ 185 w 185"/>
                <a:gd name="T19" fmla="*/ 67 h 159"/>
                <a:gd name="T20" fmla="*/ 93 w 185"/>
                <a:gd name="T21" fmla="*/ 134 h 159"/>
                <a:gd name="T22" fmla="*/ 80 w 185"/>
                <a:gd name="T23" fmla="*/ 133 h 159"/>
                <a:gd name="T24" fmla="*/ 34 w 185"/>
                <a:gd name="T25" fmla="*/ 157 h 159"/>
                <a:gd name="T26" fmla="*/ 22 w 185"/>
                <a:gd name="T27" fmla="*/ 159 h 159"/>
                <a:gd name="T28" fmla="*/ 21 w 185"/>
                <a:gd name="T29" fmla="*/ 151 h 159"/>
                <a:gd name="T30" fmla="*/ 22 w 185"/>
                <a:gd name="T31" fmla="*/ 151 h 159"/>
                <a:gd name="T32" fmla="*/ 32 w 185"/>
                <a:gd name="T33" fmla="*/ 149 h 159"/>
                <a:gd name="T34" fmla="*/ 76 w 185"/>
                <a:gd name="T35" fmla="*/ 126 h 159"/>
                <a:gd name="T36" fmla="*/ 77 w 185"/>
                <a:gd name="T37" fmla="*/ 125 h 159"/>
                <a:gd name="T38" fmla="*/ 79 w 185"/>
                <a:gd name="T39" fmla="*/ 125 h 159"/>
                <a:gd name="T40" fmla="*/ 93 w 185"/>
                <a:gd name="T41" fmla="*/ 126 h 159"/>
                <a:gd name="T42" fmla="*/ 177 w 185"/>
                <a:gd name="T43" fmla="*/ 67 h 159"/>
                <a:gd name="T44" fmla="*/ 93 w 185"/>
                <a:gd name="T45" fmla="*/ 8 h 159"/>
                <a:gd name="T46" fmla="*/ 8 w 185"/>
                <a:gd name="T47" fmla="*/ 67 h 159"/>
                <a:gd name="T48" fmla="*/ 40 w 185"/>
                <a:gd name="T49" fmla="*/ 113 h 159"/>
                <a:gd name="T50" fmla="*/ 42 w 185"/>
                <a:gd name="T51" fmla="*/ 114 h 159"/>
                <a:gd name="T52" fmla="*/ 42 w 185"/>
                <a:gd name="T53" fmla="*/ 118 h 159"/>
                <a:gd name="T54" fmla="*/ 25 w 185"/>
                <a:gd name="T55" fmla="*/ 146 h 159"/>
                <a:gd name="T56" fmla="*/ 23 w 185"/>
                <a:gd name="T57" fmla="*/ 148 h 159"/>
                <a:gd name="T58" fmla="*/ 22 w 185"/>
                <a:gd name="T59" fmla="*/ 149 h 159"/>
                <a:gd name="T60" fmla="*/ 21 w 185"/>
                <a:gd name="T61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5" h="159">
                  <a:moveTo>
                    <a:pt x="22" y="159"/>
                  </a:moveTo>
                  <a:cubicBezTo>
                    <a:pt x="18" y="159"/>
                    <a:pt x="14" y="156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48"/>
                    <a:pt x="15" y="145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19" y="140"/>
                  </a:cubicBezTo>
                  <a:cubicBezTo>
                    <a:pt x="24" y="135"/>
                    <a:pt x="29" y="130"/>
                    <a:pt x="33" y="118"/>
                  </a:cubicBezTo>
                  <a:cubicBezTo>
                    <a:pt x="12" y="106"/>
                    <a:pt x="0" y="87"/>
                    <a:pt x="0" y="67"/>
                  </a:cubicBezTo>
                  <a:cubicBezTo>
                    <a:pt x="0" y="30"/>
                    <a:pt x="42" y="0"/>
                    <a:pt x="93" y="0"/>
                  </a:cubicBezTo>
                  <a:cubicBezTo>
                    <a:pt x="143" y="0"/>
                    <a:pt x="185" y="30"/>
                    <a:pt x="185" y="67"/>
                  </a:cubicBezTo>
                  <a:cubicBezTo>
                    <a:pt x="185" y="104"/>
                    <a:pt x="143" y="134"/>
                    <a:pt x="93" y="134"/>
                  </a:cubicBezTo>
                  <a:cubicBezTo>
                    <a:pt x="88" y="134"/>
                    <a:pt x="84" y="134"/>
                    <a:pt x="80" y="133"/>
                  </a:cubicBezTo>
                  <a:cubicBezTo>
                    <a:pt x="67" y="145"/>
                    <a:pt x="51" y="153"/>
                    <a:pt x="34" y="157"/>
                  </a:cubicBezTo>
                  <a:cubicBezTo>
                    <a:pt x="31" y="158"/>
                    <a:pt x="27" y="159"/>
                    <a:pt x="22" y="159"/>
                  </a:cubicBezTo>
                  <a:close/>
                  <a:moveTo>
                    <a:pt x="21" y="151"/>
                  </a:moveTo>
                  <a:cubicBezTo>
                    <a:pt x="21" y="151"/>
                    <a:pt x="21" y="151"/>
                    <a:pt x="22" y="151"/>
                  </a:cubicBezTo>
                  <a:cubicBezTo>
                    <a:pt x="25" y="151"/>
                    <a:pt x="29" y="150"/>
                    <a:pt x="32" y="149"/>
                  </a:cubicBezTo>
                  <a:cubicBezTo>
                    <a:pt x="49" y="145"/>
                    <a:pt x="63" y="137"/>
                    <a:pt x="76" y="126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3" y="126"/>
                    <a:pt x="88" y="126"/>
                    <a:pt x="93" y="126"/>
                  </a:cubicBezTo>
                  <a:cubicBezTo>
                    <a:pt x="139" y="126"/>
                    <a:pt x="177" y="100"/>
                    <a:pt x="177" y="67"/>
                  </a:cubicBezTo>
                  <a:cubicBezTo>
                    <a:pt x="177" y="35"/>
                    <a:pt x="139" y="8"/>
                    <a:pt x="93" y="8"/>
                  </a:cubicBezTo>
                  <a:cubicBezTo>
                    <a:pt x="46" y="8"/>
                    <a:pt x="8" y="35"/>
                    <a:pt x="8" y="67"/>
                  </a:cubicBezTo>
                  <a:cubicBezTo>
                    <a:pt x="8" y="85"/>
                    <a:pt x="20" y="102"/>
                    <a:pt x="40" y="113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7" y="133"/>
                    <a:pt x="31" y="140"/>
                    <a:pt x="25" y="146"/>
                  </a:cubicBezTo>
                  <a:cubicBezTo>
                    <a:pt x="24" y="147"/>
                    <a:pt x="24" y="147"/>
                    <a:pt x="23" y="148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2" y="150"/>
                    <a:pt x="21" y="150"/>
                    <a:pt x="21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929880" y="3496970"/>
              <a:ext cx="62705" cy="62705"/>
            </a:xfrm>
            <a:custGeom>
              <a:avLst/>
              <a:gdLst>
                <a:gd name="T0" fmla="*/ 16 w 31"/>
                <a:gd name="T1" fmla="*/ 31 h 31"/>
                <a:gd name="T2" fmla="*/ 0 w 31"/>
                <a:gd name="T3" fmla="*/ 16 h 31"/>
                <a:gd name="T4" fmla="*/ 16 w 31"/>
                <a:gd name="T5" fmla="*/ 0 h 31"/>
                <a:gd name="T6" fmla="*/ 31 w 31"/>
                <a:gd name="T7" fmla="*/ 16 h 31"/>
                <a:gd name="T8" fmla="*/ 16 w 31"/>
                <a:gd name="T9" fmla="*/ 31 h 31"/>
                <a:gd name="T10" fmla="*/ 16 w 31"/>
                <a:gd name="T11" fmla="*/ 4 h 31"/>
                <a:gd name="T12" fmla="*/ 4 w 31"/>
                <a:gd name="T13" fmla="*/ 16 h 31"/>
                <a:gd name="T14" fmla="*/ 16 w 31"/>
                <a:gd name="T15" fmla="*/ 27 h 31"/>
                <a:gd name="T16" fmla="*/ 27 w 31"/>
                <a:gd name="T17" fmla="*/ 16 h 31"/>
                <a:gd name="T18" fmla="*/ 16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6" y="27"/>
                  </a:cubicBezTo>
                  <a:cubicBezTo>
                    <a:pt x="22" y="27"/>
                    <a:pt x="27" y="22"/>
                    <a:pt x="27" y="16"/>
                  </a:cubicBezTo>
                  <a:cubicBezTo>
                    <a:pt x="27" y="9"/>
                    <a:pt x="22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013033" y="3496970"/>
              <a:ext cx="62705" cy="62705"/>
            </a:xfrm>
            <a:custGeom>
              <a:avLst/>
              <a:gdLst>
                <a:gd name="T0" fmla="*/ 15 w 31"/>
                <a:gd name="T1" fmla="*/ 31 h 31"/>
                <a:gd name="T2" fmla="*/ 0 w 31"/>
                <a:gd name="T3" fmla="*/ 16 h 31"/>
                <a:gd name="T4" fmla="*/ 15 w 31"/>
                <a:gd name="T5" fmla="*/ 0 h 31"/>
                <a:gd name="T6" fmla="*/ 31 w 31"/>
                <a:gd name="T7" fmla="*/ 16 h 31"/>
                <a:gd name="T8" fmla="*/ 15 w 31"/>
                <a:gd name="T9" fmla="*/ 31 h 31"/>
                <a:gd name="T10" fmla="*/ 15 w 31"/>
                <a:gd name="T11" fmla="*/ 4 h 31"/>
                <a:gd name="T12" fmla="*/ 4 w 31"/>
                <a:gd name="T13" fmla="*/ 16 h 31"/>
                <a:gd name="T14" fmla="*/ 15 w 31"/>
                <a:gd name="T15" fmla="*/ 27 h 31"/>
                <a:gd name="T16" fmla="*/ 27 w 31"/>
                <a:gd name="T17" fmla="*/ 16 h 31"/>
                <a:gd name="T18" fmla="*/ 15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5" y="27"/>
                  </a:cubicBezTo>
                  <a:cubicBezTo>
                    <a:pt x="21" y="27"/>
                    <a:pt x="27" y="22"/>
                    <a:pt x="27" y="16"/>
                  </a:cubicBezTo>
                  <a:cubicBezTo>
                    <a:pt x="27" y="9"/>
                    <a:pt x="21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092096" y="3496970"/>
              <a:ext cx="62705" cy="62705"/>
            </a:xfrm>
            <a:custGeom>
              <a:avLst/>
              <a:gdLst>
                <a:gd name="T0" fmla="*/ 15 w 31"/>
                <a:gd name="T1" fmla="*/ 31 h 31"/>
                <a:gd name="T2" fmla="*/ 0 w 31"/>
                <a:gd name="T3" fmla="*/ 16 h 31"/>
                <a:gd name="T4" fmla="*/ 15 w 31"/>
                <a:gd name="T5" fmla="*/ 0 h 31"/>
                <a:gd name="T6" fmla="*/ 31 w 31"/>
                <a:gd name="T7" fmla="*/ 16 h 31"/>
                <a:gd name="T8" fmla="*/ 15 w 31"/>
                <a:gd name="T9" fmla="*/ 31 h 31"/>
                <a:gd name="T10" fmla="*/ 15 w 31"/>
                <a:gd name="T11" fmla="*/ 4 h 31"/>
                <a:gd name="T12" fmla="*/ 4 w 31"/>
                <a:gd name="T13" fmla="*/ 16 h 31"/>
                <a:gd name="T14" fmla="*/ 15 w 31"/>
                <a:gd name="T15" fmla="*/ 27 h 31"/>
                <a:gd name="T16" fmla="*/ 27 w 31"/>
                <a:gd name="T17" fmla="*/ 16 h 31"/>
                <a:gd name="T18" fmla="*/ 15 w 31"/>
                <a:gd name="T1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5" y="31"/>
                  </a:cubicBezTo>
                  <a:close/>
                  <a:moveTo>
                    <a:pt x="15" y="4"/>
                  </a:moveTo>
                  <a:cubicBezTo>
                    <a:pt x="9" y="4"/>
                    <a:pt x="4" y="9"/>
                    <a:pt x="4" y="16"/>
                  </a:cubicBezTo>
                  <a:cubicBezTo>
                    <a:pt x="4" y="22"/>
                    <a:pt x="9" y="27"/>
                    <a:pt x="15" y="27"/>
                  </a:cubicBezTo>
                  <a:cubicBezTo>
                    <a:pt x="22" y="27"/>
                    <a:pt x="27" y="22"/>
                    <a:pt x="27" y="16"/>
                  </a:cubicBezTo>
                  <a:cubicBezTo>
                    <a:pt x="27" y="9"/>
                    <a:pt x="22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20174260">
            <a:off x="478831" y="4489429"/>
            <a:ext cx="1310306" cy="908538"/>
            <a:chOff x="9537337" y="5765255"/>
            <a:chExt cx="391225" cy="271267"/>
          </a:xfrm>
          <a:solidFill>
            <a:schemeClr val="bg1"/>
          </a:solidFill>
        </p:grpSpPr>
        <p:sp>
          <p:nvSpPr>
            <p:cNvPr id="16" name="Freeform 142"/>
            <p:cNvSpPr>
              <a:spLocks noEditPoints="1"/>
            </p:cNvSpPr>
            <p:nvPr/>
          </p:nvSpPr>
          <p:spPr bwMode="auto">
            <a:xfrm>
              <a:off x="9537337" y="5765255"/>
              <a:ext cx="391225" cy="271267"/>
            </a:xfrm>
            <a:custGeom>
              <a:avLst/>
              <a:gdLst>
                <a:gd name="T0" fmla="*/ 287 w 287"/>
                <a:gd name="T1" fmla="*/ 199 h 199"/>
                <a:gd name="T2" fmla="*/ 0 w 287"/>
                <a:gd name="T3" fmla="*/ 199 h 199"/>
                <a:gd name="T4" fmla="*/ 0 w 287"/>
                <a:gd name="T5" fmla="*/ 0 h 199"/>
                <a:gd name="T6" fmla="*/ 287 w 287"/>
                <a:gd name="T7" fmla="*/ 0 h 199"/>
                <a:gd name="T8" fmla="*/ 287 w 287"/>
                <a:gd name="T9" fmla="*/ 199 h 199"/>
                <a:gd name="T10" fmla="*/ 12 w 287"/>
                <a:gd name="T11" fmla="*/ 187 h 199"/>
                <a:gd name="T12" fmla="*/ 275 w 287"/>
                <a:gd name="T13" fmla="*/ 187 h 199"/>
                <a:gd name="T14" fmla="*/ 275 w 287"/>
                <a:gd name="T15" fmla="*/ 12 h 199"/>
                <a:gd name="T16" fmla="*/ 12 w 287"/>
                <a:gd name="T17" fmla="*/ 12 h 199"/>
                <a:gd name="T18" fmla="*/ 12 w 287"/>
                <a:gd name="T19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199">
                  <a:moveTo>
                    <a:pt x="287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199"/>
                  </a:lnTo>
                  <a:close/>
                  <a:moveTo>
                    <a:pt x="12" y="187"/>
                  </a:moveTo>
                  <a:lnTo>
                    <a:pt x="275" y="187"/>
                  </a:lnTo>
                  <a:lnTo>
                    <a:pt x="275" y="12"/>
                  </a:lnTo>
                  <a:lnTo>
                    <a:pt x="12" y="12"/>
                  </a:lnTo>
                  <a:lnTo>
                    <a:pt x="12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143"/>
            <p:cNvSpPr>
              <a:spLocks/>
            </p:cNvSpPr>
            <p:nvPr/>
          </p:nvSpPr>
          <p:spPr bwMode="auto">
            <a:xfrm>
              <a:off x="9728178" y="5769345"/>
              <a:ext cx="197657" cy="162215"/>
            </a:xfrm>
            <a:custGeom>
              <a:avLst/>
              <a:gdLst>
                <a:gd name="T0" fmla="*/ 2 w 97"/>
                <a:gd name="T1" fmla="*/ 80 h 80"/>
                <a:gd name="T2" fmla="*/ 1 w 97"/>
                <a:gd name="T3" fmla="*/ 79 h 80"/>
                <a:gd name="T4" fmla="*/ 1 w 97"/>
                <a:gd name="T5" fmla="*/ 76 h 80"/>
                <a:gd name="T6" fmla="*/ 93 w 97"/>
                <a:gd name="T7" fmla="*/ 0 h 80"/>
                <a:gd name="T8" fmla="*/ 96 w 97"/>
                <a:gd name="T9" fmla="*/ 1 h 80"/>
                <a:gd name="T10" fmla="*/ 96 w 97"/>
                <a:gd name="T11" fmla="*/ 4 h 80"/>
                <a:gd name="T12" fmla="*/ 3 w 97"/>
                <a:gd name="T13" fmla="*/ 79 h 80"/>
                <a:gd name="T14" fmla="*/ 2 w 97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80">
                  <a:moveTo>
                    <a:pt x="2" y="80"/>
                  </a:moveTo>
                  <a:cubicBezTo>
                    <a:pt x="1" y="80"/>
                    <a:pt x="1" y="79"/>
                    <a:pt x="1" y="79"/>
                  </a:cubicBezTo>
                  <a:cubicBezTo>
                    <a:pt x="0" y="78"/>
                    <a:pt x="0" y="77"/>
                    <a:pt x="1" y="7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5" y="0"/>
                    <a:pt x="96" y="1"/>
                  </a:cubicBezTo>
                  <a:cubicBezTo>
                    <a:pt x="97" y="2"/>
                    <a:pt x="96" y="3"/>
                    <a:pt x="96" y="4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80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44"/>
            <p:cNvSpPr>
              <a:spLocks/>
            </p:cNvSpPr>
            <p:nvPr/>
          </p:nvSpPr>
          <p:spPr bwMode="auto">
            <a:xfrm>
              <a:off x="9541426" y="5769345"/>
              <a:ext cx="194931" cy="162215"/>
            </a:xfrm>
            <a:custGeom>
              <a:avLst/>
              <a:gdLst>
                <a:gd name="T0" fmla="*/ 94 w 96"/>
                <a:gd name="T1" fmla="*/ 80 h 80"/>
                <a:gd name="T2" fmla="*/ 93 w 96"/>
                <a:gd name="T3" fmla="*/ 79 h 80"/>
                <a:gd name="T4" fmla="*/ 1 w 96"/>
                <a:gd name="T5" fmla="*/ 4 h 80"/>
                <a:gd name="T6" fmla="*/ 0 w 96"/>
                <a:gd name="T7" fmla="*/ 1 h 80"/>
                <a:gd name="T8" fmla="*/ 3 w 96"/>
                <a:gd name="T9" fmla="*/ 0 h 80"/>
                <a:gd name="T10" fmla="*/ 95 w 96"/>
                <a:gd name="T11" fmla="*/ 76 h 80"/>
                <a:gd name="T12" fmla="*/ 96 w 96"/>
                <a:gd name="T13" fmla="*/ 79 h 80"/>
                <a:gd name="T14" fmla="*/ 94 w 96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80">
                  <a:moveTo>
                    <a:pt x="94" y="80"/>
                  </a:moveTo>
                  <a:cubicBezTo>
                    <a:pt x="94" y="80"/>
                    <a:pt x="93" y="79"/>
                    <a:pt x="93" y="7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6" y="77"/>
                    <a:pt x="96" y="78"/>
                    <a:pt x="96" y="79"/>
                  </a:cubicBezTo>
                  <a:cubicBezTo>
                    <a:pt x="95" y="79"/>
                    <a:pt x="95" y="80"/>
                    <a:pt x="9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0" name="Freeform 60"/>
          <p:cNvSpPr>
            <a:spLocks noEditPoints="1"/>
          </p:cNvSpPr>
          <p:nvPr/>
        </p:nvSpPr>
        <p:spPr bwMode="auto">
          <a:xfrm>
            <a:off x="398353" y="6111462"/>
            <a:ext cx="421270" cy="421243"/>
          </a:xfrm>
          <a:custGeom>
            <a:avLst/>
            <a:gdLst>
              <a:gd name="T0" fmla="*/ 254 w 128"/>
              <a:gd name="T1" fmla="*/ 2 h 128"/>
              <a:gd name="T2" fmla="*/ 250 w 128"/>
              <a:gd name="T3" fmla="*/ 0 h 128"/>
              <a:gd name="T4" fmla="*/ 246 w 128"/>
              <a:gd name="T5" fmla="*/ 2 h 128"/>
              <a:gd name="T6" fmla="*/ 4 w 128"/>
              <a:gd name="T7" fmla="*/ 163 h 128"/>
              <a:gd name="T8" fmla="*/ 0 w 128"/>
              <a:gd name="T9" fmla="*/ 169 h 128"/>
              <a:gd name="T10" fmla="*/ 6 w 128"/>
              <a:gd name="T11" fmla="*/ 177 h 128"/>
              <a:gd name="T12" fmla="*/ 69 w 128"/>
              <a:gd name="T13" fmla="*/ 202 h 128"/>
              <a:gd name="T14" fmla="*/ 99 w 128"/>
              <a:gd name="T15" fmla="*/ 254 h 128"/>
              <a:gd name="T16" fmla="*/ 105 w 128"/>
              <a:gd name="T17" fmla="*/ 258 h 128"/>
              <a:gd name="T18" fmla="*/ 105 w 128"/>
              <a:gd name="T19" fmla="*/ 258 h 128"/>
              <a:gd name="T20" fmla="*/ 111 w 128"/>
              <a:gd name="T21" fmla="*/ 254 h 128"/>
              <a:gd name="T22" fmla="*/ 129 w 128"/>
              <a:gd name="T23" fmla="*/ 226 h 128"/>
              <a:gd name="T24" fmla="*/ 208 w 128"/>
              <a:gd name="T25" fmla="*/ 258 h 128"/>
              <a:gd name="T26" fmla="*/ 210 w 128"/>
              <a:gd name="T27" fmla="*/ 258 h 128"/>
              <a:gd name="T28" fmla="*/ 214 w 128"/>
              <a:gd name="T29" fmla="*/ 256 h 128"/>
              <a:gd name="T30" fmla="*/ 218 w 128"/>
              <a:gd name="T31" fmla="*/ 252 h 128"/>
              <a:gd name="T32" fmla="*/ 258 w 128"/>
              <a:gd name="T33" fmla="*/ 10 h 128"/>
              <a:gd name="T34" fmla="*/ 254 w 128"/>
              <a:gd name="T35" fmla="*/ 2 h 128"/>
              <a:gd name="T36" fmla="*/ 26 w 128"/>
              <a:gd name="T37" fmla="*/ 167 h 128"/>
              <a:gd name="T38" fmla="*/ 212 w 128"/>
              <a:gd name="T39" fmla="*/ 42 h 128"/>
              <a:gd name="T40" fmla="*/ 77 w 128"/>
              <a:gd name="T41" fmla="*/ 187 h 128"/>
              <a:gd name="T42" fmla="*/ 75 w 128"/>
              <a:gd name="T43" fmla="*/ 187 h 128"/>
              <a:gd name="T44" fmla="*/ 26 w 128"/>
              <a:gd name="T45" fmla="*/ 167 h 128"/>
              <a:gd name="T46" fmla="*/ 83 w 128"/>
              <a:gd name="T47" fmla="*/ 194 h 128"/>
              <a:gd name="T48" fmla="*/ 83 w 128"/>
              <a:gd name="T49" fmla="*/ 194 h 128"/>
              <a:gd name="T50" fmla="*/ 236 w 128"/>
              <a:gd name="T51" fmla="*/ 30 h 128"/>
              <a:gd name="T52" fmla="*/ 105 w 128"/>
              <a:gd name="T53" fmla="*/ 234 h 128"/>
              <a:gd name="T54" fmla="*/ 83 w 128"/>
              <a:gd name="T55" fmla="*/ 194 h 128"/>
              <a:gd name="T56" fmla="*/ 204 w 128"/>
              <a:gd name="T57" fmla="*/ 238 h 128"/>
              <a:gd name="T58" fmla="*/ 135 w 128"/>
              <a:gd name="T59" fmla="*/ 212 h 128"/>
              <a:gd name="T60" fmla="*/ 129 w 128"/>
              <a:gd name="T61" fmla="*/ 210 h 128"/>
              <a:gd name="T62" fmla="*/ 236 w 128"/>
              <a:gd name="T63" fmla="*/ 46 h 128"/>
              <a:gd name="T64" fmla="*/ 204 w 128"/>
              <a:gd name="T65" fmla="*/ 238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58038" y="0"/>
            <a:ext cx="5033962" cy="6858000"/>
          </a:xfrm>
          <a:prstGeom prst="triangle">
            <a:avLst>
              <a:gd name="adj" fmla="val 100000"/>
            </a:avLst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36" y="392906"/>
            <a:ext cx="3606635" cy="607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/>
          <p:nvPr/>
        </p:nvGrpSpPr>
        <p:grpSpPr>
          <a:xfrm>
            <a:off x="1225333" y="5835289"/>
            <a:ext cx="639703" cy="733064"/>
            <a:chOff x="4241686" y="1432184"/>
            <a:chExt cx="312323" cy="357905"/>
          </a:xfrm>
          <a:solidFill>
            <a:schemeClr val="bg1"/>
          </a:solidFill>
        </p:grpSpPr>
        <p:sp>
          <p:nvSpPr>
            <p:cNvPr id="22" name="Freeform 132"/>
            <p:cNvSpPr>
              <a:spLocks noEditPoints="1"/>
            </p:cNvSpPr>
            <p:nvPr/>
          </p:nvSpPr>
          <p:spPr bwMode="auto">
            <a:xfrm>
              <a:off x="4241686" y="1432184"/>
              <a:ext cx="312323" cy="357905"/>
            </a:xfrm>
            <a:custGeom>
              <a:avLst/>
              <a:gdLst>
                <a:gd name="T0" fmla="*/ 226 w 112"/>
                <a:gd name="T1" fmla="*/ 55 h 128"/>
                <a:gd name="T2" fmla="*/ 202 w 112"/>
                <a:gd name="T3" fmla="*/ 32 h 128"/>
                <a:gd name="T4" fmla="*/ 178 w 112"/>
                <a:gd name="T5" fmla="*/ 32 h 128"/>
                <a:gd name="T6" fmla="*/ 178 w 112"/>
                <a:gd name="T7" fmla="*/ 24 h 128"/>
                <a:gd name="T8" fmla="*/ 178 w 112"/>
                <a:gd name="T9" fmla="*/ 24 h 128"/>
                <a:gd name="T10" fmla="*/ 153 w 112"/>
                <a:gd name="T11" fmla="*/ 0 h 128"/>
                <a:gd name="T12" fmla="*/ 73 w 112"/>
                <a:gd name="T13" fmla="*/ 0 h 128"/>
                <a:gd name="T14" fmla="*/ 48 w 112"/>
                <a:gd name="T15" fmla="*/ 24 h 128"/>
                <a:gd name="T16" fmla="*/ 48 w 112"/>
                <a:gd name="T17" fmla="*/ 24 h 128"/>
                <a:gd name="T18" fmla="*/ 48 w 112"/>
                <a:gd name="T19" fmla="*/ 32 h 128"/>
                <a:gd name="T20" fmla="*/ 24 w 112"/>
                <a:gd name="T21" fmla="*/ 32 h 128"/>
                <a:gd name="T22" fmla="*/ 0 w 112"/>
                <a:gd name="T23" fmla="*/ 55 h 128"/>
                <a:gd name="T24" fmla="*/ 0 w 112"/>
                <a:gd name="T25" fmla="*/ 55 h 128"/>
                <a:gd name="T26" fmla="*/ 0 w 112"/>
                <a:gd name="T27" fmla="*/ 65 h 128"/>
                <a:gd name="T28" fmla="*/ 0 w 112"/>
                <a:gd name="T29" fmla="*/ 73 h 128"/>
                <a:gd name="T30" fmla="*/ 16 w 112"/>
                <a:gd name="T31" fmla="*/ 89 h 128"/>
                <a:gd name="T32" fmla="*/ 16 w 112"/>
                <a:gd name="T33" fmla="*/ 89 h 128"/>
                <a:gd name="T34" fmla="*/ 16 w 112"/>
                <a:gd name="T35" fmla="*/ 227 h 128"/>
                <a:gd name="T36" fmla="*/ 48 w 112"/>
                <a:gd name="T37" fmla="*/ 259 h 128"/>
                <a:gd name="T38" fmla="*/ 178 w 112"/>
                <a:gd name="T39" fmla="*/ 259 h 128"/>
                <a:gd name="T40" fmla="*/ 210 w 112"/>
                <a:gd name="T41" fmla="*/ 227 h 128"/>
                <a:gd name="T42" fmla="*/ 210 w 112"/>
                <a:gd name="T43" fmla="*/ 89 h 128"/>
                <a:gd name="T44" fmla="*/ 210 w 112"/>
                <a:gd name="T45" fmla="*/ 89 h 128"/>
                <a:gd name="T46" fmla="*/ 226 w 112"/>
                <a:gd name="T47" fmla="*/ 73 h 128"/>
                <a:gd name="T48" fmla="*/ 226 w 112"/>
                <a:gd name="T49" fmla="*/ 65 h 128"/>
                <a:gd name="T50" fmla="*/ 226 w 112"/>
                <a:gd name="T51" fmla="*/ 55 h 128"/>
                <a:gd name="T52" fmla="*/ 65 w 112"/>
                <a:gd name="T53" fmla="*/ 24 h 128"/>
                <a:gd name="T54" fmla="*/ 73 w 112"/>
                <a:gd name="T55" fmla="*/ 16 h 128"/>
                <a:gd name="T56" fmla="*/ 153 w 112"/>
                <a:gd name="T57" fmla="*/ 16 h 128"/>
                <a:gd name="T58" fmla="*/ 161 w 112"/>
                <a:gd name="T59" fmla="*/ 24 h 128"/>
                <a:gd name="T60" fmla="*/ 161 w 112"/>
                <a:gd name="T61" fmla="*/ 32 h 128"/>
                <a:gd name="T62" fmla="*/ 65 w 112"/>
                <a:gd name="T63" fmla="*/ 32 h 128"/>
                <a:gd name="T64" fmla="*/ 65 w 112"/>
                <a:gd name="T65" fmla="*/ 24 h 128"/>
                <a:gd name="T66" fmla="*/ 194 w 112"/>
                <a:gd name="T67" fmla="*/ 227 h 128"/>
                <a:gd name="T68" fmla="*/ 178 w 112"/>
                <a:gd name="T69" fmla="*/ 243 h 128"/>
                <a:gd name="T70" fmla="*/ 48 w 112"/>
                <a:gd name="T71" fmla="*/ 243 h 128"/>
                <a:gd name="T72" fmla="*/ 32 w 112"/>
                <a:gd name="T73" fmla="*/ 227 h 128"/>
                <a:gd name="T74" fmla="*/ 32 w 112"/>
                <a:gd name="T75" fmla="*/ 89 h 128"/>
                <a:gd name="T76" fmla="*/ 194 w 112"/>
                <a:gd name="T77" fmla="*/ 89 h 128"/>
                <a:gd name="T78" fmla="*/ 194 w 112"/>
                <a:gd name="T79" fmla="*/ 227 h 128"/>
                <a:gd name="T80" fmla="*/ 210 w 112"/>
                <a:gd name="T81" fmla="*/ 65 h 128"/>
                <a:gd name="T82" fmla="*/ 210 w 112"/>
                <a:gd name="T83" fmla="*/ 73 h 128"/>
                <a:gd name="T84" fmla="*/ 16 w 112"/>
                <a:gd name="T85" fmla="*/ 73 h 128"/>
                <a:gd name="T86" fmla="*/ 16 w 112"/>
                <a:gd name="T87" fmla="*/ 65 h 128"/>
                <a:gd name="T88" fmla="*/ 16 w 112"/>
                <a:gd name="T89" fmla="*/ 57 h 128"/>
                <a:gd name="T90" fmla="*/ 24 w 112"/>
                <a:gd name="T91" fmla="*/ 49 h 128"/>
                <a:gd name="T92" fmla="*/ 202 w 112"/>
                <a:gd name="T93" fmla="*/ 49 h 128"/>
                <a:gd name="T94" fmla="*/ 210 w 112"/>
                <a:gd name="T95" fmla="*/ 57 h 128"/>
                <a:gd name="T96" fmla="*/ 210 w 112"/>
                <a:gd name="T97" fmla="*/ 65 h 1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3"/>
            <p:cNvSpPr>
              <a:spLocks noEditPoints="1"/>
            </p:cNvSpPr>
            <p:nvPr/>
          </p:nvSpPr>
          <p:spPr bwMode="auto">
            <a:xfrm>
              <a:off x="4309402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4"/>
            <p:cNvSpPr>
              <a:spLocks noEditPoints="1"/>
            </p:cNvSpPr>
            <p:nvPr/>
          </p:nvSpPr>
          <p:spPr bwMode="auto">
            <a:xfrm>
              <a:off x="4375737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4443453" y="1577280"/>
              <a:ext cx="44223" cy="167206"/>
            </a:xfrm>
            <a:custGeom>
              <a:avLst/>
              <a:gdLst>
                <a:gd name="T0" fmla="*/ 8 w 16"/>
                <a:gd name="T1" fmla="*/ 121 h 60"/>
                <a:gd name="T2" fmla="*/ 24 w 16"/>
                <a:gd name="T3" fmla="*/ 121 h 60"/>
                <a:gd name="T4" fmla="*/ 32 w 16"/>
                <a:gd name="T5" fmla="*/ 113 h 60"/>
                <a:gd name="T6" fmla="*/ 32 w 16"/>
                <a:gd name="T7" fmla="*/ 8 h 60"/>
                <a:gd name="T8" fmla="*/ 24 w 16"/>
                <a:gd name="T9" fmla="*/ 0 h 60"/>
                <a:gd name="T10" fmla="*/ 8 w 16"/>
                <a:gd name="T11" fmla="*/ 0 h 60"/>
                <a:gd name="T12" fmla="*/ 0 w 16"/>
                <a:gd name="T13" fmla="*/ 8 h 60"/>
                <a:gd name="T14" fmla="*/ 0 w 16"/>
                <a:gd name="T15" fmla="*/ 113 h 60"/>
                <a:gd name="T16" fmla="*/ 8 w 16"/>
                <a:gd name="T17" fmla="*/ 121 h 60"/>
                <a:gd name="T18" fmla="*/ 8 w 16"/>
                <a:gd name="T19" fmla="*/ 8 h 60"/>
                <a:gd name="T20" fmla="*/ 24 w 16"/>
                <a:gd name="T21" fmla="*/ 8 h 60"/>
                <a:gd name="T22" fmla="*/ 24 w 16"/>
                <a:gd name="T23" fmla="*/ 113 h 60"/>
                <a:gd name="T24" fmla="*/ 8 w 16"/>
                <a:gd name="T25" fmla="*/ 113 h 60"/>
                <a:gd name="T26" fmla="*/ 8 w 16"/>
                <a:gd name="T27" fmla="*/ 8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Shape 472"/>
          <p:cNvGrpSpPr/>
          <p:nvPr/>
        </p:nvGrpSpPr>
        <p:grpSpPr>
          <a:xfrm>
            <a:off x="2155460" y="5523144"/>
            <a:ext cx="957661" cy="957661"/>
            <a:chOff x="2594325" y="1627175"/>
            <a:chExt cx="440850" cy="440850"/>
          </a:xfrm>
        </p:grpSpPr>
        <p:sp>
          <p:nvSpPr>
            <p:cNvPr id="28" name="Shape 47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47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47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" name="Shape 411"/>
          <p:cNvGrpSpPr/>
          <p:nvPr/>
        </p:nvGrpSpPr>
        <p:grpSpPr>
          <a:xfrm>
            <a:off x="1817017" y="5401805"/>
            <a:ext cx="336908" cy="330261"/>
            <a:chOff x="5983625" y="301625"/>
            <a:chExt cx="403000" cy="395050"/>
          </a:xfrm>
        </p:grpSpPr>
        <p:sp>
          <p:nvSpPr>
            <p:cNvPr id="32" name="Shape 41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1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41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1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1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41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41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1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2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2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2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2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2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2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2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2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2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3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43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432"/>
          <p:cNvGrpSpPr/>
          <p:nvPr/>
        </p:nvGrpSpPr>
        <p:grpSpPr>
          <a:xfrm>
            <a:off x="209593" y="5600491"/>
            <a:ext cx="331808" cy="331306"/>
            <a:chOff x="6660750" y="298550"/>
            <a:chExt cx="396900" cy="396300"/>
          </a:xfrm>
        </p:grpSpPr>
        <p:sp>
          <p:nvSpPr>
            <p:cNvPr id="53" name="Shape 43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3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495"/>
          <p:cNvGrpSpPr/>
          <p:nvPr/>
        </p:nvGrpSpPr>
        <p:grpSpPr>
          <a:xfrm rot="19871188">
            <a:off x="3122666" y="6180021"/>
            <a:ext cx="401718" cy="366502"/>
            <a:chOff x="6625350" y="1613750"/>
            <a:chExt cx="480525" cy="438400"/>
          </a:xfrm>
        </p:grpSpPr>
        <p:sp>
          <p:nvSpPr>
            <p:cNvPr id="56" name="Shape 49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9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9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9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50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14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0036" y="314378"/>
            <a:ext cx="6391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PERFECT SUBJECT LINE</a:t>
            </a:r>
            <a:endParaRPr lang="en-US" sz="24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5254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2429858"/>
            <a:ext cx="3863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Summarize the 3Ws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“Sam/Jim/Karla - need those actions by tom COB”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1532327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2429858"/>
            <a:ext cx="528994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prefix modifiers (avoid a suffix)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“[URGENT] Info regarding your Dec 1st trip”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1532327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480036" y="953140"/>
            <a:ext cx="689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Two-second overview of your email (like the headline of an article)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6705" y="4975264"/>
            <a:ext cx="5712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Write the entire email in the subject line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EOM (End of Message)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“We’re going to Border Cafe for lunch @1pm &lt;EOM&gt;”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6706" y="4033312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3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3189" y="4799736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54378" y="4975264"/>
            <a:ext cx="5289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 the subject line only when the subject changes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54378" y="4033312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4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30861" y="4799736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6031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44927" y="314378"/>
            <a:ext cx="10419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TL;DR* – WRITE EMAILS THAT ARE 5 SENTENCES OR LESS</a:t>
            </a:r>
            <a:endParaRPr lang="en-US" sz="24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2842198"/>
            <a:ext cx="3298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Know what you want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Ask yourself “What do I really want the recipient to know or do?”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180181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56824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68403" y="2842198"/>
            <a:ext cx="3455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 to that point immediately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Don’t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dance around or pad your message with useless verbiage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8403" y="180181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444886" y="256824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20100" y="2824705"/>
            <a:ext cx="34551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Highlight a lack of required response </a:t>
            </a:r>
          </a:p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(or action)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Examples: “FYI,” “NNTR,” or “No Action Needed”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0100" y="1784326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3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96583" y="2550750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Shorter emails get addressed faster (5 sentences or less is the sweet spot)</a:t>
            </a:r>
          </a:p>
        </p:txBody>
      </p:sp>
      <p:sp>
        <p:nvSpPr>
          <p:cNvPr id="31" name="Oval 30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189" y="5982008"/>
            <a:ext cx="5981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*TL;DR stands for Too Long; Didn’t Read</a:t>
            </a:r>
          </a:p>
        </p:txBody>
      </p:sp>
    </p:spTree>
    <p:extLst>
      <p:ext uri="{BB962C8B-B14F-4D97-AF65-F5344CB8AC3E}">
        <p14:creationId xmlns:p14="http://schemas.microsoft.com/office/powerpoint/2010/main" val="29697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74006" y="314378"/>
            <a:ext cx="718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 LONG EMAILS INTO TWO PARTS</a:t>
            </a:r>
            <a:endParaRPr lang="en-US" sz="24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Keep this part 5 sentences or less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Summarize the main gist of your message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5074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1: Quick Summary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5289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Elaborate on the summary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Include any background or supporting information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3310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2: Details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#4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Label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 “Quick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Summary” and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Details”</a:t>
            </a:r>
          </a:p>
        </p:txBody>
      </p:sp>
    </p:spTree>
    <p:extLst>
      <p:ext uri="{BB962C8B-B14F-4D97-AF65-F5344CB8AC3E}">
        <p14:creationId xmlns:p14="http://schemas.microsoft.com/office/powerpoint/2010/main" val="3562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6058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YOUR EMAILS SCANNABLE</a:t>
            </a:r>
            <a:endParaRPr lang="en-US" sz="24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bullet points for all your actions and questions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Separate them out and don’t bury them in paragraphs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52899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sub-headings, white space, highlights and/or bold text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it easy for readers to scan for important information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#5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People don’t read emails anymore (they just scan them)</a:t>
            </a:r>
          </a:p>
        </p:txBody>
      </p:sp>
    </p:spTree>
    <p:extLst>
      <p:ext uri="{BB962C8B-B14F-4D97-AF65-F5344CB8AC3E}">
        <p14:creationId xmlns:p14="http://schemas.microsoft.com/office/powerpoint/2010/main" val="3753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9979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 Instead of Tell by Attaching Screenshots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creenshots to save time and improve clarity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Give someone step-by-step instructions or highlight a slide in an attached PPT deck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528994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Press “</a:t>
            </a:r>
            <a:r>
              <a:rPr lang="en-US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PrtSc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PC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“Command+Shift+3”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a Mac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use Evernote,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Skitch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or Snipping Tool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#6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Screenshots make everyone’s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life easier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35309" y="314378"/>
            <a:ext cx="913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Spell Out Time Zones, Dates, and Acronyms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16706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6" y="3357860"/>
            <a:ext cx="3863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 the time zones spelled out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clearly</a:t>
            </a: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Mention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exact time zone, day, and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date.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about tomorrow, Friday, July 16, 2016 at 8:30am US Eastern Time?”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2460329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3357860"/>
            <a:ext cx="42181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the same for acronyms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Clr>
                <a:srgbClr val="16528E"/>
              </a:buClr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Spell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out acronyms at least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once in an email 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phrase with the acronym in parentheses immediately afterward 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2460329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3226753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#7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928" y="953140"/>
            <a:ext cx="9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Avoid useless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 &amp; forth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emails by being specific</a:t>
            </a:r>
          </a:p>
        </p:txBody>
      </p:sp>
    </p:spTree>
    <p:extLst>
      <p:ext uri="{BB962C8B-B14F-4D97-AF65-F5344CB8AC3E}">
        <p14:creationId xmlns:p14="http://schemas.microsoft.com/office/powerpoint/2010/main" val="35930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0036" y="314378"/>
            <a:ext cx="5710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spc="3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“If…then…” Statements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5254" y="900113"/>
            <a:ext cx="11558588" cy="0"/>
          </a:xfrm>
          <a:prstGeom prst="line">
            <a:avLst/>
          </a:prstGeom>
          <a:ln>
            <a:solidFill>
              <a:srgbClr val="536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705" y="2429858"/>
            <a:ext cx="53607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“If…then…” for clarity on next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steps</a:t>
            </a: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have any other questions,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call the support desk at XXX-XXX-XXXX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.”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6706" y="1532327"/>
            <a:ext cx="1228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1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189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54377" y="2429858"/>
            <a:ext cx="5619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“If…then…” to explain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assumptions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“Your note wasn’t very clear to me. </a:t>
            </a: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you meant &lt;A&gt;, </a:t>
            </a: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 suggest we do &lt;X&gt;.”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4378" y="1532327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2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30861" y="2298751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flipH="1">
            <a:off x="0" y="6426180"/>
            <a:ext cx="12192000" cy="431820"/>
            <a:chOff x="9829800" y="5229225"/>
            <a:chExt cx="2362200" cy="1628775"/>
          </a:xfrm>
        </p:grpSpPr>
        <p:sp>
          <p:nvSpPr>
            <p:cNvPr id="10" name="Isosceles Triangle 9"/>
            <p:cNvSpPr/>
            <p:nvPr/>
          </p:nvSpPr>
          <p:spPr>
            <a:xfrm>
              <a:off x="9829800" y="5229225"/>
              <a:ext cx="2362200" cy="162877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829800" y="5736548"/>
              <a:ext cx="2362200" cy="1121452"/>
            </a:xfrm>
            <a:prstGeom prst="triangle">
              <a:avLst>
                <a:gd name="adj" fmla="val 100000"/>
              </a:avLst>
            </a:prstGeom>
            <a:solidFill>
              <a:srgbClr val="DF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480036" y="953140"/>
            <a:ext cx="920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They hold people accountable, clarify expectations, and reduce the amount of follow-ups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6705" y="4893376"/>
            <a:ext cx="5712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“If…then…” for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accountability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 don’t hear back by Friday Jan 15 at noon Central Time,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I’ll assume you’re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good.”</a:t>
            </a:r>
          </a:p>
          <a:p>
            <a:pPr marL="28575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6706" y="3951424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3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3189" y="4717848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54378" y="4893376"/>
            <a:ext cx="5289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6528E"/>
              </a:buClr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“If… then…”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reminders</a:t>
            </a:r>
          </a:p>
          <a:p>
            <a:pPr marL="285750" lvl="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Clr>
                <a:srgbClr val="16528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“</a:t>
            </a:r>
            <a:r>
              <a:rPr lang="en-US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 don’t respond back to you by later tonight, </a:t>
            </a:r>
            <a:r>
              <a:rPr lang="en-US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then</a:t>
            </a:r>
            <a:r>
              <a:rPr lang="en-US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please remind me again tomorrow morning.”</a:t>
            </a:r>
          </a:p>
          <a:p>
            <a:pPr>
              <a:buClr>
                <a:srgbClr val="16528E"/>
              </a:buClr>
            </a:pP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54378" y="3951424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3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 4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530861" y="4717848"/>
            <a:ext cx="376239" cy="0"/>
          </a:xfrm>
          <a:prstGeom prst="line">
            <a:avLst/>
          </a:prstGeom>
          <a:ln w="57150">
            <a:solidFill>
              <a:srgbClr val="DF29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0981" y="378619"/>
            <a:ext cx="1042987" cy="1042987"/>
          </a:xfrm>
          <a:prstGeom prst="ellipse">
            <a:avLst/>
          </a:prstGeom>
          <a:solidFill>
            <a:srgbClr val="DF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#8</a:t>
            </a:r>
            <a:endParaRPr lang="en-US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Widescreen</PresentationFormat>
  <Paragraphs>237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2015-12-06T14:34:44Z</dcterms:created>
  <dcterms:modified xsi:type="dcterms:W3CDTF">2015-12-07T14:21:59Z</dcterms:modified>
</cp:coreProperties>
</file>