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4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57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7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7F68-D578-405D-9598-1C78B7A4B34C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A25-86A9-4C96-87B3-C5A0401C1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6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95B04-8228-4B38-AA8D-E64DA0794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организации работы </a:t>
            </a:r>
            <a:r>
              <a:rPr lang="en-US" dirty="0"/>
              <a:t>“</a:t>
            </a:r>
            <a:r>
              <a:rPr lang="ru-RU" dirty="0"/>
              <a:t>Высококвалифицированный опытный руководитель 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3A15D-07CE-4BA7-8E29-0428603E6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Гумеров</a:t>
            </a:r>
            <a:r>
              <a:rPr lang="ru-RU" dirty="0"/>
              <a:t> Тимур 21-п3</a:t>
            </a:r>
          </a:p>
        </p:txBody>
      </p:sp>
    </p:spTree>
    <p:extLst>
      <p:ext uri="{BB962C8B-B14F-4D97-AF65-F5344CB8AC3E}">
        <p14:creationId xmlns:p14="http://schemas.microsoft.com/office/powerpoint/2010/main" val="41043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72475-21E3-40B2-A554-6210253F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и недостатки Наставничества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71603E-490D-418C-A07F-5093098E2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64911"/>
              </p:ext>
            </p:extLst>
          </p:nvPr>
        </p:nvGraphicFramePr>
        <p:xfrm>
          <a:off x="2994660" y="1785632"/>
          <a:ext cx="6189854" cy="47902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78106">
                  <a:extLst>
                    <a:ext uri="{9D8B030D-6E8A-4147-A177-3AD203B41FA5}">
                      <a16:colId xmlns:a16="http://schemas.microsoft.com/office/drawing/2014/main" val="3343244923"/>
                    </a:ext>
                  </a:extLst>
                </a:gridCol>
                <a:gridCol w="3311748">
                  <a:extLst>
                    <a:ext uri="{9D8B030D-6E8A-4147-A177-3AD203B41FA5}">
                      <a16:colId xmlns:a16="http://schemas.microsoft.com/office/drawing/2014/main" val="449447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601" marR="33601" marT="16801" marB="16801"/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601" marR="33601" marT="16801" marB="16801"/>
                </a:tc>
                <a:extLst>
                  <a:ext uri="{0D108BD9-81ED-4DB2-BD59-A6C34878D82A}">
                    <a16:rowId xmlns:a16="http://schemas.microsoft.com/office/drawing/2014/main" val="1425061198"/>
                  </a:ext>
                </a:extLst>
              </a:tr>
              <a:tr h="18747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dirty="0">
                          <a:effectLst/>
                        </a:rPr>
                        <a:t>Преимущества</a:t>
                      </a:r>
                      <a:endParaRPr lang="ru-RU" sz="1100" b="1" dirty="0">
                        <a:effectLst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>
                          <a:effectLst/>
                        </a:rPr>
                        <a:t>Недостатки</a:t>
                      </a:r>
                      <a:endParaRPr lang="ru-RU" sz="1100" b="1">
                        <a:effectLst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1573881779"/>
                  </a:ext>
                </a:extLst>
              </a:tr>
              <a:tr h="1026554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Систематизация знаний. Обучая новичка, наставник раскладывает опыт «по полочкам» и формирует учебную программу, которую после можно использовать при подготовке других стажеров.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Опытный сотрудник уделяет меньше времени основным задачам.</a:t>
                      </a:r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3314649825"/>
                  </a:ext>
                </a:extLst>
              </a:tr>
              <a:tr h="1131439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Сокращение адаптации. С наставником срок адаптации новичка в компании сокращается вдвое. Наставник помогает закрепить знания, исправляет ошибки. Молодой сотрудник чувствует себя намного увереннее.</a:t>
                      </a:r>
                      <a:endParaRPr lang="ru-RU" sz="11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fontAlgn="ctr"/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46656301"/>
                  </a:ext>
                </a:extLst>
              </a:tr>
              <a:tr h="1026554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Укрепление HR-бренда. Высокую зарплату предлагают многие компании, обучение и профессиональный рост — единицы. В организации, где развито наставничество, минимальная текучка.</a:t>
                      </a:r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fontAlgn="ctr"/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4065358237"/>
                  </a:ext>
                </a:extLst>
              </a:tr>
              <a:tr h="502129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Практичность. Сотрудник получает лишь те знания, которые помогут ему работать лучше.</a:t>
                      </a:r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fontAlgn="ctr"/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1090817414"/>
                  </a:ext>
                </a:extLst>
              </a:tr>
              <a:tr h="292359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Растет уровень корпоративной культуры.</a:t>
                      </a:r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pPr fontAlgn="ctr"/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extLst>
                  <a:ext uri="{0D108BD9-81ED-4DB2-BD59-A6C34878D82A}">
                    <a16:rowId xmlns:a16="http://schemas.microsoft.com/office/drawing/2014/main" val="3485417198"/>
                  </a:ext>
                </a:extLst>
              </a:tr>
              <a:tr h="397244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В компании развивается система внутренней оценки и экспертизы.</a:t>
                      </a:r>
                      <a:endParaRPr lang="ru-RU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2502" marR="35001" marT="42001" marB="42001" anchor="ctr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33601" marR="33601" marT="16801" marB="16801"/>
                </a:tc>
                <a:extLst>
                  <a:ext uri="{0D108BD9-81ED-4DB2-BD59-A6C34878D82A}">
                    <a16:rowId xmlns:a16="http://schemas.microsoft.com/office/drawing/2014/main" val="198156932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5066BDA-CA6F-4247-8103-6AAD2313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08501" y="-222652"/>
            <a:ext cx="326008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0A6B4-F95B-440D-A23F-531480D7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обучения персонала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7CBB4-443A-4888-A7C5-257A1B34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бизнесе обучение персонала — не роскошь, а средство для развития. Профессиональные сотрудники быстро и качественно решают поставленные задачи и ведут компанию к новым победам. Я сейчас расскажу основные методы обучения персонала, разберем их преимущества и недостатки.  В презентации я собрал методы и способы обучения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68963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F226A1-4DC1-4915-9626-91159E14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pPr algn="ctr"/>
            <a:r>
              <a:rPr lang="ru-RU" b="1" dirty="0"/>
              <a:t>Лекции</a:t>
            </a:r>
            <a:br>
              <a:rPr lang="ru-RU" b="1" dirty="0"/>
            </a:b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52AB717-4E55-4DFC-82C6-1D483A2C2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229849"/>
            <a:ext cx="5891213" cy="3923639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F1D6135-8525-46D1-B803-BD21FF528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Лекция в особом представлении не нуждается. Сотрудникам предлагают вспомнить студенческие годы: взять ручку с блокнотом и послушно конспектировать за преподавателем. Отличается лишь тема урока: вместо имен великих греческих мыслителей придется заносить в тетрадку, к примеру, приемы убеждения покупателей.</a:t>
            </a:r>
          </a:p>
        </p:txBody>
      </p:sp>
    </p:spTree>
    <p:extLst>
      <p:ext uri="{BB962C8B-B14F-4D97-AF65-F5344CB8AC3E}">
        <p14:creationId xmlns:p14="http://schemas.microsoft.com/office/powerpoint/2010/main" val="35557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545158B-CB6D-4746-BCDF-1290CB2F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Преимущества и недостатки лекций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9827B9F-C537-4E41-ABBD-CD1313FEC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39886"/>
              </p:ext>
            </p:extLst>
          </p:nvPr>
        </p:nvGraphicFramePr>
        <p:xfrm>
          <a:off x="1141413" y="2249488"/>
          <a:ext cx="9905999" cy="44888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09380">
                  <a:extLst>
                    <a:ext uri="{9D8B030D-6E8A-4147-A177-3AD203B41FA5}">
                      <a16:colId xmlns:a16="http://schemas.microsoft.com/office/drawing/2014/main" val="1442160639"/>
                    </a:ext>
                  </a:extLst>
                </a:gridCol>
                <a:gridCol w="5496619">
                  <a:extLst>
                    <a:ext uri="{9D8B030D-6E8A-4147-A177-3AD203B41FA5}">
                      <a16:colId xmlns:a16="http://schemas.microsoft.com/office/drawing/2014/main" val="37965424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dirty="0">
                          <a:effectLst/>
                        </a:rPr>
                        <a:t>Преимущества</a:t>
                      </a:r>
                      <a:endParaRPr lang="ru-RU" sz="1600" b="1" dirty="0">
                        <a:effectLst/>
                      </a:endParaRPr>
                    </a:p>
                  </a:txBody>
                  <a:tcPr marL="19066" marR="12711" marT="16191" marB="1619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dirty="0">
                          <a:effectLst/>
                        </a:rPr>
                        <a:t>Недостатки</a:t>
                      </a:r>
                      <a:endParaRPr lang="ru-RU" sz="1600" b="1" dirty="0">
                        <a:effectLst/>
                      </a:endParaRPr>
                    </a:p>
                  </a:txBody>
                  <a:tcPr marL="19066" marR="12711" marT="16191" marB="16191" anchor="ctr"/>
                </a:tc>
                <a:extLst>
                  <a:ext uri="{0D108BD9-81ED-4DB2-BD59-A6C34878D82A}">
                    <a16:rowId xmlns:a16="http://schemas.microsoft.com/office/drawing/2014/main" val="221575687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Контроль. Лектор полностью контролирует содержание и подачу материала.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600">
                          <a:effectLst/>
                        </a:rPr>
                        <a:t>Нет обратной связи. Лекция — сольное выступление преподавателя. Как правило в это время нельзя что-то обсуждать и задавать вопросы.</a:t>
                      </a:r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extLst>
                  <a:ext uri="{0D108BD9-81ED-4DB2-BD59-A6C34878D82A}">
                    <a16:rowId xmlns:a16="http://schemas.microsoft.com/office/drawing/2014/main" val="62568654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Широкий охват. Объяснить предмет можно сразу сотне человек.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Низкая активность слушателей. Чтобы увлечь аудиторию, лектор должен быть хорошим оратором. Если он неуверенно работает на публике, то потеряет слушателей, как бы хорошо ни разбирался в предмете.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extLst>
                  <a:ext uri="{0D108BD9-81ED-4DB2-BD59-A6C34878D82A}">
                    <a16:rowId xmlns:a16="http://schemas.microsoft.com/office/drawing/2014/main" val="238617403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ctr"/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Лекция приучает к пассивному восприятию чужого мнения. В большинстве случаев слушатели механически конспектируют слова лектора, не перепроверяя факты.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extLst>
                  <a:ext uri="{0D108BD9-81ED-4DB2-BD59-A6C34878D82A}">
                    <a16:rowId xmlns:a16="http://schemas.microsoft.com/office/drawing/2014/main" val="25529866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ctr"/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Лекции отбивают тягу к самостоятельным занятиям.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9066" marR="12711" marT="16191" marB="16191" anchor="ctr"/>
                </a:tc>
                <a:extLst>
                  <a:ext uri="{0D108BD9-81ED-4DB2-BD59-A6C34878D82A}">
                    <a16:rowId xmlns:a16="http://schemas.microsoft.com/office/drawing/2014/main" val="41495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18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C70F6-623B-4999-BFF0-3A81F295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Семинары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E72F1-5C86-4F6A-8F79-4A9472D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ru-RU" dirty="0"/>
              <a:t>Семинар — это дискуссия. Тема, как правило, известна заранее. Ученики обмениваются мнениями, задают вопросы, оспаривают друг друга. Преподаватель модерирует встречу. Семинар обычно проводят после лекции, чтобы закрепить пройденный материал.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6F4C1B-19B3-4938-A647-356F88D0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4574"/>
            <a:ext cx="6096000" cy="33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3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E3226-806F-4D86-86F6-4F424973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и недостатки Семинаров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7E397B-D94B-4E97-8983-89AFC6C3E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73423"/>
              </p:ext>
            </p:extLst>
          </p:nvPr>
        </p:nvGraphicFramePr>
        <p:xfrm>
          <a:off x="2165350" y="1691951"/>
          <a:ext cx="7861300" cy="50787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18685">
                  <a:extLst>
                    <a:ext uri="{9D8B030D-6E8A-4147-A177-3AD203B41FA5}">
                      <a16:colId xmlns:a16="http://schemas.microsoft.com/office/drawing/2014/main" val="555364621"/>
                    </a:ext>
                  </a:extLst>
                </a:gridCol>
                <a:gridCol w="3942615">
                  <a:extLst>
                    <a:ext uri="{9D8B030D-6E8A-4147-A177-3AD203B41FA5}">
                      <a16:colId xmlns:a16="http://schemas.microsoft.com/office/drawing/2014/main" val="1616016698"/>
                    </a:ext>
                  </a:extLst>
                </a:gridCol>
              </a:tblGrid>
              <a:tr h="47375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>
                          <a:effectLst/>
                        </a:rPr>
                        <a:t>Преимущества</a:t>
                      </a:r>
                      <a:endParaRPr lang="ru-RU" sz="1800" b="1">
                        <a:effectLst/>
                      </a:endParaRPr>
                    </a:p>
                  </a:txBody>
                  <a:tcPr marL="116222" marR="77481" marT="92977" marB="9297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>
                          <a:effectLst/>
                        </a:rPr>
                        <a:t>Недостатки</a:t>
                      </a:r>
                      <a:endParaRPr lang="ru-RU" sz="1800" b="1">
                        <a:effectLst/>
                      </a:endParaRPr>
                    </a:p>
                  </a:txBody>
                  <a:tcPr marL="116222" marR="77481" marT="92977" marB="92977" anchor="ctr"/>
                </a:tc>
                <a:extLst>
                  <a:ext uri="{0D108BD9-81ED-4DB2-BD59-A6C34878D82A}">
                    <a16:rowId xmlns:a16="http://schemas.microsoft.com/office/drawing/2014/main" val="1262227427"/>
                  </a:ext>
                </a:extLst>
              </a:tr>
              <a:tr h="2041242">
                <a:tc>
                  <a:txBody>
                    <a:bodyPr/>
                    <a:lstStyle/>
                    <a:p>
                      <a:pPr fontAlgn="ctr"/>
                      <a:r>
                        <a:rPr lang="ru-RU" sz="1800" dirty="0">
                          <a:effectLst/>
                        </a:rPr>
                        <a:t>Контроль за успеваемостью. Во время дискуссии преподаватель может определить насколько хорошо каждый из учеников знает материал.</a:t>
                      </a:r>
                      <a:endParaRPr lang="ru-RU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6222" marR="77481" marT="92977" marB="9297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Маленький охват. В отличие от лекции максимальное число участников на семинаре — 25 человек.</a:t>
                      </a:r>
                      <a:endParaRPr lang="ru-RU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6222" marR="77481" marT="92977" marB="92977" anchor="ctr"/>
                </a:tc>
                <a:extLst>
                  <a:ext uri="{0D108BD9-81ED-4DB2-BD59-A6C34878D82A}">
                    <a16:rowId xmlns:a16="http://schemas.microsoft.com/office/drawing/2014/main" val="2357998780"/>
                  </a:ext>
                </a:extLst>
              </a:tr>
              <a:tr h="2563737"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Свобода действий. На семинаре можно задавать вопросы, вступать в споры, доказывать свою точку зрения, что только разжигает интерес к обучению и помогает крепче запомнить материал.</a:t>
                      </a:r>
                      <a:endParaRPr lang="ru-RU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6222" marR="77481" marT="92977" marB="9297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 dirty="0">
                          <a:effectLst/>
                        </a:rPr>
                        <a:t>Преподаватель должен быть опытным модератором, иначе дискуссия может выйти из под контроля.</a:t>
                      </a:r>
                      <a:endParaRPr lang="ru-RU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6222" marR="77481" marT="92977" marB="92977" anchor="ctr"/>
                </a:tc>
                <a:extLst>
                  <a:ext uri="{0D108BD9-81ED-4DB2-BD59-A6C34878D82A}">
                    <a16:rowId xmlns:a16="http://schemas.microsoft.com/office/drawing/2014/main" val="324408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4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BF554-3B7C-4009-A410-F086E672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Тренинги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8A10F-1274-4D49-A04D-4E0A2862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Во многом похожи на семинары, но вместо теории здесь упор на практику  — участники тренинга используют полученные знания в бою. То есть если на семинаре предлагается порассуждать о технике холодных звонков, то на тренинге придется позвонить реальному клиенту. За рубежом тренинги в основном используют для подготовки новичков. В России обучают и старожилов компании.</a:t>
            </a: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E1383-E1C2-4908-BFC1-E2063E46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690687"/>
            <a:ext cx="5257800" cy="45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4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EF852-0B55-4559-9C6C-79F3EBF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и недостатки Тренингов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A923DEC-0D80-4AA9-B23F-2EAC3B928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44401"/>
              </p:ext>
            </p:extLst>
          </p:nvPr>
        </p:nvGraphicFramePr>
        <p:xfrm>
          <a:off x="2007852" y="1690688"/>
          <a:ext cx="8176296" cy="48300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79454">
                  <a:extLst>
                    <a:ext uri="{9D8B030D-6E8A-4147-A177-3AD203B41FA5}">
                      <a16:colId xmlns:a16="http://schemas.microsoft.com/office/drawing/2014/main" val="4061902727"/>
                    </a:ext>
                  </a:extLst>
                </a:gridCol>
                <a:gridCol w="4596842">
                  <a:extLst>
                    <a:ext uri="{9D8B030D-6E8A-4147-A177-3AD203B41FA5}">
                      <a16:colId xmlns:a16="http://schemas.microsoft.com/office/drawing/2014/main" val="2823766327"/>
                    </a:ext>
                  </a:extLst>
                </a:gridCol>
              </a:tblGrid>
              <a:tr h="26593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58802" marR="58802" marT="29401" marB="29401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58802" marR="58802" marT="29401" marB="29401"/>
                </a:tc>
                <a:extLst>
                  <a:ext uri="{0D108BD9-81ED-4DB2-BD59-A6C34878D82A}">
                    <a16:rowId xmlns:a16="http://schemas.microsoft.com/office/drawing/2014/main" val="2011231589"/>
                  </a:ext>
                </a:extLst>
              </a:tr>
              <a:tr h="3629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>
                          <a:effectLst/>
                        </a:rPr>
                        <a:t>Преимущества</a:t>
                      </a:r>
                      <a:endParaRPr lang="ru-RU" sz="1600" b="1">
                        <a:effectLst/>
                      </a:endParaRPr>
                    </a:p>
                  </a:txBody>
                  <a:tcPr marL="91878" marR="61252" marT="73502" marB="7350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>
                          <a:effectLst/>
                        </a:rPr>
                        <a:t>Недостатки</a:t>
                      </a:r>
                      <a:endParaRPr lang="ru-RU" sz="1600" b="1">
                        <a:effectLst/>
                      </a:endParaRPr>
                    </a:p>
                  </a:txBody>
                  <a:tcPr marL="91878" marR="61252" marT="73502" marB="73502" anchor="ctr"/>
                </a:tc>
                <a:extLst>
                  <a:ext uri="{0D108BD9-81ED-4DB2-BD59-A6C34878D82A}">
                    <a16:rowId xmlns:a16="http://schemas.microsoft.com/office/drawing/2014/main" val="1791084528"/>
                  </a:ext>
                </a:extLst>
              </a:tr>
              <a:tr h="1520495"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Фокус на практику. Сотрудники оттачивают навыки, которые уже завтра могут использовать в работе.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1878" marR="61252" marT="73502" marB="7350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600">
                          <a:effectLst/>
                        </a:rPr>
                        <a:t>Большой процент пройденного материала со временем забывается, если не использовать его на практике. Потому тренинги для сотрудников нужно проводить регулярно.</a:t>
                      </a:r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1878" marR="61252" marT="73502" marB="73502" anchor="ctr"/>
                </a:tc>
                <a:extLst>
                  <a:ext uri="{0D108BD9-81ED-4DB2-BD59-A6C34878D82A}">
                    <a16:rowId xmlns:a16="http://schemas.microsoft.com/office/drawing/2014/main" val="3713634048"/>
                  </a:ext>
                </a:extLst>
              </a:tr>
              <a:tr h="1326388">
                <a:tc>
                  <a:txBody>
                    <a:bodyPr/>
                    <a:lstStyle/>
                    <a:p>
                      <a:pPr fontAlgn="ctr"/>
                      <a:r>
                        <a:rPr lang="ru-RU" sz="1600">
                          <a:effectLst/>
                        </a:rPr>
                        <a:t>Эмоциональный заряд. После удачного тренинга у сотрудника появляется вера в себя и энергия на новые карьерные подвиги.</a:t>
                      </a:r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1878" marR="61252" marT="73502" marB="73502" anchor="ctr"/>
                </a:tc>
                <a:tc>
                  <a:txBody>
                    <a:bodyPr/>
                    <a:lstStyle/>
                    <a:p>
                      <a:pPr fontAlgn="ctr"/>
                      <a:endParaRPr lang="ru-RU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1878" marR="61252" marT="73502" marB="73502" anchor="ctr"/>
                </a:tc>
                <a:extLst>
                  <a:ext uri="{0D108BD9-81ED-4DB2-BD59-A6C34878D82A}">
                    <a16:rowId xmlns:a16="http://schemas.microsoft.com/office/drawing/2014/main" val="2607387133"/>
                  </a:ext>
                </a:extLst>
              </a:tr>
              <a:tr h="1326388">
                <a:tc>
                  <a:txBody>
                    <a:bodyPr/>
                    <a:lstStyle/>
                    <a:p>
                      <a:pPr fontAlgn="ctr"/>
                      <a:r>
                        <a:rPr lang="ru-RU" sz="1600" dirty="0">
                          <a:effectLst/>
                        </a:rPr>
                        <a:t>Обмен опытом. Сотрудники могут поделиться личными </a:t>
                      </a:r>
                      <a:r>
                        <a:rPr lang="ru-RU" sz="1600" dirty="0" err="1">
                          <a:effectLst/>
                        </a:rPr>
                        <a:t>лайфхаками</a:t>
                      </a:r>
                      <a:r>
                        <a:rPr lang="ru-RU" sz="1600" dirty="0">
                          <a:effectLst/>
                        </a:rPr>
                        <a:t> и получить ответы на вопросы.</a:t>
                      </a:r>
                      <a:endParaRPr lang="ru-RU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1878" marR="61252" marT="73502" marB="73502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58802" marR="58802" marT="29401" marB="29401"/>
                </a:tc>
                <a:extLst>
                  <a:ext uri="{0D108BD9-81ED-4DB2-BD59-A6C34878D82A}">
                    <a16:rowId xmlns:a16="http://schemas.microsoft.com/office/drawing/2014/main" val="3223092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0E9DDEA-32CB-496A-B78B-C47C269D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3635" y="-174816"/>
            <a:ext cx="246585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70EB-A844-42DB-BAEB-717DC82F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Наставничество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6C412-0B1A-44BF-88C1-5E63F4F0B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Наставничество (</a:t>
            </a:r>
            <a:r>
              <a:rPr lang="ru-RU" dirty="0" err="1"/>
              <a:t>менторинг</a:t>
            </a:r>
            <a:r>
              <a:rPr lang="ru-RU" dirty="0"/>
              <a:t>) — один из методов обучения персонала, когда опытный сотрудник делится знаниями с новичком. Основное преимущество — развиваться можно прямо на рабочем месте. При этом наставник дает лишь те знания, которые сразу можно использовать на практике.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3825A3-DF53-49C2-ADD9-9013016B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947833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0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</TotalTime>
  <Words>595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Georgia</vt:lpstr>
      <vt:lpstr>Trebuchet MS</vt:lpstr>
      <vt:lpstr>Tw Cen MT</vt:lpstr>
      <vt:lpstr>Контур</vt:lpstr>
      <vt:lpstr>Методы организации работы “Высококвалифицированный опытный руководитель ”</vt:lpstr>
      <vt:lpstr>Методы обучения персонала</vt:lpstr>
      <vt:lpstr>Лекции </vt:lpstr>
      <vt:lpstr>Преимущества и недостатки лекций</vt:lpstr>
      <vt:lpstr>Семинары</vt:lpstr>
      <vt:lpstr>Преимущества и недостатки Семинаров</vt:lpstr>
      <vt:lpstr>Тренинги </vt:lpstr>
      <vt:lpstr>Преимущества и недостатки Тренингов</vt:lpstr>
      <vt:lpstr>Наставничество </vt:lpstr>
      <vt:lpstr>Преимущества и недостатки Наставничества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организации работы “Высококвалифицированный опытный руководитель ”</dc:title>
  <dc:creator>10a</dc:creator>
  <cp:lastModifiedBy>10a</cp:lastModifiedBy>
  <cp:revision>4</cp:revision>
  <dcterms:created xsi:type="dcterms:W3CDTF">2024-02-14T04:49:41Z</dcterms:created>
  <dcterms:modified xsi:type="dcterms:W3CDTF">2024-02-14T05:06:35Z</dcterms:modified>
</cp:coreProperties>
</file>