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71D333-B0D6-450B-9273-4C48A066E4B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58E49-C6F6-4099-8CAB-6C4667849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EE550D-1205-46C9-8146-ED5A909E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DF55D-8F19-448B-A487-ACB9915D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7B281-7F3A-4E9E-99DD-092351C0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EC33D-EE4D-472F-8CFB-F2B28420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2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E292E-7320-404E-A651-891045AE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C7E391-B888-431B-9C7F-163BFB93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430F-EFAB-40F4-AFC3-7D348686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B4663-1F0C-4EDC-97A5-A756D1E0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50B13-8907-429A-94DF-541B75DC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3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BE5AB9-9B2B-43B2-8F1F-FD75CB5E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B5A55-8C61-4DCF-804B-1950F87B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F7A03-5031-480A-97F0-F347C3DC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FEA64-E017-4562-B106-CCDFC7E8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0A8B6-A369-4557-9D05-4D8796C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0CF11-2918-485C-B574-4D041135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E565B-F724-4CA5-B8D7-2AF9F4E0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9C20A-A055-42E3-9DEF-CC32677C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8E0E7-B120-424A-BECC-66001EBC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9912F-9E4A-4A3F-920C-CB032AAA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0B58-F9E6-4AE4-A017-DE508809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829AE-C0E4-4D06-95C8-A729703D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808B7-8CDB-4F1B-8125-0C2C8F69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B0479-A7C0-487F-8064-0E5826B2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F3C1D-C00A-4B5C-86D6-8CE546E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9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75EA7-4457-4118-BB4D-041A29B7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842B0-E237-4077-918E-5AAB2A4D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92263E-2C8C-42A4-856F-6924EF11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670920-B8AE-40F5-802B-99370D2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80C9E-0476-4C3E-A271-915F0BE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4F0A3C-3560-4117-A176-B6103DE2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61C0-FF7F-46E6-AA48-BEB7A3A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5FCF9-3909-4CA2-A8CB-A4B0E78E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E9DEE-497D-4E6E-958A-8508DF6DC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B6242E-2422-4B85-8192-18A5CEA7D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52923E-36C2-4E9E-B695-DB8A2E4F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467282-CD02-4B16-B123-22FFD5E6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6D33F1-3B67-41D7-BC5B-8B531ADD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E0622C-2058-4756-B5C0-EC5FD3EF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CB706-9F5F-4AAF-B32D-79FE0C5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35140B-F4D5-42B6-8F41-3446413C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A12301-ACFB-4E2A-BC91-CBC681B1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539D0E-ED6C-4DEF-B4EC-B0EB7C4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35FBBC-777F-4FAD-8F49-86ABE32E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92E34B-3418-4255-966F-C029F7F1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58CED-3B4D-4DB9-8B13-33226FC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3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BFFED-D501-4D69-B5AE-F327D7F9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956C0-A41B-4C31-A0B4-0F818122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1E5AF8-D048-4012-9D67-167B7AD5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3E338-0E77-417E-B99F-44E0E0F8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0E333-8119-4738-B119-F313024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62096-1737-4DEA-95E2-6F09AB58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4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915D-955A-4D88-B735-17BF801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0A63E1-6150-4EEE-88FD-522869B6A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81339A-102D-4661-A6DB-F1E45CDF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856D3C-2CAE-47C2-B510-A480A1F2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644E5A-698C-482E-9605-55333386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44DDB0-1B0C-457A-BC5A-059FB22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25A-176D-4976-9570-F6739AF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CB3509-8600-47DE-8F7E-8002F6B4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CC3CC-2B54-49CC-A6F1-AE14A7A08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7D51-0723-42A1-8115-F778706D2BB9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16527-716B-4654-96E9-899ED6F6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0113E-EBD7-404F-8BC2-1B6332FB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D3A0-F96C-4370-A326-BA923833D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B6DB018-D381-46B2-B076-B58A7B0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118" y="872118"/>
            <a:ext cx="6775764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Roboto"/>
              </a:rPr>
              <a:t>Дипломная работа </a:t>
            </a:r>
            <a:br>
              <a:rPr lang="ru-RU" sz="4000" dirty="0">
                <a:latin typeface="Roboto"/>
              </a:rPr>
            </a:br>
            <a:r>
              <a:rPr lang="ru-RU" sz="4000" dirty="0">
                <a:latin typeface="Roboto"/>
              </a:rPr>
              <a:t>Облачное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26236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758E55-9A93-4B3E-BFD5-482990B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66" y="18255"/>
            <a:ext cx="2674544" cy="99573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Roboto"/>
              </a:rPr>
              <a:t>Цели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15600-28AD-484F-9A9D-9C0E0913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66" y="784477"/>
            <a:ext cx="5037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Roboto"/>
                <a:ea typeface="+mj-ea"/>
                <a:cs typeface="+mj-cs"/>
              </a:rPr>
              <a:t>Создать веб-приложение, которое будет работать как облачное хранилище. Приложение позволит пользователям отображать, загружать, отправлять, скачивать и переименовывать файлы.</a:t>
            </a:r>
            <a:endParaRPr lang="en-US" sz="2000" dirty="0">
              <a:latin typeface="Roboto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ru-RU" sz="1200" dirty="0">
                <a:latin typeface="Roboto"/>
                <a:ea typeface="+mj-ea"/>
                <a:cs typeface="+mj-cs"/>
              </a:rPr>
              <a:t>Комплексное веб-приложение, будет в себя включать: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+mj-ea"/>
                <a:cs typeface="+mj-cs"/>
              </a:rPr>
              <a:t>Бэкенд на языке </a:t>
            </a:r>
            <a:r>
              <a:rPr lang="en-US" sz="1200" dirty="0">
                <a:latin typeface="Roboto"/>
                <a:ea typeface="+mj-ea"/>
                <a:cs typeface="+mj-cs"/>
              </a:rPr>
              <a:t>Python </a:t>
            </a:r>
            <a:r>
              <a:rPr lang="ru-RU" sz="1200" dirty="0">
                <a:latin typeface="Roboto"/>
                <a:ea typeface="+mj-ea"/>
                <a:cs typeface="+mj-cs"/>
              </a:rPr>
              <a:t>с использованием фреймворка </a:t>
            </a:r>
            <a:r>
              <a:rPr lang="en-US" sz="1200" dirty="0">
                <a:latin typeface="Roboto"/>
                <a:ea typeface="+mj-ea"/>
                <a:cs typeface="+mj-cs"/>
              </a:rPr>
              <a:t>Django </a:t>
            </a:r>
            <a:r>
              <a:rPr lang="ru-RU" sz="1200" dirty="0">
                <a:latin typeface="Roboto"/>
                <a:ea typeface="+mj-ea"/>
                <a:cs typeface="+mj-cs"/>
              </a:rPr>
              <a:t>и СУБД </a:t>
            </a:r>
            <a:r>
              <a:rPr lang="en-US" sz="1200" dirty="0">
                <a:latin typeface="Roboto"/>
                <a:ea typeface="+mj-ea"/>
                <a:cs typeface="+mj-cs"/>
              </a:rPr>
              <a:t>PostgreSQL;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+mj-ea"/>
                <a:cs typeface="+mj-cs"/>
              </a:rPr>
              <a:t>Фронтенд</a:t>
            </a:r>
            <a:r>
              <a:rPr lang="ru-RU" sz="1200" dirty="0">
                <a:latin typeface="Roboto"/>
                <a:ea typeface="+mj-ea"/>
                <a:cs typeface="+mj-cs"/>
              </a:rPr>
              <a:t> на языках </a:t>
            </a:r>
            <a:r>
              <a:rPr lang="en-US" sz="1200" dirty="0">
                <a:latin typeface="Roboto"/>
                <a:ea typeface="+mj-ea"/>
                <a:cs typeface="+mj-cs"/>
              </a:rPr>
              <a:t>JavaScript, HTML, CSS </a:t>
            </a:r>
            <a:r>
              <a:rPr lang="ru-RU" sz="1200" dirty="0">
                <a:latin typeface="Roboto"/>
                <a:ea typeface="+mj-ea"/>
                <a:cs typeface="+mj-cs"/>
              </a:rPr>
              <a:t>с использованием библиотек </a:t>
            </a:r>
            <a:r>
              <a:rPr lang="en-US" sz="1200" dirty="0">
                <a:latin typeface="Roboto"/>
                <a:ea typeface="+mj-ea"/>
                <a:cs typeface="+mj-cs"/>
              </a:rPr>
              <a:t>React, </a:t>
            </a:r>
            <a:r>
              <a:rPr lang="en-US" sz="1200" dirty="0" err="1">
                <a:latin typeface="Roboto"/>
                <a:ea typeface="+mj-ea"/>
                <a:cs typeface="+mj-cs"/>
              </a:rPr>
              <a:t>Zustand</a:t>
            </a:r>
            <a:r>
              <a:rPr lang="en-US" sz="1200" dirty="0">
                <a:latin typeface="Roboto"/>
                <a:ea typeface="+mj-ea"/>
                <a:cs typeface="+mj-cs"/>
              </a:rPr>
              <a:t>, React Router.</a:t>
            </a:r>
          </a:p>
          <a:p>
            <a:pPr marL="0" indent="0">
              <a:buNone/>
            </a:pPr>
            <a:endParaRPr lang="ru-RU" sz="2000" dirty="0">
              <a:latin typeface="Roboto"/>
              <a:ea typeface="+mj-ea"/>
              <a:cs typeface="+mj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76173-B5BE-44BF-BBBB-5059550B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89" y="784477"/>
            <a:ext cx="4835879" cy="39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9CEFCD-37BE-4295-B5B7-7FC5F63D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90082"/>
            <a:ext cx="3932237" cy="49734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Roboto"/>
                <a:ea typeface="+mj-ea"/>
                <a:cs typeface="+mj-cs"/>
              </a:rPr>
              <a:t>Бэкенд</a:t>
            </a:r>
            <a:endParaRPr lang="ru-RU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7D21E6AF-E247-4B22-84AB-01F3B754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500204"/>
            <a:ext cx="6172200" cy="4873625"/>
          </a:xfrm>
        </p:spPr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641D916-C225-46AE-8251-0F7109A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96950"/>
            <a:ext cx="3932237" cy="573882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+mj-ea"/>
                <a:cs typeface="+mj-cs"/>
              </a:rPr>
              <a:t> </a:t>
            </a:r>
            <a:r>
              <a:rPr lang="ru-RU" sz="1100" dirty="0">
                <a:latin typeface="Roboto"/>
                <a:ea typeface="+mj-ea"/>
                <a:cs typeface="+mj-cs"/>
              </a:rPr>
              <a:t>Бэкенд проекта реализован на </a:t>
            </a:r>
            <a:r>
              <a:rPr lang="ru-RU" sz="1100" dirty="0" err="1">
                <a:latin typeface="Roboto"/>
                <a:ea typeface="+mj-ea"/>
                <a:cs typeface="+mj-cs"/>
              </a:rPr>
              <a:t>Python</a:t>
            </a:r>
            <a:r>
              <a:rPr lang="ru-RU" sz="1100" dirty="0">
                <a:latin typeface="Roboto"/>
                <a:ea typeface="+mj-ea"/>
                <a:cs typeface="+mj-cs"/>
              </a:rPr>
              <a:t> с использованием фреймворка </a:t>
            </a:r>
            <a:r>
              <a:rPr lang="ru-RU" sz="1100" dirty="0" err="1">
                <a:latin typeface="Roboto"/>
                <a:ea typeface="+mj-ea"/>
                <a:cs typeface="+mj-cs"/>
              </a:rPr>
              <a:t>Django</a:t>
            </a:r>
            <a:r>
              <a:rPr lang="ru-RU" sz="1100" dirty="0">
                <a:latin typeface="Roboto"/>
                <a:ea typeface="+mj-ea"/>
                <a:cs typeface="+mj-cs"/>
              </a:rPr>
              <a:t> и СУБД </a:t>
            </a:r>
            <a:r>
              <a:rPr lang="ru-RU" sz="1100" dirty="0" err="1">
                <a:latin typeface="Roboto"/>
                <a:ea typeface="+mj-ea"/>
                <a:cs typeface="+mj-cs"/>
              </a:rPr>
              <a:t>Postgres</a:t>
            </a:r>
            <a:r>
              <a:rPr lang="ru-RU" sz="1100" dirty="0">
                <a:latin typeface="Roboto"/>
                <a:ea typeface="+mj-ea"/>
                <a:cs typeface="+mj-cs"/>
              </a:rPr>
              <a:t> для хранения информации.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Загрузка статических ресурсов (HTML, CSS, JS-файлы </a:t>
            </a:r>
            <a:r>
              <a:rPr lang="ru-RU" sz="1100" dirty="0" err="1">
                <a:latin typeface="Roboto"/>
                <a:ea typeface="+mj-ea"/>
                <a:cs typeface="+mj-cs"/>
              </a:rPr>
              <a:t>фронтенда</a:t>
            </a:r>
            <a:r>
              <a:rPr lang="ru-RU" sz="1100" dirty="0">
                <a:latin typeface="Roboto"/>
                <a:ea typeface="+mj-ea"/>
                <a:cs typeface="+mj-cs"/>
              </a:rPr>
              <a:t>), а также API-вызовы обрабатываются единым сервером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Все API-вызовы соответствуют семантическим правилам для REST API, для обмена данными между </a:t>
            </a:r>
            <a:r>
              <a:rPr lang="ru-RU" sz="1100" dirty="0" err="1">
                <a:latin typeface="Roboto"/>
                <a:ea typeface="+mj-ea"/>
                <a:cs typeface="+mj-cs"/>
              </a:rPr>
              <a:t>фронтендом</a:t>
            </a:r>
            <a:r>
              <a:rPr lang="ru-RU" sz="1100" dirty="0">
                <a:latin typeface="Roboto"/>
                <a:ea typeface="+mj-ea"/>
                <a:cs typeface="+mj-cs"/>
              </a:rPr>
              <a:t> и бэкендом используется формат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Сервер содержит реализацию бэкенда для двух основных блоков приложения: административный интерфейс и работа с файловым хранилищем.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Данные о пользователях хранятся в таблице БД в полях, имеющих соответствующие им типы: логин, полное имя, </a:t>
            </a:r>
            <a:r>
              <a:rPr lang="ru-RU" sz="1100" dirty="0" err="1">
                <a:latin typeface="Roboto"/>
                <a:ea typeface="+mj-ea"/>
                <a:cs typeface="+mj-cs"/>
              </a:rPr>
              <a:t>email</a:t>
            </a:r>
            <a:r>
              <a:rPr lang="ru-RU" sz="1100" dirty="0">
                <a:latin typeface="Roboto"/>
                <a:ea typeface="+mj-ea"/>
                <a:cs typeface="+mj-cs"/>
              </a:rPr>
              <a:t>, пароль, признак администратора, путь к хранилищу пользователя относительно общего пути к хранилищу файлов.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Все вызовы, кроме регистрации пользователя, защищены проверкой аутентификации пользователя в системе.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Функция удаления пользователей  доступна только пользователю, имеющему признак администратора.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Состояние аутентификации пользователя отслеживается через сохранение информации о сессии.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Все API-вызовы проверяют права доступа пользователя и возвращают соответствующие ошибки через HTTP-статус и сообщение в формате JSON.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Все события сервера </a:t>
            </a:r>
            <a:r>
              <a:rPr lang="ru-RU" sz="1100" dirty="0" err="1">
                <a:latin typeface="Roboto"/>
                <a:ea typeface="+mj-ea"/>
                <a:cs typeface="+mj-cs"/>
              </a:rPr>
              <a:t>логируются</a:t>
            </a:r>
            <a:r>
              <a:rPr lang="ru-RU" sz="1100" dirty="0">
                <a:latin typeface="Roboto"/>
                <a:ea typeface="+mj-ea"/>
                <a:cs typeface="+mj-cs"/>
              </a:rPr>
              <a:t> путём вывода на консоль сообщений «</a:t>
            </a:r>
            <a:r>
              <a:rPr lang="ru-RU" sz="1100" dirty="0" err="1">
                <a:latin typeface="Roboto"/>
                <a:ea typeface="+mj-ea"/>
                <a:cs typeface="+mj-cs"/>
              </a:rPr>
              <a:t>debug</a:t>
            </a:r>
            <a:r>
              <a:rPr lang="ru-RU" sz="1100" dirty="0">
                <a:latin typeface="Roboto"/>
                <a:ea typeface="+mj-ea"/>
                <a:cs typeface="+mj-cs"/>
              </a:rPr>
              <a:t>», «</a:t>
            </a:r>
            <a:r>
              <a:rPr lang="ru-RU" sz="1100" dirty="0" err="1">
                <a:latin typeface="Roboto"/>
                <a:ea typeface="+mj-ea"/>
                <a:cs typeface="+mj-cs"/>
              </a:rPr>
              <a:t>info</a:t>
            </a:r>
            <a:r>
              <a:rPr lang="ru-RU" sz="1100" dirty="0">
                <a:latin typeface="Roboto"/>
                <a:ea typeface="+mj-ea"/>
                <a:cs typeface="+mj-cs"/>
              </a:rPr>
              <a:t>», «</a:t>
            </a:r>
            <a:r>
              <a:rPr lang="ru-RU" sz="1100" dirty="0" err="1">
                <a:latin typeface="Roboto"/>
                <a:ea typeface="+mj-ea"/>
                <a:cs typeface="+mj-cs"/>
              </a:rPr>
              <a:t>warning</a:t>
            </a:r>
            <a:r>
              <a:rPr lang="ru-RU" sz="1100" dirty="0">
                <a:latin typeface="Roboto"/>
                <a:ea typeface="+mj-ea"/>
                <a:cs typeface="+mj-cs"/>
              </a:rPr>
              <a:t>», «</a:t>
            </a:r>
            <a:r>
              <a:rPr lang="ru-RU" sz="1100" dirty="0" err="1">
                <a:latin typeface="Roboto"/>
                <a:ea typeface="+mj-ea"/>
                <a:cs typeface="+mj-cs"/>
              </a:rPr>
              <a:t>error</a:t>
            </a:r>
            <a:r>
              <a:rPr lang="ru-RU" sz="1100" dirty="0">
                <a:latin typeface="Roboto"/>
                <a:ea typeface="+mj-ea"/>
                <a:cs typeface="+mj-cs"/>
              </a:rPr>
              <a:t>» с указанием даты и времени, содержат информацию, достаточную для анализа работоспособности и отладки сервера.</a:t>
            </a:r>
          </a:p>
          <a:p>
            <a:endParaRPr lang="ru-RU" sz="1100" dirty="0">
              <a:latin typeface="Roboto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dirty="0">
              <a:latin typeface="Roboto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dirty="0">
              <a:latin typeface="Roboto"/>
              <a:ea typeface="+mj-ea"/>
              <a:cs typeface="+mj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119C06-577D-45C7-A4A0-DCC26937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6" y="500203"/>
            <a:ext cx="6109808" cy="35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63723-C187-447C-AB47-AD27D6E8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645059"/>
          </a:xfrm>
        </p:spPr>
        <p:txBody>
          <a:bodyPr/>
          <a:lstStyle/>
          <a:p>
            <a:pPr algn="ctr"/>
            <a:r>
              <a:rPr lang="ru-RU" dirty="0">
                <a:latin typeface="Roboto"/>
              </a:rPr>
              <a:t>База данных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C627B3-666F-42E9-81ED-3E870A39CCA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90784-11AF-4E70-937D-ABF83170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100" dirty="0">
                <a:latin typeface="Roboto"/>
                <a:ea typeface="+mj-ea"/>
                <a:cs typeface="+mj-cs"/>
              </a:rPr>
              <a:t>База данных состоит из нескольких таблиц, в которых хранятся различные типы данных, связанных с пользователями и загруженными ими файлами. Некоторые из этих таблиц включают:</a:t>
            </a:r>
            <a:endParaRPr lang="ru-RU" sz="1200" dirty="0">
              <a:latin typeface="Roboto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Таблица «Пользователи»: в этой таблице хранится основная информация о каждом клиенте, такая как имя, адрес электронной почты, хэш пароля и т. 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Таблица файлов: в этой таблице хранятся данные о каждом файле, загруженном клиентом, включая имя файла, размер файла, отметку времени загрузки и т. 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Таблица «Хранилище» : в этой таблице записываются данные о существующих файловых хранилищах, их владельцах и месторасположении в файловой системе.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Эти таблицы работают вместе, чтобы обеспечить полное представление обо всех данных пользователей в приложении.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>
                <a:latin typeface="Roboto"/>
                <a:ea typeface="+mj-ea"/>
                <a:cs typeface="+mj-cs"/>
              </a:rPr>
              <a:t> База данных оптимизирована для быстрого запроса и извлечения релевантных данных, обеспечивая бесперебойную работу даже при высокой нагрузке.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100" dirty="0">
              <a:latin typeface="Roboto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100" dirty="0">
              <a:latin typeface="Roboto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100" dirty="0">
              <a:latin typeface="Roboto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100" dirty="0">
              <a:latin typeface="Roboto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100" dirty="0">
              <a:latin typeface="Roboto"/>
              <a:ea typeface="+mj-ea"/>
              <a:cs typeface="+mj-cs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31B72-CA7D-44F1-A7C7-7BB819DD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61" y="0"/>
            <a:ext cx="6390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3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6ED22-39C4-4FD0-80B7-B21229F1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05" y="987425"/>
            <a:ext cx="3932237" cy="554525"/>
          </a:xfrm>
        </p:spPr>
        <p:txBody>
          <a:bodyPr/>
          <a:lstStyle/>
          <a:p>
            <a:r>
              <a:rPr lang="ru-RU" dirty="0" err="1">
                <a:latin typeface="Roboto"/>
              </a:rPr>
              <a:t>Фронтенд</a:t>
            </a:r>
            <a:endParaRPr lang="ru-RU" dirty="0">
              <a:latin typeface="Roboto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628D94-6305-4C23-BFB9-D65640DCE2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64B2BE-3809-451A-909C-C97102D3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987425"/>
            <a:ext cx="7266915" cy="381158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7613025-E650-4CE6-8C60-79D9EF9E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206" y="1649994"/>
            <a:ext cx="3932237" cy="3811588"/>
          </a:xfrm>
        </p:spPr>
        <p:txBody>
          <a:bodyPr>
            <a:normAutofit/>
          </a:bodyPr>
          <a:lstStyle/>
          <a:p>
            <a:r>
              <a:rPr lang="ru-RU" sz="1200" dirty="0" err="1">
                <a:latin typeface="Roboto"/>
                <a:ea typeface="+mj-ea"/>
                <a:cs typeface="+mj-cs"/>
              </a:rPr>
              <a:t>Фронтенд</a:t>
            </a:r>
            <a:r>
              <a:rPr lang="ru-RU" sz="1200" dirty="0">
                <a:latin typeface="Roboto"/>
                <a:ea typeface="+mj-ea"/>
                <a:cs typeface="+mj-cs"/>
              </a:rPr>
              <a:t> реализован на </a:t>
            </a:r>
            <a:r>
              <a:rPr lang="ru-RU" sz="1200" dirty="0" err="1">
                <a:latin typeface="Roboto"/>
                <a:ea typeface="+mj-ea"/>
                <a:cs typeface="+mj-cs"/>
              </a:rPr>
              <a:t>на</a:t>
            </a:r>
            <a:r>
              <a:rPr lang="ru-RU" sz="1200" dirty="0">
                <a:latin typeface="Roboto"/>
                <a:ea typeface="+mj-ea"/>
                <a:cs typeface="+mj-cs"/>
              </a:rPr>
              <a:t> языках </a:t>
            </a:r>
            <a:r>
              <a:rPr lang="en-US" sz="1200" dirty="0">
                <a:latin typeface="Roboto"/>
                <a:ea typeface="+mj-ea"/>
                <a:cs typeface="+mj-cs"/>
              </a:rPr>
              <a:t>JavaScript, HTML, CSS </a:t>
            </a:r>
            <a:r>
              <a:rPr lang="ru-RU" sz="1200" dirty="0">
                <a:latin typeface="Roboto"/>
                <a:ea typeface="+mj-ea"/>
                <a:cs typeface="+mj-cs"/>
              </a:rPr>
              <a:t>с использованием библиотек </a:t>
            </a:r>
            <a:r>
              <a:rPr lang="en-US" sz="1200" dirty="0">
                <a:latin typeface="Roboto"/>
                <a:ea typeface="+mj-ea"/>
                <a:cs typeface="+mj-cs"/>
              </a:rPr>
              <a:t>React, </a:t>
            </a:r>
            <a:r>
              <a:rPr lang="en-US" sz="1200" dirty="0" err="1">
                <a:latin typeface="Roboto"/>
                <a:ea typeface="+mj-ea"/>
                <a:cs typeface="+mj-cs"/>
              </a:rPr>
              <a:t>Zustand</a:t>
            </a:r>
            <a:r>
              <a:rPr lang="en-US" sz="1200" dirty="0">
                <a:latin typeface="Roboto"/>
                <a:ea typeface="+mj-ea"/>
                <a:cs typeface="+mj-cs"/>
              </a:rPr>
              <a:t>, React Router.</a:t>
            </a:r>
            <a:endParaRPr lang="ru-RU" sz="1200" dirty="0">
              <a:latin typeface="Roboto"/>
              <a:ea typeface="+mj-ea"/>
              <a:cs typeface="+mj-cs"/>
            </a:endParaRPr>
          </a:p>
          <a:p>
            <a:r>
              <a:rPr lang="ru-RU" sz="1200" dirty="0">
                <a:latin typeface="Roboto"/>
                <a:ea typeface="+mj-ea"/>
                <a:cs typeface="+mj-cs"/>
              </a:rPr>
              <a:t>Реализована концепция SPA (</a:t>
            </a:r>
            <a:r>
              <a:rPr lang="ru-RU" sz="1200" dirty="0" err="1">
                <a:latin typeface="Roboto"/>
                <a:ea typeface="+mj-ea"/>
                <a:cs typeface="+mj-cs"/>
              </a:rPr>
              <a:t>single</a:t>
            </a:r>
            <a:r>
              <a:rPr lang="ru-RU" sz="1200" dirty="0">
                <a:latin typeface="Roboto"/>
                <a:ea typeface="+mj-ea"/>
                <a:cs typeface="+mj-cs"/>
              </a:rPr>
              <a:t> </a:t>
            </a:r>
            <a:r>
              <a:rPr lang="ru-RU" sz="1200" dirty="0" err="1">
                <a:latin typeface="Roboto"/>
                <a:ea typeface="+mj-ea"/>
                <a:cs typeface="+mj-cs"/>
              </a:rPr>
              <a:t>page</a:t>
            </a:r>
            <a:r>
              <a:rPr lang="ru-RU" sz="1200" dirty="0">
                <a:latin typeface="Roboto"/>
                <a:ea typeface="+mj-ea"/>
                <a:cs typeface="+mj-cs"/>
              </a:rPr>
              <a:t> </a:t>
            </a:r>
            <a:r>
              <a:rPr lang="ru-RU" sz="1200" dirty="0" err="1">
                <a:latin typeface="Roboto"/>
                <a:ea typeface="+mj-ea"/>
                <a:cs typeface="+mj-cs"/>
              </a:rPr>
              <a:t>application</a:t>
            </a:r>
            <a:r>
              <a:rPr lang="ru-RU" sz="1200" dirty="0">
                <a:latin typeface="Roboto"/>
                <a:ea typeface="+mj-ea"/>
                <a:cs typeface="+mj-cs"/>
              </a:rPr>
              <a:t>) — весь переменный контент на странице (списки пользователей и файлов и т.п.) формируется кодом на </a:t>
            </a:r>
            <a:r>
              <a:rPr lang="ru-RU" sz="1200" dirty="0" err="1">
                <a:latin typeface="Roboto"/>
                <a:ea typeface="+mj-ea"/>
                <a:cs typeface="+mj-cs"/>
              </a:rPr>
              <a:t>JavaScript</a:t>
            </a:r>
            <a:r>
              <a:rPr lang="ru-RU" sz="1200" dirty="0">
                <a:latin typeface="Roboto"/>
                <a:ea typeface="+mj-ea"/>
                <a:cs typeface="+mj-cs"/>
              </a:rPr>
              <a:t> с использованием библиотеки </a:t>
            </a:r>
            <a:r>
              <a:rPr lang="ru-RU" sz="1200" dirty="0" err="1">
                <a:latin typeface="Roboto"/>
                <a:ea typeface="+mj-ea"/>
                <a:cs typeface="+mj-cs"/>
              </a:rPr>
              <a:t>React</a:t>
            </a:r>
            <a:r>
              <a:rPr lang="ru-RU" sz="1200" dirty="0">
                <a:latin typeface="Roboto"/>
                <a:ea typeface="+mj-ea"/>
                <a:cs typeface="+mj-cs"/>
              </a:rPr>
              <a:t>. </a:t>
            </a:r>
          </a:p>
          <a:p>
            <a:r>
              <a:rPr lang="ru-RU" sz="1200" dirty="0">
                <a:latin typeface="Roboto"/>
                <a:ea typeface="+mj-ea"/>
                <a:cs typeface="+mj-cs"/>
              </a:rPr>
              <a:t>Для получения данных задействованы асинхронные API-вызовы к серверу приложения.</a:t>
            </a:r>
          </a:p>
          <a:p>
            <a:endParaRPr lang="ru-RU" sz="1200" dirty="0">
              <a:latin typeface="Robot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105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605AB-A3A0-4AD9-B8FD-C4C629A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717487"/>
          </a:xfrm>
        </p:spPr>
        <p:txBody>
          <a:bodyPr/>
          <a:lstStyle/>
          <a:p>
            <a:r>
              <a:rPr lang="ru-RU" dirty="0">
                <a:latin typeface="Roboto"/>
              </a:rPr>
              <a:t>Формы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C950D-B9B4-48CA-9D72-F0123F0936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A2A9BC-AFB7-47E2-A874-AF9D1E45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704912"/>
            <a:ext cx="3932237" cy="3811588"/>
          </a:xfrm>
        </p:spPr>
        <p:txBody>
          <a:bodyPr>
            <a:normAutofit/>
          </a:bodyPr>
          <a:lstStyle/>
          <a:p>
            <a:r>
              <a:rPr lang="ru-RU" sz="1300" dirty="0">
                <a:latin typeface="Roboto"/>
                <a:ea typeface="+mj-ea"/>
                <a:cs typeface="+mj-cs"/>
              </a:rPr>
              <a:t>Формы имеют функциональный дизайн.</a:t>
            </a:r>
          </a:p>
          <a:p>
            <a:r>
              <a:rPr lang="ru-RU" sz="1300" dirty="0">
                <a:latin typeface="Roboto"/>
                <a:ea typeface="+mj-ea"/>
                <a:cs typeface="+mj-cs"/>
              </a:rPr>
              <a:t>В формах присутствуют выпадающие подсказки.</a:t>
            </a:r>
          </a:p>
          <a:p>
            <a:pPr algn="l"/>
            <a:r>
              <a:rPr lang="ru-RU" sz="1300" dirty="0">
                <a:latin typeface="Roboto"/>
                <a:ea typeface="+mj-ea"/>
                <a:cs typeface="+mj-cs"/>
              </a:rPr>
              <a:t>Форма регистрации проверяться основные ограничения на значения указанных полей: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 логин — только латинские буквы и цифры, первый символ — заглавная буква, длина от 4 до 20 символов;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 </a:t>
            </a:r>
            <a:r>
              <a:rPr lang="ru-RU" sz="1300" dirty="0" err="1">
                <a:latin typeface="Roboto"/>
                <a:ea typeface="+mj-ea"/>
                <a:cs typeface="+mj-cs"/>
              </a:rPr>
              <a:t>email</a:t>
            </a:r>
            <a:r>
              <a:rPr lang="ru-RU" sz="1300" dirty="0">
                <a:latin typeface="Roboto"/>
                <a:ea typeface="+mj-ea"/>
                <a:cs typeface="+mj-cs"/>
              </a:rPr>
              <a:t> должен соответствовать формату адресов электронной почты — для проверки можно использовать регулярные выражения;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 пароль — не менее 6 символов: как минимум одна заглавная буква, одна цифра и один специальный символ.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F45591-C246-4C19-9F9E-E2E6DCFF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39" y="171158"/>
            <a:ext cx="6952723" cy="30675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FC05D9-C290-4228-8D86-2C6D2EDF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39" y="3300414"/>
            <a:ext cx="6578851" cy="34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3C199-A3DC-45DC-96DB-808107C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48" y="987425"/>
            <a:ext cx="3397234" cy="8261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Roboto"/>
              </a:rPr>
              <a:t>Пользовательский интерфейс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2113C-7101-4983-BBB2-7B925D9FCE6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DD559F-B4AA-4AF3-9E21-951D7AEA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648" y="1813554"/>
            <a:ext cx="3397234" cy="38115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Пользовательский интерфейс интуитивно понятен, обладает всеми необходимыми функциями, всплывающими подсказками.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Файлы можно загружать при помощи </a:t>
            </a:r>
            <a:r>
              <a:rPr lang="en-US" sz="1300" dirty="0">
                <a:latin typeface="Roboto"/>
                <a:ea typeface="+mj-ea"/>
                <a:cs typeface="+mj-cs"/>
              </a:rPr>
              <a:t>Drag and Drop</a:t>
            </a:r>
            <a:r>
              <a:rPr lang="ru-RU" sz="1300" dirty="0">
                <a:latin typeface="Roboto"/>
                <a:ea typeface="+mj-ea"/>
                <a:cs typeface="+mj-cs"/>
              </a:rPr>
              <a:t> и добавлять комментарии на стадии загрузки.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У загруженных файлом можно редактировать названия, комментарии.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Файлы можно удалять, скачивать, передавать ссылки для скачивания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Ссылки обезличены и не содержат названия или пути к файлу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</a:p>
          <a:p>
            <a:endParaRPr lang="ru-RU" sz="1300" dirty="0">
              <a:latin typeface="Roboto"/>
              <a:ea typeface="+mj-ea"/>
              <a:cs typeface="+mj-cs"/>
            </a:endParaRPr>
          </a:p>
          <a:p>
            <a:endParaRPr lang="ru-RU" sz="1300" dirty="0">
              <a:latin typeface="Roboto"/>
              <a:ea typeface="+mj-ea"/>
              <a:cs typeface="+mj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6C08D4-C9EF-483B-BC60-0A899260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32" y="987425"/>
            <a:ext cx="8079568" cy="41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F2DCC-FB53-440E-B60A-0CD3D026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6" y="987424"/>
            <a:ext cx="3239632" cy="5002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900" dirty="0">
                <a:latin typeface="Roboto"/>
              </a:rPr>
              <a:t>Интерфейс администратора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305759-C9C5-4B67-A6BE-D8F420311F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0CBD8F-77F3-4554-A310-05BCB0A3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518443"/>
            <a:ext cx="3239632" cy="3811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+mj-ea"/>
                <a:cs typeface="+mj-cs"/>
              </a:rPr>
              <a:t> </a:t>
            </a:r>
            <a:r>
              <a:rPr lang="ru-RU" sz="1300" dirty="0">
                <a:latin typeface="Roboto"/>
                <a:ea typeface="+mj-ea"/>
                <a:cs typeface="+mj-cs"/>
              </a:rPr>
              <a:t>Интерфейс администратора аналогичен пользовательскому интерфейсу.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>
                <a:latin typeface="Roboto"/>
                <a:ea typeface="+mj-ea"/>
                <a:cs typeface="+mj-cs"/>
              </a:rPr>
              <a:t> Интерфейс отображает список пользователей с выводом признака «администратор» и информации, указанной пользователем в форме регистрации (кроме пароля). В списке присутствует возможность удаления пользователей и изменения значения признака «администратор»</a:t>
            </a:r>
            <a:r>
              <a:rPr lang="en-US" sz="1300" dirty="0">
                <a:latin typeface="Roboto"/>
                <a:ea typeface="+mj-ea"/>
                <a:cs typeface="+mj-c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Roboto"/>
                <a:ea typeface="+mj-ea"/>
                <a:cs typeface="+mj-cs"/>
              </a:rPr>
              <a:t> </a:t>
            </a:r>
            <a:r>
              <a:rPr lang="ru-RU" sz="1300" dirty="0">
                <a:latin typeface="Roboto"/>
                <a:ea typeface="+mj-ea"/>
                <a:cs typeface="+mj-cs"/>
              </a:rPr>
              <a:t>В списке пользователей также отображается информация о файловых хранилищах пользователей: количество и размер файлов, ссылка для перехода к интерфейсу управления этими файлами.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300" dirty="0">
              <a:latin typeface="Roboto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300" dirty="0">
              <a:latin typeface="Roboto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4C4BB7-8FE0-448C-94F0-D8289027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05" y="987424"/>
            <a:ext cx="7541537" cy="41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714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Roboto</vt:lpstr>
      <vt:lpstr>Тема Office</vt:lpstr>
      <vt:lpstr>Дипломная работа  Облачное хранилище</vt:lpstr>
      <vt:lpstr>Цели проекта</vt:lpstr>
      <vt:lpstr>Бэкенд</vt:lpstr>
      <vt:lpstr>База данных</vt:lpstr>
      <vt:lpstr>Фронтенд</vt:lpstr>
      <vt:lpstr>Формы</vt:lpstr>
      <vt:lpstr>Пользовательский интерфейс</vt:lpstr>
      <vt:lpstr>Интерфейс администратора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Облачное хранилище</dc:title>
  <dc:creator>Антон Гусев</dc:creator>
  <cp:lastModifiedBy>Антон Гусев</cp:lastModifiedBy>
  <cp:revision>1</cp:revision>
  <dcterms:created xsi:type="dcterms:W3CDTF">2023-08-08T19:42:19Z</dcterms:created>
  <dcterms:modified xsi:type="dcterms:W3CDTF">2023-08-08T22:31:13Z</dcterms:modified>
</cp:coreProperties>
</file>