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3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a033d258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2" name="Google Shape;172;g2da033d258b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da033d258b_1_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a033d258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1" name="Google Shape;181;g2da033d258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a033d258b_1_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033d258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9" name="Google Shape;199;g2da033d258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da033d258b_1_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033d258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8" name="Google Shape;208;g2da033d258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da033d258b_1_10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033d25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" name="Google Shape;109;g2da033d25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da033d258b_1_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a033d258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da033d258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da033d258b_1_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033d258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g2da033d258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a033d258b_1_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033d258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g2da033d258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a033d258b_1_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33d258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5" name="Google Shape;145;g2da033d258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da033d258b_1_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a033d258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4" name="Google Shape;154;g2da033d258b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da033d258b_1_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a033d258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" name="Google Shape;163;g2da033d258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da033d258b_1_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C:\Users\Андрей\Desktop\1\Безымянный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762"/>
            <a:ext cx="9144000" cy="51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0" y="4110037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НАЗВАНИЕ ПРЕЗЕНТАЦИИ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714500" y="141287"/>
            <a:ext cx="70723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Магнитогорский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государственный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технический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университет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Г.И.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Носова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1643062" y="1428750"/>
            <a:ext cx="7235825" cy="179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КУРСОВОЙ ПРОЕКТ </a:t>
            </a:r>
            <a:r>
              <a:rPr lang="en-US" sz="2400" b="1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ТЕМУ:</a:t>
            </a:r>
            <a:endParaRPr dirty="0"/>
          </a:p>
          <a:p>
            <a:pPr marL="114300" indent="0">
              <a:buNone/>
            </a:pPr>
            <a:r>
              <a:rPr lang="en-US" sz="19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</a:t>
            </a:r>
            <a:r>
              <a:rPr lang="ru-RU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Arial"/>
              </a:rPr>
              <a:t>Разработка информационной системы для автоматизации деятельности</a:t>
            </a:r>
          </a:p>
          <a:p>
            <a:pPr marL="114300" indent="0">
              <a:buNone/>
            </a:pPr>
            <a:r>
              <a:rPr lang="ru-RU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Arial"/>
              </a:rPr>
              <a:t>гостиничного комплекса</a:t>
            </a:r>
            <a:r>
              <a:rPr lang="en-US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</a:t>
            </a:r>
            <a:endParaRPr sz="1900" dirty="0">
              <a:solidFill>
                <a:srgbClr val="323C8D"/>
              </a:solidFill>
              <a:latin typeface="Century Gothic"/>
              <a:ea typeface="Century Gothic"/>
              <a:cs typeface="Century Gothic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323C8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48037" y="4227512"/>
            <a:ext cx="547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Студент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группы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</a:t>
            </a:r>
            <a:r>
              <a:rPr lang="en-US" sz="1800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пП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Гусев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</a:t>
            </a:r>
            <a:r>
              <a:rPr lang="en-US" sz="1800" b="0" i="0" u="none" strike="noStrike" cap="none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Руководитель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ru-RU" sz="1800" b="0" i="0" u="none" strike="noStrike" cap="none" dirty="0" err="1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Мазнина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Ю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ru-RU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</a:t>
            </a:r>
            <a:r>
              <a:rPr lang="en-US" sz="18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4427537" y="4852987"/>
            <a:ext cx="245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2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Магнитогорск, 202</a:t>
            </a:r>
            <a:r>
              <a:rPr lang="en-US" sz="120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>
                <a:solidFill>
                  <a:srgbClr val="434343"/>
                </a:solidFill>
              </a:rPr>
              <a:t>2 - 3 примера РАЗНЫХ ТИПОВ</a:t>
            </a:r>
            <a:endParaRPr sz="220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>
                <a:solidFill>
                  <a:srgbClr val="434343"/>
                </a:solidFill>
              </a:rPr>
              <a:t>Для каждого триггера указать характеристики:</a:t>
            </a:r>
            <a:endParaRPr sz="220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endParaRPr sz="22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Триггеры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77" name="Google Shape;177;p22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 dirty="0" err="1">
                <a:solidFill>
                  <a:srgbClr val="434343"/>
                </a:solidFill>
              </a:rPr>
              <a:t>Перечень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ролей</a:t>
            </a:r>
            <a:endParaRPr sz="2200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 dirty="0" err="1">
                <a:solidFill>
                  <a:srgbClr val="434343"/>
                </a:solidFill>
              </a:rPr>
              <a:t>Привилегии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для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каждой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роли</a:t>
            </a:r>
            <a:r>
              <a:rPr lang="en-US" sz="2200" dirty="0">
                <a:solidFill>
                  <a:srgbClr val="434343"/>
                </a:solidFill>
              </a:rPr>
              <a:t>.</a:t>
            </a:r>
            <a:endParaRPr sz="2200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 dirty="0" err="1">
                <a:solidFill>
                  <a:srgbClr val="434343"/>
                </a:solidFill>
              </a:rPr>
              <a:t>Создание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пользователей</a:t>
            </a:r>
            <a:endParaRPr sz="22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Разграничение прав доступа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86" name="Google Shape;186;p23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833400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434343"/>
                </a:solidFill>
              </a:rPr>
              <a:t>Скриншоты</a:t>
            </a:r>
            <a:r>
              <a:rPr lang="en-US" sz="2200" b="1" dirty="0">
                <a:solidFill>
                  <a:srgbClr val="434343"/>
                </a:solidFill>
              </a:rPr>
              <a:t>:</a:t>
            </a:r>
            <a:endParaRPr sz="2200" b="1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 dirty="0" err="1">
                <a:solidFill>
                  <a:srgbClr val="434343"/>
                </a:solidFill>
              </a:rPr>
              <a:t>окно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аутентификации</a:t>
            </a:r>
            <a:endParaRPr sz="2200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 dirty="0" err="1">
                <a:solidFill>
                  <a:srgbClr val="434343"/>
                </a:solidFill>
              </a:rPr>
              <a:t>список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сущностей</a:t>
            </a:r>
            <a:endParaRPr sz="2200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 dirty="0" err="1">
                <a:solidFill>
                  <a:srgbClr val="434343"/>
                </a:solidFill>
              </a:rPr>
              <a:t>редактирование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сущностей</a:t>
            </a:r>
            <a:endParaRPr sz="22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2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Разработка приложения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1403350" y="822188"/>
            <a:ext cx="77406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 err="1">
                <a:solidFill>
                  <a:srgbClr val="434343"/>
                </a:solidFill>
              </a:rPr>
              <a:t>Подвести</a:t>
            </a:r>
            <a:r>
              <a:rPr lang="en-US" sz="1800" b="1" dirty="0">
                <a:solidFill>
                  <a:srgbClr val="434343"/>
                </a:solidFill>
              </a:rPr>
              <a:t> </a:t>
            </a:r>
            <a:r>
              <a:rPr lang="en-US" sz="1800" b="1" dirty="0" err="1">
                <a:solidFill>
                  <a:srgbClr val="434343"/>
                </a:solidFill>
              </a:rPr>
              <a:t>итог</a:t>
            </a:r>
            <a:r>
              <a:rPr lang="en-US" sz="1800" b="1" dirty="0">
                <a:solidFill>
                  <a:srgbClr val="434343"/>
                </a:solidFill>
              </a:rPr>
              <a:t>:</a:t>
            </a:r>
            <a:endParaRPr sz="1800" b="1" dirty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что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разработано</a:t>
            </a:r>
            <a:r>
              <a:rPr lang="en-US" sz="1800" dirty="0">
                <a:solidFill>
                  <a:srgbClr val="434343"/>
                </a:solidFill>
              </a:rPr>
              <a:t>,</a:t>
            </a:r>
            <a:endParaRPr sz="1800" dirty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 dirty="0">
                <a:solidFill>
                  <a:srgbClr val="434343"/>
                </a:solidFill>
              </a:rPr>
              <a:t>в </a:t>
            </a:r>
            <a:r>
              <a:rPr lang="en-US" sz="1800" dirty="0" err="1">
                <a:solidFill>
                  <a:srgbClr val="434343"/>
                </a:solidFill>
              </a:rPr>
              <a:t>количественном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выражении</a:t>
            </a:r>
            <a:r>
              <a:rPr lang="en-US" sz="1800" dirty="0">
                <a:solidFill>
                  <a:srgbClr val="434343"/>
                </a:solidFill>
              </a:rPr>
              <a:t> (</a:t>
            </a:r>
            <a:r>
              <a:rPr lang="en-US" sz="1800" dirty="0" err="1">
                <a:solidFill>
                  <a:srgbClr val="434343"/>
                </a:solidFill>
              </a:rPr>
              <a:t>сколько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представлений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сколько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триггеров</a:t>
            </a:r>
            <a:r>
              <a:rPr lang="en-US" sz="1800" dirty="0">
                <a:solidFill>
                  <a:srgbClr val="434343"/>
                </a:solidFill>
              </a:rPr>
              <a:t> и </a:t>
            </a:r>
            <a:r>
              <a:rPr lang="en-US" sz="1800" dirty="0" err="1">
                <a:solidFill>
                  <a:srgbClr val="434343"/>
                </a:solidFill>
              </a:rPr>
              <a:t>т.д</a:t>
            </a:r>
            <a:r>
              <a:rPr lang="en-US" sz="1800" dirty="0" smtClean="0">
                <a:solidFill>
                  <a:srgbClr val="434343"/>
                </a:solidFill>
              </a:rPr>
              <a:t>.)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Результаты</a:t>
            </a:r>
            <a:endParaRPr sz="3800"/>
          </a:p>
        </p:txBody>
      </p:sp>
      <p:pic>
        <p:nvPicPr>
          <p:cNvPr id="204" name="Google Shape;204;p25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1403350" y="822188"/>
            <a:ext cx="77406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US" sz="1800">
                <a:solidFill>
                  <a:srgbClr val="434343"/>
                </a:solidFill>
              </a:rPr>
              <a:t>Что нужно доделать.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US" sz="1800">
                <a:solidFill>
                  <a:srgbClr val="434343"/>
                </a:solidFill>
              </a:rPr>
              <a:t>Что нужно переделать.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Дальнейшая работа над проектом</a:t>
            </a:r>
            <a:endParaRPr sz="3800"/>
          </a:p>
        </p:txBody>
      </p:sp>
      <p:pic>
        <p:nvPicPr>
          <p:cNvPr id="213" name="Google Shape;213;p26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2627312" y="2374900"/>
            <a:ext cx="5184775" cy="382587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3200"/>
              <a:buFont typeface="Century Gothic"/>
              <a:buNone/>
            </a:pPr>
            <a:r>
              <a:rPr lang="en-US" sz="3200" b="1" i="0" u="none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 за внимание…</a:t>
            </a:r>
            <a:endParaRPr/>
          </a:p>
        </p:txBody>
      </p:sp>
      <p:pic>
        <p:nvPicPr>
          <p:cNvPr id="221" name="Google Shape;221;p2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>
            <a:spLocks noGrp="1"/>
          </p:cNvSpPr>
          <p:nvPr>
            <p:ph type="sldNum" idx="12"/>
          </p:nvPr>
        </p:nvSpPr>
        <p:spPr>
          <a:xfrm>
            <a:off x="6909500" y="481293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403350" y="668917"/>
            <a:ext cx="77406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>
              <a:spcBef>
                <a:spcPts val="360"/>
              </a:spcBef>
              <a:buSzPts val="1800"/>
              <a:buNone/>
            </a:pPr>
            <a:r>
              <a:rPr lang="ru-RU" sz="19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Цель </a:t>
            </a:r>
            <a:r>
              <a:rPr lang="ru-RU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курсового проекта: Создать </a:t>
            </a:r>
            <a:r>
              <a:rPr lang="ru-RU" sz="1900" dirty="0" smtClean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информационную систему</a:t>
            </a:r>
            <a:r>
              <a:rPr lang="ru-RU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, которая автоматизирует и оптимизирует все аспекты управления гостиничным комплексом.</a:t>
            </a:r>
            <a:endParaRPr sz="1900" dirty="0">
              <a:solidFill>
                <a:srgbClr val="323C8D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Цель</a:t>
            </a:r>
            <a:endParaRPr sz="3800" dirty="0"/>
          </a:p>
        </p:txBody>
      </p:sp>
      <p:pic>
        <p:nvPicPr>
          <p:cNvPr id="103" name="Google Shape;103;p1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302875" y="16022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Функциональные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 smtClean="0">
                <a:solidFill>
                  <a:srgbClr val="323C8D"/>
                </a:solidFill>
              </a:rPr>
              <a:t>требования</a:t>
            </a:r>
            <a:r>
              <a:rPr lang="en-US" sz="3800" dirty="0" smtClean="0">
                <a:solidFill>
                  <a:srgbClr val="323C8D"/>
                </a:solidFill>
              </a:rPr>
              <a:t>:</a:t>
            </a:r>
            <a:endParaRPr sz="38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329900" y="2224417"/>
            <a:ext cx="77406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360"/>
              </a:spcBef>
              <a:buSzPts val="1800"/>
            </a:pPr>
            <a:r>
              <a:rPr lang="ru-RU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Автоматизация бронирования: Система должна предоставлять интуитивно понятный интерфейс для бронирования номеров, автоматически обновлять доступность номеров и управлять бронированиями в реальном времени.</a:t>
            </a:r>
          </a:p>
          <a:p>
            <a:pPr indent="-342900">
              <a:spcBef>
                <a:spcPts val="360"/>
              </a:spcBef>
              <a:buSzPts val="1800"/>
            </a:pPr>
            <a:r>
              <a:rPr lang="ru-RU" sz="19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</a:rPr>
              <a:t>Управление клиентскими данными: Необходимо обеспечить безопасное хранение и легкий доступ к данным клиентов, их предпочтениям и истории бронирований для персонализации услуг.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1403350" y="822188"/>
            <a:ext cx="77406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34343"/>
                </a:solidFill>
              </a:rPr>
              <a:t>5 </a:t>
            </a:r>
            <a:r>
              <a:rPr lang="en-US" sz="1800" dirty="0" err="1">
                <a:solidFill>
                  <a:srgbClr val="434343"/>
                </a:solidFill>
              </a:rPr>
              <a:t>диаграмм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начиная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сверхнеуровневых</a:t>
            </a:r>
            <a:r>
              <a:rPr lang="en-US" sz="1800" dirty="0">
                <a:solidFill>
                  <a:srgbClr val="434343"/>
                </a:solidFill>
              </a:rPr>
              <a:t> (Use Case, BPMN, IDEF0)</a:t>
            </a:r>
            <a:endParaRPr sz="18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980000"/>
                </a:solidFill>
              </a:rPr>
              <a:t>Максимум</a:t>
            </a:r>
            <a:r>
              <a:rPr lang="en-US" sz="1800" b="1" dirty="0">
                <a:solidFill>
                  <a:srgbClr val="980000"/>
                </a:solidFill>
              </a:rPr>
              <a:t> 2 </a:t>
            </a:r>
            <a:r>
              <a:rPr lang="en-US" sz="1800" b="1" dirty="0" err="1">
                <a:solidFill>
                  <a:srgbClr val="980000"/>
                </a:solidFill>
              </a:rPr>
              <a:t>диаграммы</a:t>
            </a:r>
            <a:r>
              <a:rPr lang="en-US" sz="1800" b="1" dirty="0">
                <a:solidFill>
                  <a:srgbClr val="980000"/>
                </a:solidFill>
              </a:rPr>
              <a:t> </a:t>
            </a:r>
            <a:r>
              <a:rPr lang="en-US" sz="1800" b="1" dirty="0" err="1">
                <a:solidFill>
                  <a:srgbClr val="980000"/>
                </a:solidFill>
              </a:rPr>
              <a:t>на</a:t>
            </a:r>
            <a:r>
              <a:rPr lang="en-US" sz="1800" b="1" dirty="0">
                <a:solidFill>
                  <a:srgbClr val="980000"/>
                </a:solidFill>
              </a:rPr>
              <a:t> </a:t>
            </a:r>
            <a:r>
              <a:rPr lang="en-US" sz="1800" b="1" dirty="0" err="1">
                <a:solidFill>
                  <a:srgbClr val="980000"/>
                </a:solidFill>
              </a:rPr>
              <a:t>странице</a:t>
            </a:r>
            <a:r>
              <a:rPr lang="en-US" sz="1800" b="1" dirty="0">
                <a:solidFill>
                  <a:srgbClr val="980000"/>
                </a:solidFill>
              </a:rPr>
              <a:t>.</a:t>
            </a:r>
            <a:endParaRPr sz="1800" b="1" dirty="0">
              <a:solidFill>
                <a:srgbClr val="980000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Моделирование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приложения</a:t>
            </a:r>
            <a:endParaRPr sz="3800" dirty="0"/>
          </a:p>
        </p:txBody>
      </p:sp>
      <p:pic>
        <p:nvPicPr>
          <p:cNvPr id="114" name="Google Shape;114;p15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03350" y="739975"/>
            <a:ext cx="7605600" cy="3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34343"/>
                </a:solidFill>
              </a:rPr>
              <a:t>Реляционная модель базы данных: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концептуальная модель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логическая модель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физическая модель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34343"/>
                </a:solidFill>
              </a:rPr>
              <a:t>Особенности реализации: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как реализована бизнес-логика (в приложении или на уровне базы данных в хранимых процедурах и функциях - выбрать вариант);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типы данных: массив и json (обосновать, для чего нужно применять);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разграничение доступа: роли и пользователи, где хранятся;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аудит (для чего нужен, как реализован).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Проектирование базы данных</a:t>
            </a:r>
            <a:endParaRPr sz="3800"/>
          </a:p>
        </p:txBody>
      </p:sp>
      <p:pic>
        <p:nvPicPr>
          <p:cNvPr id="123" name="Google Shape;123;p16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403350" y="822200"/>
            <a:ext cx="7605600" cy="3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34343"/>
                </a:solidFill>
              </a:rPr>
              <a:t>Реляционная модель базы данных: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Концептуальная модель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Логическая модель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Физическая модель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34343"/>
                </a:solidFill>
              </a:rPr>
              <a:t>Особенности реализации: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как реализована бизнес-логика (в приложении или на уровне базы данных в хранимых процедурах и функциях);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разграничение доступа: роли и пользователи;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>
                <a:solidFill>
                  <a:srgbClr val="434343"/>
                </a:solidFill>
              </a:rPr>
              <a:t>аудит (для чего нужен, как реализован).</a:t>
            </a: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Проектирование базы данных</a:t>
            </a:r>
            <a:endParaRPr sz="3800"/>
          </a:p>
        </p:txBody>
      </p:sp>
      <p:pic>
        <p:nvPicPr>
          <p:cNvPr id="132" name="Google Shape;132;p1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на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примере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одной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таблицы</a:t>
            </a:r>
            <a:r>
              <a:rPr lang="en-US" sz="1800" dirty="0">
                <a:solidFill>
                  <a:srgbClr val="434343"/>
                </a:solidFill>
              </a:rPr>
              <a:t>: </a:t>
            </a:r>
            <a:r>
              <a:rPr lang="en-US" sz="1800" dirty="0" err="1">
                <a:solidFill>
                  <a:srgbClr val="434343"/>
                </a:solidFill>
              </a:rPr>
              <a:t>первичный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ключ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вторичный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ключ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ограничения</a:t>
            </a:r>
            <a:r>
              <a:rPr lang="en-US" sz="1800" dirty="0">
                <a:solidFill>
                  <a:srgbClr val="434343"/>
                </a:solidFill>
              </a:rPr>
              <a:t>;</a:t>
            </a:r>
            <a:endParaRPr sz="1800" dirty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случаи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интересного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создания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или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наполнения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таблиц</a:t>
            </a:r>
            <a:r>
              <a:rPr lang="en-US" sz="1800" dirty="0">
                <a:solidFill>
                  <a:srgbClr val="434343"/>
                </a:solidFill>
              </a:rPr>
              <a:t>: </a:t>
            </a:r>
            <a:r>
              <a:rPr lang="en-US" sz="1800" dirty="0" err="1">
                <a:solidFill>
                  <a:srgbClr val="434343"/>
                </a:solidFill>
              </a:rPr>
              <a:t>одна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таблица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создается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по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структуре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другой</a:t>
            </a:r>
            <a:r>
              <a:rPr lang="en-US" sz="1800" dirty="0">
                <a:solidFill>
                  <a:srgbClr val="434343"/>
                </a:solidFill>
              </a:rPr>
              <a:t>;</a:t>
            </a:r>
            <a:endParaRPr sz="1800" dirty="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загрузка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данных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из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файла</a:t>
            </a:r>
            <a:r>
              <a:rPr lang="en-US" sz="1800" dirty="0">
                <a:solidFill>
                  <a:srgbClr val="434343"/>
                </a:solidFill>
              </a:rPr>
              <a:t> / </a:t>
            </a:r>
            <a:r>
              <a:rPr lang="en-US" sz="1800" dirty="0" err="1">
                <a:solidFill>
                  <a:srgbClr val="434343"/>
                </a:solidFill>
              </a:rPr>
              <a:t>выгрузка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данных</a:t>
            </a:r>
            <a:r>
              <a:rPr lang="en-US" sz="1800" dirty="0">
                <a:solidFill>
                  <a:srgbClr val="434343"/>
                </a:solidFill>
              </a:rPr>
              <a:t> в </a:t>
            </a:r>
            <a:r>
              <a:rPr lang="en-US" sz="1800" dirty="0" err="1">
                <a:solidFill>
                  <a:srgbClr val="434343"/>
                </a:solidFill>
              </a:rPr>
              <a:t>файл</a:t>
            </a:r>
            <a:r>
              <a:rPr lang="en-US" sz="1800" dirty="0">
                <a:solidFill>
                  <a:srgbClr val="434343"/>
                </a:solidFill>
              </a:rPr>
              <a:t>.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Реализация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r>
              <a:rPr lang="en-US" sz="3800" dirty="0">
                <a:solidFill>
                  <a:srgbClr val="323C8D"/>
                </a:solidFill>
              </a:rPr>
              <a:t>.</a:t>
            </a:r>
            <a:endParaRPr sz="3800" dirty="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Создание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таблиц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41" name="Google Shape;141;p18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dirty="0" err="1">
                <a:solidFill>
                  <a:srgbClr val="434343"/>
                </a:solidFill>
              </a:rPr>
              <a:t>свои</a:t>
            </a:r>
            <a:r>
              <a:rPr lang="en-US" sz="2400" dirty="0">
                <a:solidFill>
                  <a:srgbClr val="434343"/>
                </a:solidFill>
              </a:rPr>
              <a:t> </a:t>
            </a:r>
            <a:r>
              <a:rPr lang="en-US" sz="2400" dirty="0" err="1">
                <a:solidFill>
                  <a:srgbClr val="434343"/>
                </a:solidFill>
              </a:rPr>
              <a:t>типы</a:t>
            </a:r>
            <a:r>
              <a:rPr lang="en-US" sz="2400" dirty="0">
                <a:solidFill>
                  <a:srgbClr val="434343"/>
                </a:solidFill>
              </a:rPr>
              <a:t> </a:t>
            </a:r>
            <a:r>
              <a:rPr lang="en-US" sz="2400" dirty="0" err="1">
                <a:solidFill>
                  <a:srgbClr val="434343"/>
                </a:solidFill>
              </a:rPr>
              <a:t>данных</a:t>
            </a:r>
            <a:r>
              <a:rPr lang="en-US" sz="2400" dirty="0">
                <a:solidFill>
                  <a:srgbClr val="434343"/>
                </a:solidFill>
              </a:rPr>
              <a:t>;</a:t>
            </a:r>
            <a:endParaRPr sz="2400" dirty="0">
              <a:solidFill>
                <a:srgbClr val="434343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dirty="0" err="1">
                <a:solidFill>
                  <a:srgbClr val="434343"/>
                </a:solidFill>
              </a:rPr>
              <a:t>последовательности</a:t>
            </a:r>
            <a:r>
              <a:rPr lang="en-US" sz="2400" dirty="0">
                <a:solidFill>
                  <a:srgbClr val="434343"/>
                </a:solidFill>
              </a:rPr>
              <a:t>.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Дополнительные объекты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50" name="Google Shape;150;p19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 dirty="0" err="1">
                <a:solidFill>
                  <a:srgbClr val="434343"/>
                </a:solidFill>
              </a:rPr>
              <a:t>Для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удобного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просмотра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данных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из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нескольких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связанных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таблиц</a:t>
            </a:r>
            <a:endParaRPr sz="2200" dirty="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 dirty="0" err="1">
                <a:solidFill>
                  <a:srgbClr val="434343"/>
                </a:solidFill>
              </a:rPr>
              <a:t>Прочие</a:t>
            </a:r>
            <a:r>
              <a:rPr lang="en-US" sz="2200" dirty="0">
                <a:solidFill>
                  <a:srgbClr val="434343"/>
                </a:solidFill>
              </a:rPr>
              <a:t> </a:t>
            </a:r>
            <a:r>
              <a:rPr lang="en-US" sz="2200" dirty="0" err="1">
                <a:solidFill>
                  <a:srgbClr val="434343"/>
                </a:solidFill>
              </a:rPr>
              <a:t>представления</a:t>
            </a:r>
            <a:r>
              <a:rPr lang="en-US" sz="2200" dirty="0">
                <a:solidFill>
                  <a:srgbClr val="434343"/>
                </a:solidFill>
              </a:rPr>
              <a:t>:</a:t>
            </a:r>
            <a:endParaRPr sz="2200" dirty="0">
              <a:solidFill>
                <a:srgbClr val="434343"/>
              </a:solidFill>
            </a:endParaRPr>
          </a:p>
          <a:p>
            <a:pPr marL="8001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 dirty="0" err="1">
                <a:solidFill>
                  <a:srgbClr val="434343"/>
                </a:solidFill>
              </a:rPr>
              <a:t>запрос</a:t>
            </a:r>
            <a:r>
              <a:rPr lang="en-US" sz="2200" dirty="0">
                <a:solidFill>
                  <a:srgbClr val="434343"/>
                </a:solidFill>
              </a:rPr>
              <a:t> с EXISTS,</a:t>
            </a:r>
            <a:endParaRPr sz="2200" dirty="0">
              <a:solidFill>
                <a:srgbClr val="434343"/>
              </a:solidFill>
            </a:endParaRPr>
          </a:p>
          <a:p>
            <a:pPr marL="8001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 dirty="0" err="1">
                <a:solidFill>
                  <a:srgbClr val="434343"/>
                </a:solidFill>
              </a:rPr>
              <a:t>запросы</a:t>
            </a:r>
            <a:r>
              <a:rPr lang="en-US" sz="2200" dirty="0">
                <a:solidFill>
                  <a:srgbClr val="434343"/>
                </a:solidFill>
              </a:rPr>
              <a:t> с </a:t>
            </a:r>
            <a:r>
              <a:rPr lang="en-US" sz="2200" dirty="0" err="1">
                <a:solidFill>
                  <a:srgbClr val="434343"/>
                </a:solidFill>
              </a:rPr>
              <a:t>подзапросами</a:t>
            </a:r>
            <a:r>
              <a:rPr lang="en-US" sz="2200" dirty="0">
                <a:solidFill>
                  <a:srgbClr val="434343"/>
                </a:solidFill>
              </a:rPr>
              <a:t>,</a:t>
            </a:r>
            <a:endParaRPr sz="2200" dirty="0">
              <a:solidFill>
                <a:srgbClr val="434343"/>
              </a:solidFill>
            </a:endParaRPr>
          </a:p>
          <a:p>
            <a:pPr marL="8001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 dirty="0" err="1">
                <a:solidFill>
                  <a:srgbClr val="434343"/>
                </a:solidFill>
              </a:rPr>
              <a:t>запросы</a:t>
            </a:r>
            <a:r>
              <a:rPr lang="en-US" sz="2200" dirty="0">
                <a:solidFill>
                  <a:srgbClr val="434343"/>
                </a:solidFill>
              </a:rPr>
              <a:t> с </a:t>
            </a:r>
            <a:r>
              <a:rPr lang="en-US" sz="2200" dirty="0" err="1">
                <a:solidFill>
                  <a:srgbClr val="434343"/>
                </a:solidFill>
              </a:rPr>
              <a:t>группировкой</a:t>
            </a:r>
            <a:r>
              <a:rPr lang="en-US" sz="2200" dirty="0">
                <a:solidFill>
                  <a:srgbClr val="434343"/>
                </a:solidFill>
              </a:rPr>
              <a:t> и </a:t>
            </a:r>
            <a:r>
              <a:rPr lang="en-US" sz="2200" dirty="0" err="1">
                <a:solidFill>
                  <a:srgbClr val="434343"/>
                </a:solidFill>
              </a:rPr>
              <a:t>другие</a:t>
            </a:r>
            <a:r>
              <a:rPr lang="en-US" sz="2200" dirty="0">
                <a:solidFill>
                  <a:srgbClr val="434343"/>
                </a:solidFill>
              </a:rPr>
              <a:t>.</a:t>
            </a:r>
            <a:endParaRPr sz="22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Представления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59" name="Google Shape;159;p20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>
                <a:solidFill>
                  <a:srgbClr val="434343"/>
                </a:solidFill>
              </a:rPr>
              <a:t>По 2 примера функций и процедур</a:t>
            </a:r>
            <a:endParaRPr sz="220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>
                <a:solidFill>
                  <a:srgbClr val="434343"/>
                </a:solidFill>
              </a:rPr>
              <a:t>Обязательно одна функция или процедура с курсором</a:t>
            </a:r>
            <a:endParaRPr sz="220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-US" sz="2200">
                <a:solidFill>
                  <a:srgbClr val="434343"/>
                </a:solidFill>
              </a:rPr>
              <a:t>Указать</a:t>
            </a:r>
            <a:endParaRPr sz="220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>
                <a:solidFill>
                  <a:srgbClr val="434343"/>
                </a:solidFill>
              </a:rPr>
              <a:t>какой функционал реализуют,</a:t>
            </a:r>
            <a:endParaRPr sz="2200">
              <a:solidFill>
                <a:srgbClr val="434343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US" sz="2200">
                <a:solidFill>
                  <a:srgbClr val="434343"/>
                </a:solidFill>
              </a:rPr>
              <a:t>как в дальнейшем могут быть использованы в приложении.</a:t>
            </a:r>
            <a:endParaRPr sz="22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Функции и процедуры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68" name="Google Shape;168;p21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489</Words>
  <Application>Microsoft Office PowerPoint</Application>
  <PresentationFormat>Экран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Тема Office</vt:lpstr>
      <vt:lpstr>Презентация PowerPoint</vt:lpstr>
      <vt:lpstr>Цель</vt:lpstr>
      <vt:lpstr>Моделирование приложения</vt:lpstr>
      <vt:lpstr>Проектирование базы данных</vt:lpstr>
      <vt:lpstr>Проектирование базы данных</vt:lpstr>
      <vt:lpstr>Реализация базы данных. Создание таблиц</vt:lpstr>
      <vt:lpstr>Реализация базы данных. Дополнительные объекты</vt:lpstr>
      <vt:lpstr>Реализация базы данных. Представления</vt:lpstr>
      <vt:lpstr>Реализация базы данных. Функции и процедуры</vt:lpstr>
      <vt:lpstr>Реализация базы данных. Триггеры</vt:lpstr>
      <vt:lpstr>Реализация базы данных. Разграничение прав доступа</vt:lpstr>
      <vt:lpstr>Разработка приложения</vt:lpstr>
      <vt:lpstr>Результаты</vt:lpstr>
      <vt:lpstr>Дальнейшая работа над проектом</vt:lpstr>
      <vt:lpstr>Спасибо за внимание…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modified xsi:type="dcterms:W3CDTF">2024-07-07T21:42:48Z</dcterms:modified>
</cp:coreProperties>
</file>