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75" r:id="rId6"/>
    <p:sldId id="274" r:id="rId7"/>
    <p:sldId id="273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1" r:id="rId16"/>
    <p:sldId id="272" r:id="rId17"/>
    <p:sldId id="268" r:id="rId18"/>
    <p:sldId id="269" r:id="rId19"/>
    <p:sldId id="270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3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a033d258b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54" name="Google Shape;154;g2da033d258b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2da033d258b_1_6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a033d258b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63" name="Google Shape;163;g2da033d258b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2da033d258b_1_7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a033d258b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72" name="Google Shape;172;g2da033d258b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2da033d258b_1_7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a033d258b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81" name="Google Shape;181;g2da033d258b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da033d258b_1_8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a033d258b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90" name="Google Shape;190;g2da033d258b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2da033d258b_1_9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a033d258b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90" name="Google Shape;190;g2da033d258b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2da033d258b_1_9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776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a033d258b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90" name="Google Shape;190;g2da033d258b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2da033d258b_1_9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53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a033d258b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99" name="Google Shape;199;g2da033d258b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2da033d258b_1_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da033d258b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08" name="Google Shape;208;g2da033d258b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2da033d258b_1_10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17" name="Google Shape;21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a033d258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9" name="Google Shape;109;g2da033d258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2da033d258b_1_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a033d258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27" name="Google Shape;127;g2da033d258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2da033d258b_1_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a033d258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27" name="Google Shape;127;g2da033d258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2da033d258b_1_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8773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a033d258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27" name="Google Shape;127;g2da033d258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2da033d258b_1_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3292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a033d258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27" name="Google Shape;127;g2da033d258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2da033d258b_1_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9623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a033d258b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6" name="Google Shape;136;g2da033d258b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da033d258b_1_3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a033d258b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5" name="Google Shape;145;g2da033d258b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2da033d258b_1_5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 rot="5400000">
            <a:off x="2874963" y="-1217612"/>
            <a:ext cx="339407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C:\Users\Андрей\Desktop\1\Безымянный-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826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0" y="4110037"/>
            <a:ext cx="91440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НАЗВАНИЕ ПРЕЗЕНТАЦИИ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1714500" y="141287"/>
            <a:ext cx="7072312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1800"/>
              <a:buFont typeface="Century Gothic"/>
              <a:buNone/>
            </a:pPr>
            <a:r>
              <a:rPr lang="en-US" sz="1800" b="0" i="0" u="none" strike="noStrike" cap="none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«Магнитогорский государственный технический университет им. Г.И. Носова»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body" idx="1"/>
          </p:nvPr>
        </p:nvSpPr>
        <p:spPr>
          <a:xfrm>
            <a:off x="1643062" y="1428750"/>
            <a:ext cx="7235825" cy="179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КУРСОВОЙ ПРОЕКТ </a:t>
            </a:r>
            <a:r>
              <a:rPr lang="en-US" sz="2400" b="1" i="0" u="none" strike="noStrike" cap="none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 ТЕМУ:</a:t>
            </a:r>
            <a:endParaRPr dirty="0"/>
          </a:p>
          <a:p>
            <a:pPr marL="0" marR="0" lvl="0" indent="0" algn="ctr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323C8D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«</a:t>
            </a:r>
            <a:r>
              <a:rPr lang="ru-RU" sz="2400" b="1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Разработка информационной системы для автоматизации деятельности провайдера телекоммуникационных услуг с использованием СУБД </a:t>
            </a:r>
            <a:r>
              <a:rPr lang="ru-RU" sz="2400" b="1" dirty="0" err="1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PostgreSQL</a:t>
            </a:r>
            <a:r>
              <a:rPr lang="en-US" sz="2400" b="1" i="0" u="none" strike="noStrike" cap="none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»</a:t>
            </a:r>
            <a:endParaRPr lang="en-US" dirty="0"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323C8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348037" y="4227512"/>
            <a:ext cx="547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1800"/>
              <a:buFont typeface="Century Gothic"/>
              <a:buNone/>
            </a:pPr>
            <a:r>
              <a:rPr lang="en-US" sz="1800" b="0" i="0" u="none" strike="noStrike" cap="none" dirty="0" err="1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Студент</a:t>
            </a:r>
            <a:r>
              <a:rPr lang="en-US" sz="1800" b="0" i="0" u="none" strike="noStrike" cap="none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 err="1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группы</a:t>
            </a:r>
            <a:r>
              <a:rPr lang="en-US" sz="1800" b="0" i="0" u="none" strike="noStrike" cap="none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 err="1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ИС</a:t>
            </a:r>
            <a:r>
              <a:rPr lang="en-US" sz="1800" dirty="0" err="1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пП</a:t>
            </a:r>
            <a:r>
              <a:rPr lang="ru-RU" sz="1800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</a:t>
            </a:r>
            <a:r>
              <a:rPr lang="en-US" sz="1800" b="0" i="0" u="none" strike="noStrike" cap="none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</a:t>
            </a:r>
            <a:r>
              <a:rPr lang="en-US" sz="1800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21</a:t>
            </a:r>
            <a:r>
              <a:rPr lang="en-US" sz="1800" b="0" i="0" u="none" strike="noStrike" cap="none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</a:t>
            </a:r>
            <a:r>
              <a:rPr lang="en-US" sz="1800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US" sz="1800" b="0" i="0" u="none" strike="noStrike" cap="none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ru-RU" sz="1800" b="0" i="0" u="none" strike="noStrike" cap="none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Головин</a:t>
            </a:r>
            <a:r>
              <a:rPr lang="en-US" sz="1800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ru-RU" sz="1800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Е</a:t>
            </a:r>
            <a:r>
              <a:rPr lang="en-US" sz="1800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lang="ru-RU" sz="1800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Е</a:t>
            </a:r>
            <a:r>
              <a:rPr lang="en-US" sz="1800" b="0" i="0" u="none" strike="noStrike" cap="none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 dirty="0"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1800"/>
              <a:buFont typeface="Century Gothic"/>
              <a:buNone/>
            </a:pPr>
            <a:r>
              <a:rPr lang="en-US" sz="1800" b="0" i="0" u="none" strike="noStrike" cap="none" dirty="0" err="1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Руководитель</a:t>
            </a:r>
            <a:r>
              <a:rPr lang="en-US" sz="1800" b="0" i="0" u="none" strike="noStrike" cap="none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ru-RU" sz="1800" dirty="0" err="1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Мазнина</a:t>
            </a:r>
            <a:r>
              <a:rPr lang="en-US" sz="1800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ru-RU" sz="1800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Ю</a:t>
            </a:r>
            <a:r>
              <a:rPr lang="en-US" sz="1800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lang="ru-RU" sz="1800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А</a:t>
            </a:r>
            <a:r>
              <a:rPr lang="en-US" sz="1800" dirty="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dirty="0"/>
          </a:p>
        </p:txBody>
      </p:sp>
      <p:sp>
        <p:nvSpPr>
          <p:cNvPr id="94" name="Google Shape;94;p13"/>
          <p:cNvSpPr txBox="1"/>
          <p:nvPr/>
        </p:nvSpPr>
        <p:spPr>
          <a:xfrm>
            <a:off x="4427537" y="4852987"/>
            <a:ext cx="2452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1200"/>
              <a:buFont typeface="Century Gothic"/>
              <a:buNone/>
            </a:pPr>
            <a:r>
              <a:rPr lang="en-US" sz="1200" b="0" i="0" u="none" strike="noStrike" cap="none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Магнитогорск, 202</a:t>
            </a:r>
            <a:r>
              <a:rPr lang="en-US" sz="1200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1403350" y="5"/>
            <a:ext cx="7489800" cy="10608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>
                <a:solidFill>
                  <a:srgbClr val="323C8D"/>
                </a:solidFill>
              </a:rPr>
              <a:t>Реализация базы данных.</a:t>
            </a:r>
            <a:endParaRPr sz="3800">
              <a:solidFill>
                <a:srgbClr val="323C8D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>
                <a:solidFill>
                  <a:srgbClr val="323C8D"/>
                </a:solidFill>
              </a:rPr>
              <a:t>Представления</a:t>
            </a:r>
            <a:endParaRPr sz="3800">
              <a:solidFill>
                <a:srgbClr val="323C8D"/>
              </a:solidFill>
            </a:endParaRPr>
          </a:p>
        </p:txBody>
      </p:sp>
      <p:pic>
        <p:nvPicPr>
          <p:cNvPr id="159" name="Google Shape;159;p20" descr="D:\БРЕНДБУК\Для шаблона презаентации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112"/>
            <a:ext cx="1243012" cy="515461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>
            <a:spLocks noGrp="1"/>
          </p:cNvSpPr>
          <p:nvPr>
            <p:ph type="sldNum" idx="12"/>
          </p:nvPr>
        </p:nvSpPr>
        <p:spPr>
          <a:xfrm>
            <a:off x="6936900" y="4794687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060E6A-D078-D886-B2B5-3E181F04D2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1206591"/>
            <a:ext cx="669290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ServiceDetails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Функционал: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Для удобного просмотра данных из нескольких связанных таблиц.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Использование: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Объединяет данные об услугах, их категориях и стоимости для быстрого доступа менеджеров.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ClientOverview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Функционал: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Запрос с EXISTS для проверки существования данных.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Использование: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Предоставляет обобщенную информацию о клиентах, включая активные услуги и последние платежи.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ContractSummary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Функционал: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Запрос с подзапросами для извлечения связанных данных.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Использование: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Сводная информация о контрактах клиентов, включая детали услуг и истории платежей.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PaymentStats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Функционал: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Запросы с группировкой для анализа данных.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Использование: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Статистика по платежам, сгруппированная по месяцам и видам услуг.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1403350" y="5"/>
            <a:ext cx="7489800" cy="10608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>
                <a:solidFill>
                  <a:srgbClr val="323C8D"/>
                </a:solidFill>
              </a:rPr>
              <a:t>Реализация базы данных.</a:t>
            </a:r>
            <a:endParaRPr sz="3800">
              <a:solidFill>
                <a:srgbClr val="323C8D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>
                <a:solidFill>
                  <a:srgbClr val="323C8D"/>
                </a:solidFill>
              </a:rPr>
              <a:t>Функции и процедуры</a:t>
            </a:r>
            <a:endParaRPr sz="3800">
              <a:solidFill>
                <a:srgbClr val="323C8D"/>
              </a:solidFill>
            </a:endParaRPr>
          </a:p>
        </p:txBody>
      </p:sp>
      <p:pic>
        <p:nvPicPr>
          <p:cNvPr id="168" name="Google Shape;168;p21" descr="D:\БРЕНДБУК\Для шаблона презаентации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112"/>
            <a:ext cx="1243012" cy="515461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1"/>
          <p:cNvSpPr txBox="1">
            <a:spLocks noGrp="1"/>
          </p:cNvSpPr>
          <p:nvPr>
            <p:ph type="sldNum" idx="12"/>
          </p:nvPr>
        </p:nvSpPr>
        <p:spPr>
          <a:xfrm>
            <a:off x="6936900" y="4794687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AF096E-EC2A-4DDE-BF67-8EDA55CEF9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63074" y="995205"/>
            <a:ext cx="788092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5400" indent="0">
              <a:buNone/>
            </a:pPr>
            <a:r>
              <a:rPr lang="ru-RU" sz="1400" b="1" dirty="0"/>
              <a:t>Функции:</a:t>
            </a:r>
            <a:endParaRPr lang="ru-RU" sz="1400" dirty="0"/>
          </a:p>
          <a:p>
            <a:pPr marL="25400" indent="0">
              <a:buNone/>
            </a:pPr>
            <a:r>
              <a:rPr lang="ru-RU" sz="1400" b="1" dirty="0" err="1"/>
              <a:t>GetClientBalance</a:t>
            </a:r>
            <a:r>
              <a:rPr lang="ru-RU" sz="1400" b="1" dirty="0"/>
              <a:t>:</a:t>
            </a:r>
            <a:endParaRPr lang="ru-RU" sz="1400" dirty="0"/>
          </a:p>
          <a:p>
            <a:pPr marL="25400" indent="0">
              <a:buNone/>
            </a:pPr>
            <a:r>
              <a:rPr lang="ru-RU" sz="1400" b="1" dirty="0"/>
              <a:t>Функционал:</a:t>
            </a:r>
            <a:r>
              <a:rPr lang="ru-RU" sz="1400" dirty="0"/>
              <a:t> Возвращает текущий баланс клиента по его ID.</a:t>
            </a:r>
          </a:p>
          <a:p>
            <a:pPr marL="25400" indent="0">
              <a:buNone/>
            </a:pPr>
            <a:r>
              <a:rPr lang="ru-RU" sz="1400" b="1" dirty="0"/>
              <a:t>Использование:</a:t>
            </a:r>
            <a:r>
              <a:rPr lang="ru-RU" sz="1400" dirty="0"/>
              <a:t> Отображение баланса клиента в интерфейсе менеджера.</a:t>
            </a:r>
          </a:p>
          <a:p>
            <a:pPr marL="25400" indent="0">
              <a:buNone/>
            </a:pPr>
            <a:r>
              <a:rPr lang="ru-RU" sz="1400" b="1" dirty="0" err="1"/>
              <a:t>CalculateServiceCost</a:t>
            </a:r>
            <a:r>
              <a:rPr lang="ru-RU" sz="1400" b="1" dirty="0"/>
              <a:t>:</a:t>
            </a:r>
            <a:endParaRPr lang="ru-RU" sz="1400" dirty="0"/>
          </a:p>
          <a:p>
            <a:pPr marL="25400" indent="0">
              <a:buNone/>
            </a:pPr>
            <a:r>
              <a:rPr lang="ru-RU" sz="1400" b="1" dirty="0"/>
              <a:t>Функционал:</a:t>
            </a:r>
            <a:r>
              <a:rPr lang="ru-RU" sz="1400" dirty="0"/>
              <a:t> Рассчитывает стоимость услуги с учетом скидок.</a:t>
            </a:r>
          </a:p>
          <a:p>
            <a:pPr marL="25400" indent="0">
              <a:buNone/>
            </a:pPr>
            <a:r>
              <a:rPr lang="ru-RU" sz="1400" b="1" dirty="0"/>
              <a:t>Использование:</a:t>
            </a:r>
            <a:r>
              <a:rPr lang="ru-RU" sz="1400" dirty="0"/>
              <a:t> Формирование счета для клиента.</a:t>
            </a:r>
          </a:p>
          <a:p>
            <a:pPr marL="25400" indent="0">
              <a:buNone/>
            </a:pPr>
            <a:r>
              <a:rPr lang="ru-RU" sz="1400" b="1" dirty="0"/>
              <a:t>Процедуры:</a:t>
            </a:r>
            <a:endParaRPr lang="ru-RU" sz="1400" dirty="0"/>
          </a:p>
          <a:p>
            <a:pPr marL="25400" indent="0">
              <a:buNone/>
            </a:pPr>
            <a:r>
              <a:rPr lang="ru-RU" sz="1400" b="1" dirty="0" err="1"/>
              <a:t>AddNewClient</a:t>
            </a:r>
            <a:r>
              <a:rPr lang="ru-RU" sz="1400" b="1" dirty="0"/>
              <a:t>:</a:t>
            </a:r>
            <a:endParaRPr lang="ru-RU" sz="1400" dirty="0"/>
          </a:p>
          <a:p>
            <a:pPr marL="25400" indent="0">
              <a:buNone/>
            </a:pPr>
            <a:r>
              <a:rPr lang="ru-RU" sz="1400" b="1" dirty="0"/>
              <a:t>Функционал:</a:t>
            </a:r>
            <a:r>
              <a:rPr lang="ru-RU" sz="1400" dirty="0"/>
              <a:t> Добавляет нового клиента в базу данных.</a:t>
            </a:r>
          </a:p>
          <a:p>
            <a:pPr marL="25400" indent="0">
              <a:buNone/>
            </a:pPr>
            <a:r>
              <a:rPr lang="ru-RU" sz="1400" b="1" dirty="0"/>
              <a:t>Использование:</a:t>
            </a:r>
            <a:r>
              <a:rPr lang="ru-RU" sz="1400" dirty="0"/>
              <a:t> Добавление клиентов через интерфейс менеджера.</a:t>
            </a:r>
          </a:p>
          <a:p>
            <a:pPr marL="25400" indent="0">
              <a:buNone/>
            </a:pPr>
            <a:r>
              <a:rPr lang="ru-RU" sz="1400" b="1" dirty="0" err="1"/>
              <a:t>GenerateMonthlyCharges</a:t>
            </a:r>
            <a:r>
              <a:rPr lang="ru-RU" sz="1400" b="1" dirty="0"/>
              <a:t> (с курсором):</a:t>
            </a:r>
            <a:endParaRPr lang="ru-RU" sz="1400" dirty="0"/>
          </a:p>
          <a:p>
            <a:pPr marL="25400" indent="0">
              <a:buNone/>
            </a:pPr>
            <a:r>
              <a:rPr lang="ru-RU" sz="1400" b="1" dirty="0"/>
              <a:t>Функционал:</a:t>
            </a:r>
            <a:r>
              <a:rPr lang="ru-RU" sz="1400" dirty="0"/>
              <a:t> Генерирует ежемесячные начисления для всех клиентов.</a:t>
            </a:r>
          </a:p>
          <a:p>
            <a:pPr marL="25400" indent="0">
              <a:buNone/>
            </a:pPr>
            <a:r>
              <a:rPr lang="ru-RU" sz="1400" b="1" dirty="0"/>
              <a:t>Использование:</a:t>
            </a:r>
            <a:r>
              <a:rPr lang="ru-RU" sz="1400" dirty="0"/>
              <a:t> Автоматизация ежемесячного начисления платежей.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body" idx="1"/>
          </p:nvPr>
        </p:nvSpPr>
        <p:spPr>
          <a:xfrm>
            <a:off x="1345450" y="1060805"/>
            <a:ext cx="7605600" cy="3733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89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None/>
            </a:pPr>
            <a:r>
              <a:rPr lang="ru-RU" sz="1400" dirty="0"/>
              <a:t>Триггер для автоматического обновления баланса счета:</a:t>
            </a:r>
          </a:p>
          <a:p>
            <a:pPr marL="889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None/>
            </a:pPr>
            <a:r>
              <a:rPr lang="ru-RU" sz="1400" dirty="0"/>
              <a:t>Тип: AFTER INSERT</a:t>
            </a:r>
          </a:p>
          <a:p>
            <a:pPr marL="889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None/>
            </a:pPr>
            <a:r>
              <a:rPr lang="ru-RU" sz="1400" dirty="0"/>
              <a:t>Описание: Обновляет баланс счета клиента после внесения платежа в таблицу </a:t>
            </a:r>
            <a:r>
              <a:rPr lang="ru-RU" sz="1400" dirty="0" err="1"/>
              <a:t>Payments</a:t>
            </a:r>
            <a:r>
              <a:rPr lang="ru-RU" sz="1400" dirty="0"/>
              <a:t>.</a:t>
            </a:r>
          </a:p>
          <a:p>
            <a:pPr marL="889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None/>
            </a:pPr>
            <a:r>
              <a:rPr lang="ru-RU" sz="1400" dirty="0"/>
              <a:t>Использование: Гарантирует, что баланс всегда актуален.</a:t>
            </a:r>
          </a:p>
          <a:p>
            <a:pPr marL="889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None/>
            </a:pPr>
            <a:r>
              <a:rPr lang="ru-RU" sz="1400" dirty="0"/>
              <a:t>Триггер для автоматического создания записи в таблице </a:t>
            </a:r>
            <a:r>
              <a:rPr lang="ru-RU" sz="1400" dirty="0" err="1"/>
              <a:t>Charges</a:t>
            </a:r>
            <a:r>
              <a:rPr lang="ru-RU" sz="1400" dirty="0"/>
              <a:t>:</a:t>
            </a:r>
          </a:p>
          <a:p>
            <a:pPr marL="889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None/>
            </a:pPr>
            <a:r>
              <a:rPr lang="ru-RU" sz="1400" dirty="0"/>
              <a:t>Тип: AFTER INSERT</a:t>
            </a:r>
          </a:p>
          <a:p>
            <a:pPr marL="889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None/>
            </a:pPr>
            <a:r>
              <a:rPr lang="ru-RU" sz="1400" dirty="0"/>
              <a:t>Описание: Создает запись о начислении оплаты в таблице </a:t>
            </a:r>
            <a:r>
              <a:rPr lang="ru-RU" sz="1400" dirty="0" err="1"/>
              <a:t>Charges</a:t>
            </a:r>
            <a:r>
              <a:rPr lang="ru-RU" sz="1400" dirty="0"/>
              <a:t> при добавлении новой услуги клиенту.</a:t>
            </a:r>
          </a:p>
          <a:p>
            <a:pPr marL="889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None/>
            </a:pPr>
            <a:r>
              <a:rPr lang="ru-RU" sz="1400" dirty="0"/>
              <a:t>Использование: Обеспечивает автоматическое добавление начислений за новые услуги.</a:t>
            </a:r>
            <a:endParaRPr sz="1400" dirty="0"/>
          </a:p>
        </p:txBody>
      </p:sp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1403350" y="5"/>
            <a:ext cx="7489800" cy="10608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>
                <a:solidFill>
                  <a:srgbClr val="323C8D"/>
                </a:solidFill>
              </a:rPr>
              <a:t>Реализация базы данных.</a:t>
            </a:r>
            <a:endParaRPr sz="3800">
              <a:solidFill>
                <a:srgbClr val="323C8D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>
                <a:solidFill>
                  <a:srgbClr val="323C8D"/>
                </a:solidFill>
              </a:rPr>
              <a:t>Триггеры</a:t>
            </a:r>
            <a:endParaRPr sz="3800">
              <a:solidFill>
                <a:srgbClr val="323C8D"/>
              </a:solidFill>
            </a:endParaRPr>
          </a:p>
        </p:txBody>
      </p:sp>
      <p:pic>
        <p:nvPicPr>
          <p:cNvPr id="177" name="Google Shape;177;p22" descr="D:\БРЕНДБУК\Для шаблона презаентации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112"/>
            <a:ext cx="1243012" cy="515461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>
            <a:spLocks noGrp="1"/>
          </p:cNvSpPr>
          <p:nvPr>
            <p:ph type="sldNum" idx="12"/>
          </p:nvPr>
        </p:nvSpPr>
        <p:spPr>
          <a:xfrm>
            <a:off x="6936900" y="4794687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>
            <a:spLocks noGrp="1"/>
          </p:cNvSpPr>
          <p:nvPr>
            <p:ph type="body" idx="1"/>
          </p:nvPr>
        </p:nvSpPr>
        <p:spPr>
          <a:xfrm>
            <a:off x="1345450" y="1235375"/>
            <a:ext cx="7605600" cy="28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400" dirty="0"/>
              <a:t>Администратор: полный доступ к системе, управление пользователями и настройками системы.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400" dirty="0"/>
              <a:t>Менеджер: управление тарифами, услугами и клиентами.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400" dirty="0"/>
              <a:t>Поддержка: техническая поддержка пользователей, доступ к диагностическим функциям.</a:t>
            </a:r>
            <a:endParaRPr sz="1400" dirty="0"/>
          </a:p>
        </p:txBody>
      </p:sp>
      <p:sp>
        <p:nvSpPr>
          <p:cNvPr id="185" name="Google Shape;185;p23"/>
          <p:cNvSpPr txBox="1">
            <a:spLocks noGrp="1"/>
          </p:cNvSpPr>
          <p:nvPr>
            <p:ph type="title"/>
          </p:nvPr>
        </p:nvSpPr>
        <p:spPr>
          <a:xfrm>
            <a:off x="1403350" y="5"/>
            <a:ext cx="7489800" cy="10608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>
                <a:solidFill>
                  <a:srgbClr val="323C8D"/>
                </a:solidFill>
              </a:rPr>
              <a:t>Реализация базы данных.</a:t>
            </a:r>
            <a:endParaRPr sz="3800">
              <a:solidFill>
                <a:srgbClr val="323C8D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>
                <a:solidFill>
                  <a:srgbClr val="323C8D"/>
                </a:solidFill>
              </a:rPr>
              <a:t>Разграничение прав доступа</a:t>
            </a:r>
            <a:endParaRPr sz="3800">
              <a:solidFill>
                <a:srgbClr val="323C8D"/>
              </a:solidFill>
            </a:endParaRPr>
          </a:p>
        </p:txBody>
      </p:sp>
      <p:pic>
        <p:nvPicPr>
          <p:cNvPr id="186" name="Google Shape;186;p23" descr="D:\БРЕНДБУК\Для шаблона презаентации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112"/>
            <a:ext cx="1243012" cy="515461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 txBox="1">
            <a:spLocks noGrp="1"/>
          </p:cNvSpPr>
          <p:nvPr>
            <p:ph type="sldNum" idx="12"/>
          </p:nvPr>
        </p:nvSpPr>
        <p:spPr>
          <a:xfrm>
            <a:off x="6936900" y="4794687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>
            <a:spLocks noGrp="1"/>
          </p:cNvSpPr>
          <p:nvPr>
            <p:ph type="body" idx="1"/>
          </p:nvPr>
        </p:nvSpPr>
        <p:spPr>
          <a:xfrm>
            <a:off x="1345450" y="833400"/>
            <a:ext cx="7605600" cy="28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200" dirty="0"/>
              <a:t>Окно авторизации</a:t>
            </a:r>
            <a:endParaRPr sz="2200" dirty="0"/>
          </a:p>
        </p:txBody>
      </p:sp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xfrm>
            <a:off x="1403350" y="2"/>
            <a:ext cx="7489800" cy="6222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>
                <a:solidFill>
                  <a:srgbClr val="323C8D"/>
                </a:solidFill>
              </a:rPr>
              <a:t>Разработка приложения</a:t>
            </a:r>
            <a:endParaRPr sz="3800">
              <a:solidFill>
                <a:srgbClr val="323C8D"/>
              </a:solidFill>
            </a:endParaRPr>
          </a:p>
        </p:txBody>
      </p:sp>
      <p:pic>
        <p:nvPicPr>
          <p:cNvPr id="195" name="Google Shape;195;p24" descr="D:\БРЕНДБУК\Для шаблона презаентации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112"/>
            <a:ext cx="1243012" cy="515461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>
            <a:spLocks noGrp="1"/>
          </p:cNvSpPr>
          <p:nvPr>
            <p:ph type="sldNum" idx="12"/>
          </p:nvPr>
        </p:nvSpPr>
        <p:spPr>
          <a:xfrm>
            <a:off x="6936900" y="4794687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762799-4B62-8CAB-64CE-C033AC77B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350" y="1477799"/>
            <a:ext cx="5584825" cy="2654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>
            <a:spLocks noGrp="1"/>
          </p:cNvSpPr>
          <p:nvPr>
            <p:ph type="body" idx="1"/>
          </p:nvPr>
        </p:nvSpPr>
        <p:spPr>
          <a:xfrm>
            <a:off x="1345450" y="833400"/>
            <a:ext cx="7605600" cy="28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200" dirty="0"/>
              <a:t>Окно менеджера</a:t>
            </a:r>
            <a:endParaRPr sz="2200" dirty="0"/>
          </a:p>
        </p:txBody>
      </p:sp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xfrm>
            <a:off x="1403350" y="2"/>
            <a:ext cx="7489800" cy="6222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>
                <a:solidFill>
                  <a:srgbClr val="323C8D"/>
                </a:solidFill>
              </a:rPr>
              <a:t>Разработка приложения</a:t>
            </a:r>
            <a:endParaRPr sz="3800">
              <a:solidFill>
                <a:srgbClr val="323C8D"/>
              </a:solidFill>
            </a:endParaRPr>
          </a:p>
        </p:txBody>
      </p:sp>
      <p:pic>
        <p:nvPicPr>
          <p:cNvPr id="195" name="Google Shape;195;p24" descr="D:\БРЕНДБУК\Для шаблона презаентации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112"/>
            <a:ext cx="1243012" cy="515461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>
            <a:spLocks noGrp="1"/>
          </p:cNvSpPr>
          <p:nvPr>
            <p:ph type="sldNum" idx="12"/>
          </p:nvPr>
        </p:nvSpPr>
        <p:spPr>
          <a:xfrm>
            <a:off x="6936900" y="4794687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C82709D-D211-2B78-7BF4-0C3EB9EEA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026" y="1426326"/>
            <a:ext cx="4893859" cy="3505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43880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>
            <a:spLocks noGrp="1"/>
          </p:cNvSpPr>
          <p:nvPr>
            <p:ph type="body" idx="1"/>
          </p:nvPr>
        </p:nvSpPr>
        <p:spPr>
          <a:xfrm>
            <a:off x="1345450" y="833400"/>
            <a:ext cx="7605600" cy="28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200" dirty="0"/>
              <a:t>Окно поддержки</a:t>
            </a:r>
            <a:endParaRPr sz="2200" dirty="0"/>
          </a:p>
        </p:txBody>
      </p:sp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xfrm>
            <a:off x="1403350" y="2"/>
            <a:ext cx="7489800" cy="6222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>
                <a:solidFill>
                  <a:srgbClr val="323C8D"/>
                </a:solidFill>
              </a:rPr>
              <a:t>Разработка приложения</a:t>
            </a:r>
            <a:endParaRPr sz="3800">
              <a:solidFill>
                <a:srgbClr val="323C8D"/>
              </a:solidFill>
            </a:endParaRPr>
          </a:p>
        </p:txBody>
      </p:sp>
      <p:pic>
        <p:nvPicPr>
          <p:cNvPr id="195" name="Google Shape;195;p24" descr="D:\БРЕНДБУК\Для шаблона презаентации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112"/>
            <a:ext cx="1243012" cy="515461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>
            <a:spLocks noGrp="1"/>
          </p:cNvSpPr>
          <p:nvPr>
            <p:ph type="sldNum" idx="12"/>
          </p:nvPr>
        </p:nvSpPr>
        <p:spPr>
          <a:xfrm>
            <a:off x="6936900" y="4794687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A1D3162-C9CE-AA43-42DB-E7D285B11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183" y="1392697"/>
            <a:ext cx="4769290" cy="3539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2410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>
            <a:spLocks noGrp="1"/>
          </p:cNvSpPr>
          <p:nvPr>
            <p:ph type="body" idx="1"/>
          </p:nvPr>
        </p:nvSpPr>
        <p:spPr>
          <a:xfrm>
            <a:off x="1403350" y="822188"/>
            <a:ext cx="7740600" cy="13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indent="0">
              <a:buNone/>
            </a:pPr>
            <a:r>
              <a:rPr lang="ru-RU" sz="1400" dirty="0"/>
              <a:t>В курсовом проекте разработана информационная система для провайдера телекоммуникационных услуг. Включены следующие компоненты:</a:t>
            </a:r>
          </a:p>
          <a:p>
            <a:pPr marL="25400" indent="0">
              <a:buNone/>
            </a:pPr>
            <a:r>
              <a:rPr lang="ru-RU" sz="1400" b="1" dirty="0"/>
              <a:t>Проектирование базы данных:</a:t>
            </a:r>
          </a:p>
          <a:p>
            <a:pPr marL="25400" indent="0">
              <a:buNone/>
            </a:pPr>
            <a:r>
              <a:rPr lang="ru-RU" sz="1400" dirty="0"/>
              <a:t>Создано 10 таблиц для различных сущностей.</a:t>
            </a:r>
          </a:p>
          <a:p>
            <a:pPr marL="25400" indent="0">
              <a:buNone/>
            </a:pPr>
            <a:r>
              <a:rPr lang="ru-RU" sz="1400" dirty="0"/>
              <a:t>Создана таблица для аудита операций.</a:t>
            </a:r>
          </a:p>
          <a:p>
            <a:pPr marL="25400" indent="0">
              <a:buNone/>
            </a:pPr>
            <a:r>
              <a:rPr lang="ru-RU" sz="1400" b="1" dirty="0"/>
              <a:t>Количество представлений:</a:t>
            </a:r>
          </a:p>
          <a:p>
            <a:pPr marL="25400" indent="0">
              <a:buNone/>
            </a:pPr>
            <a:r>
              <a:rPr lang="ru-RU" sz="1400" dirty="0"/>
              <a:t>5 представлений, включая </a:t>
            </a:r>
            <a:r>
              <a:rPr lang="ru-RU" sz="1400" dirty="0" err="1"/>
              <a:t>ServiceCategories</a:t>
            </a:r>
            <a:r>
              <a:rPr lang="ru-RU" sz="1400" dirty="0"/>
              <a:t>, </a:t>
            </a:r>
            <a:r>
              <a:rPr lang="ru-RU" sz="1400" dirty="0" err="1"/>
              <a:t>ServiceDetails</a:t>
            </a:r>
            <a:r>
              <a:rPr lang="ru-RU" sz="1400" dirty="0"/>
              <a:t>, </a:t>
            </a:r>
            <a:r>
              <a:rPr lang="ru-RU" sz="1400" dirty="0" err="1"/>
              <a:t>ClientDetails</a:t>
            </a:r>
            <a:r>
              <a:rPr lang="ru-RU" sz="1400" dirty="0"/>
              <a:t>.</a:t>
            </a:r>
          </a:p>
          <a:p>
            <a:pPr marL="25400" indent="0">
              <a:buNone/>
            </a:pPr>
            <a:r>
              <a:rPr lang="ru-RU" sz="1400" b="1" dirty="0"/>
              <a:t>Количество триггеров:</a:t>
            </a:r>
          </a:p>
          <a:p>
            <a:pPr marL="25400" indent="0">
              <a:buNone/>
            </a:pPr>
            <a:r>
              <a:rPr lang="ru-RU" sz="1400" dirty="0"/>
              <a:t>3 триггера для автоматизации обновлений баланса, создания записей в таблице </a:t>
            </a:r>
            <a:r>
              <a:rPr lang="ru-RU" sz="1400" dirty="0" err="1"/>
              <a:t>Charges</a:t>
            </a:r>
            <a:r>
              <a:rPr lang="ru-RU" sz="1400" dirty="0"/>
              <a:t> и уменьшения количества оборудования на складе.</a:t>
            </a:r>
          </a:p>
          <a:p>
            <a:pPr marL="25400" indent="0">
              <a:buNone/>
            </a:pPr>
            <a:r>
              <a:rPr lang="ru-RU" sz="1400" b="1" dirty="0"/>
              <a:t>Функции и процедуры:</a:t>
            </a:r>
          </a:p>
          <a:p>
            <a:pPr marL="25400" indent="0">
              <a:buNone/>
            </a:pPr>
            <a:r>
              <a:rPr lang="ru-RU" sz="1400" dirty="0"/>
              <a:t>2 функции и 2 процедуры, включая одну с использованием курсора.</a:t>
            </a:r>
          </a:p>
          <a:p>
            <a:pPr marL="25400" indent="0">
              <a:buNone/>
            </a:pPr>
            <a:r>
              <a:rPr lang="ru-RU" sz="1400" b="1" dirty="0"/>
              <a:t>Приложение:</a:t>
            </a:r>
          </a:p>
          <a:p>
            <a:pPr marL="25400" indent="0">
              <a:buNone/>
            </a:pPr>
            <a:r>
              <a:rPr lang="ru-RU" sz="1400" dirty="0"/>
              <a:t>Разработаны окна авторизации, менеджера и поддержки.</a:t>
            </a:r>
          </a:p>
          <a:p>
            <a:endParaRPr lang="ru-RU" sz="1400" dirty="0"/>
          </a:p>
        </p:txBody>
      </p:sp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1403350" y="46717"/>
            <a:ext cx="7489800" cy="6222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>
                <a:solidFill>
                  <a:srgbClr val="323C8D"/>
                </a:solidFill>
              </a:rPr>
              <a:t>Результаты</a:t>
            </a:r>
            <a:endParaRPr sz="3800"/>
          </a:p>
        </p:txBody>
      </p:sp>
      <p:pic>
        <p:nvPicPr>
          <p:cNvPr id="204" name="Google Shape;204;p25" descr="D:\БРЕНДБУК\Для шаблона презаентации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112"/>
            <a:ext cx="1243012" cy="515461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5"/>
          <p:cNvSpPr txBox="1">
            <a:spLocks noGrp="1"/>
          </p:cNvSpPr>
          <p:nvPr>
            <p:ph type="sldNum" idx="12"/>
          </p:nvPr>
        </p:nvSpPr>
        <p:spPr>
          <a:xfrm>
            <a:off x="6936900" y="4794687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>
            <a:spLocks noGrp="1"/>
          </p:cNvSpPr>
          <p:nvPr>
            <p:ph type="body" idx="1"/>
          </p:nvPr>
        </p:nvSpPr>
        <p:spPr>
          <a:xfrm>
            <a:off x="1403350" y="822188"/>
            <a:ext cx="7740600" cy="13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r>
              <a:rPr lang="ru-RU" sz="1400" dirty="0">
                <a:solidFill>
                  <a:srgbClr val="434343"/>
                </a:solidFill>
              </a:rPr>
              <a:t>Дальнейшая работа: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ru-RU" sz="1400" dirty="0">
                <a:solidFill>
                  <a:srgbClr val="434343"/>
                </a:solidFill>
              </a:rPr>
              <a:t>- Оптимизация производительности системы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ru-RU" sz="1400" dirty="0">
                <a:solidFill>
                  <a:srgbClr val="434343"/>
                </a:solidFill>
              </a:rPr>
              <a:t>- Расширение функционала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ru-RU" sz="1400" dirty="0">
                <a:solidFill>
                  <a:srgbClr val="434343"/>
                </a:solidFill>
              </a:rPr>
              <a:t>- Улучшение пользовательского интерфейса</a:t>
            </a:r>
          </a:p>
        </p:txBody>
      </p:sp>
      <p:sp>
        <p:nvSpPr>
          <p:cNvPr id="212" name="Google Shape;212;p26"/>
          <p:cNvSpPr txBox="1">
            <a:spLocks noGrp="1"/>
          </p:cNvSpPr>
          <p:nvPr>
            <p:ph type="title"/>
          </p:nvPr>
        </p:nvSpPr>
        <p:spPr>
          <a:xfrm>
            <a:off x="1403350" y="46717"/>
            <a:ext cx="7489800" cy="6222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>
                <a:solidFill>
                  <a:srgbClr val="323C8D"/>
                </a:solidFill>
              </a:rPr>
              <a:t>Дальнейшая работа над проектом</a:t>
            </a:r>
            <a:endParaRPr sz="3800"/>
          </a:p>
        </p:txBody>
      </p:sp>
      <p:pic>
        <p:nvPicPr>
          <p:cNvPr id="213" name="Google Shape;213;p26" descr="D:\БРЕНДБУК\Для шаблона презаентации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112"/>
            <a:ext cx="1243012" cy="515461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6"/>
          <p:cNvSpPr txBox="1">
            <a:spLocks noGrp="1"/>
          </p:cNvSpPr>
          <p:nvPr>
            <p:ph type="sldNum" idx="12"/>
          </p:nvPr>
        </p:nvSpPr>
        <p:spPr>
          <a:xfrm>
            <a:off x="6936900" y="4794687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title"/>
          </p:nvPr>
        </p:nvSpPr>
        <p:spPr>
          <a:xfrm>
            <a:off x="2627312" y="2374900"/>
            <a:ext cx="5184775" cy="382587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3200"/>
              <a:buFont typeface="Century Gothic"/>
              <a:buNone/>
            </a:pPr>
            <a:r>
              <a:rPr lang="en-US" sz="3200" b="1" i="0" u="none">
                <a:solidFill>
                  <a:srgbClr val="323C8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Спасибо за внимание…</a:t>
            </a:r>
            <a:endParaRPr/>
          </a:p>
        </p:txBody>
      </p:sp>
      <p:pic>
        <p:nvPicPr>
          <p:cNvPr id="221" name="Google Shape;221;p27" descr="D:\БРЕНДБУК\Для шаблона презаентации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112"/>
            <a:ext cx="1243012" cy="5154612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7"/>
          <p:cNvSpPr txBox="1">
            <a:spLocks noGrp="1"/>
          </p:cNvSpPr>
          <p:nvPr>
            <p:ph type="sldNum" idx="12"/>
          </p:nvPr>
        </p:nvSpPr>
        <p:spPr>
          <a:xfrm>
            <a:off x="6909500" y="4812937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403400" y="629833"/>
            <a:ext cx="77406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800" dirty="0">
                <a:solidFill>
                  <a:srgbClr val="434343"/>
                </a:solidFill>
              </a:rPr>
              <a:t>Разработка информационной системы для автоматизации процессов управления услугами и учета клиентов у провайдеров телекоммуникационных услуг.</a:t>
            </a:r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1403350" y="46717"/>
            <a:ext cx="7489800" cy="6222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>
                <a:solidFill>
                  <a:srgbClr val="323C8D"/>
                </a:solidFill>
              </a:rPr>
              <a:t>Цель</a:t>
            </a:r>
            <a:endParaRPr sz="3800"/>
          </a:p>
        </p:txBody>
      </p:sp>
      <p:pic>
        <p:nvPicPr>
          <p:cNvPr id="103" name="Google Shape;103;p14" descr="D:\БРЕНДБУК\Для шаблона презаентации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112"/>
            <a:ext cx="1243012" cy="515461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6936900" y="4794687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1403350" y="1613351"/>
            <a:ext cx="7489800" cy="6222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 dirty="0" err="1">
                <a:solidFill>
                  <a:srgbClr val="323C8D"/>
                </a:solidFill>
              </a:rPr>
              <a:t>Функциональные</a:t>
            </a:r>
            <a:r>
              <a:rPr lang="en-US" sz="3800" dirty="0">
                <a:solidFill>
                  <a:srgbClr val="323C8D"/>
                </a:solidFill>
              </a:rPr>
              <a:t> </a:t>
            </a:r>
            <a:r>
              <a:rPr lang="en-US" sz="3800" dirty="0" err="1">
                <a:solidFill>
                  <a:srgbClr val="323C8D"/>
                </a:solidFill>
              </a:rPr>
              <a:t>требования</a:t>
            </a:r>
            <a:endParaRPr sz="3800" dirty="0"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1329900" y="2235551"/>
            <a:ext cx="7740600" cy="20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ru-RU" sz="1800" dirty="0">
                <a:solidFill>
                  <a:srgbClr val="434343"/>
                </a:solidFill>
              </a:rPr>
              <a:t>Учет услуг и клиентов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ru-RU" sz="1800" dirty="0">
                <a:solidFill>
                  <a:srgbClr val="434343"/>
                </a:solidFill>
              </a:rPr>
              <a:t>Управление тарифами и услугами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ru-RU" sz="1800" dirty="0">
                <a:solidFill>
                  <a:srgbClr val="434343"/>
                </a:solidFill>
              </a:rPr>
              <a:t>Автоматизация внутренних процессов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ru-RU" sz="1800" dirty="0">
                <a:solidFill>
                  <a:srgbClr val="434343"/>
                </a:solidFill>
              </a:rPr>
              <a:t>Разграничение прав доступа для пользователей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ru-RU" sz="1800" dirty="0">
                <a:solidFill>
                  <a:srgbClr val="434343"/>
                </a:solidFill>
              </a:rPr>
              <a:t>Поддержка различных форматов данных (массивы, JSON)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1403350" y="46717"/>
            <a:ext cx="7489800" cy="6222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>
                <a:solidFill>
                  <a:srgbClr val="323C8D"/>
                </a:solidFill>
              </a:rPr>
              <a:t>Моделирование приложения</a:t>
            </a:r>
            <a:endParaRPr sz="3800"/>
          </a:p>
        </p:txBody>
      </p:sp>
      <p:pic>
        <p:nvPicPr>
          <p:cNvPr id="114" name="Google Shape;114;p15" descr="D:\БРЕНДБУК\Для шаблона презаентации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112"/>
            <a:ext cx="1243012" cy="515461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 txBox="1">
            <a:spLocks noGrp="1"/>
          </p:cNvSpPr>
          <p:nvPr>
            <p:ph type="sldNum" idx="12"/>
          </p:nvPr>
        </p:nvSpPr>
        <p:spPr>
          <a:xfrm>
            <a:off x="6936900" y="4794687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3AF7E9F-9AA0-2C91-8BF7-879ADDF99E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082" y="671624"/>
            <a:ext cx="7106335" cy="1785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36BB87-652D-8B38-B9B3-B6E2CEE1AE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06" y="2597550"/>
            <a:ext cx="5791286" cy="2197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1403350" y="822200"/>
            <a:ext cx="7605600" cy="40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434343"/>
                </a:solidFill>
              </a:rPr>
              <a:t>1. Реализация бизнес-логики</a:t>
            </a:r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434343"/>
                </a:solidFill>
              </a:rPr>
              <a:t>   - Бизнес-логика была частично реализована на стороне базы данных с помощью хранимых функций и процедур, что позволило повысить производительность и упростить поддержку приложения. Основная бизнес-логика, связанная с пользовательским интерфейсом, была реализована в приложении на языке программирования C# с использованием WPF .</a:t>
            </a:r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434343"/>
                </a:solidFill>
              </a:rPr>
              <a:t>2. Разграничение доступа   - В системе предусмотрено несколько ролей пользователей, включая администратора, менеджера и специалиста технической поддержки. Каждая роль имеет свои права доступа и функциональные возможности:</a:t>
            </a:r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434343"/>
                </a:solidFill>
              </a:rPr>
              <a:t>     - Администратор (</a:t>
            </a:r>
            <a:r>
              <a:rPr lang="ru-RU" sz="1400" dirty="0" err="1">
                <a:solidFill>
                  <a:srgbClr val="434343"/>
                </a:solidFill>
              </a:rPr>
              <a:t>AdminDB</a:t>
            </a:r>
            <a:r>
              <a:rPr lang="ru-RU" sz="1400" dirty="0">
                <a:solidFill>
                  <a:srgbClr val="434343"/>
                </a:solidFill>
              </a:rPr>
              <a:t>): Полный доступ ко всей базе данных, включая все таблицы, представления, хранимые функции и процедуры, а также триггеры.</a:t>
            </a:r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434343"/>
                </a:solidFill>
              </a:rPr>
              <a:t>     - Менеджер по работе с клиентами (</a:t>
            </a:r>
            <a:r>
              <a:rPr lang="ru-RU" sz="1400" dirty="0" err="1">
                <a:solidFill>
                  <a:srgbClr val="434343"/>
                </a:solidFill>
              </a:rPr>
              <a:t>ClientManager</a:t>
            </a:r>
            <a:r>
              <a:rPr lang="ru-RU" sz="1400" dirty="0">
                <a:solidFill>
                  <a:srgbClr val="434343"/>
                </a:solidFill>
              </a:rPr>
              <a:t>): Имеет права на чтение всех таблиц и обновление основных операционных таблиц, таких как договоры клиентов и услуги клиентов.</a:t>
            </a:r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434343"/>
                </a:solidFill>
              </a:rPr>
              <a:t>     - Специалист технической поддержки (</a:t>
            </a:r>
            <a:r>
              <a:rPr lang="ru-RU" sz="1400" dirty="0" err="1">
                <a:solidFill>
                  <a:srgbClr val="434343"/>
                </a:solidFill>
              </a:rPr>
              <a:t>TechSupport</a:t>
            </a:r>
            <a:r>
              <a:rPr lang="ru-RU" sz="1400" dirty="0">
                <a:solidFill>
                  <a:srgbClr val="434343"/>
                </a:solidFill>
              </a:rPr>
              <a:t>): Имеет права на чтение всех таблиц, а также обновление таблиц начислений и оплат клиента  .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1403350" y="46717"/>
            <a:ext cx="7489800" cy="6222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 dirty="0" err="1">
                <a:solidFill>
                  <a:srgbClr val="323C8D"/>
                </a:solidFill>
              </a:rPr>
              <a:t>Проектирование</a:t>
            </a:r>
            <a:r>
              <a:rPr lang="en-US" sz="3800" dirty="0">
                <a:solidFill>
                  <a:srgbClr val="323C8D"/>
                </a:solidFill>
              </a:rPr>
              <a:t> </a:t>
            </a:r>
            <a:r>
              <a:rPr lang="en-US" sz="3800" dirty="0" err="1">
                <a:solidFill>
                  <a:srgbClr val="323C8D"/>
                </a:solidFill>
              </a:rPr>
              <a:t>базы</a:t>
            </a:r>
            <a:r>
              <a:rPr lang="en-US" sz="3800" dirty="0">
                <a:solidFill>
                  <a:srgbClr val="323C8D"/>
                </a:solidFill>
              </a:rPr>
              <a:t> </a:t>
            </a:r>
            <a:r>
              <a:rPr lang="en-US" sz="3800" dirty="0" err="1">
                <a:solidFill>
                  <a:srgbClr val="323C8D"/>
                </a:solidFill>
              </a:rPr>
              <a:t>данных</a:t>
            </a:r>
            <a:endParaRPr sz="3800" dirty="0"/>
          </a:p>
        </p:txBody>
      </p:sp>
      <p:pic>
        <p:nvPicPr>
          <p:cNvPr id="132" name="Google Shape;132;p17" descr="D:\БРЕНДБУК\Для шаблона презаентации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112"/>
            <a:ext cx="1243012" cy="515461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6936900" y="4794687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1403350" y="822200"/>
            <a:ext cx="7605600" cy="40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434343"/>
                </a:solidFill>
              </a:rPr>
              <a:t>3. Аудит</a:t>
            </a:r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434343"/>
                </a:solidFill>
              </a:rPr>
              <a:t>   - Для обеспечения контроля изменений в системе был реализован аудит. Созданы триггеры для автоматической записи операций вставки в таблицу `</a:t>
            </a:r>
            <a:r>
              <a:rPr lang="ru-RU" sz="1400" dirty="0" err="1">
                <a:solidFill>
                  <a:srgbClr val="434343"/>
                </a:solidFill>
              </a:rPr>
              <a:t>audit_log</a:t>
            </a:r>
            <a:r>
              <a:rPr lang="ru-RU" sz="1400" dirty="0">
                <a:solidFill>
                  <a:srgbClr val="434343"/>
                </a:solidFill>
              </a:rPr>
              <a:t>`, что позволяет отслеживать изменения и операции, выполненные пользователями. Например, триггер `</a:t>
            </a:r>
            <a:r>
              <a:rPr lang="ru-RU" sz="1400" dirty="0" err="1">
                <a:solidFill>
                  <a:srgbClr val="434343"/>
                </a:solidFill>
              </a:rPr>
              <a:t>trg_audit_insert</a:t>
            </a:r>
            <a:r>
              <a:rPr lang="ru-RU" sz="1400" dirty="0">
                <a:solidFill>
                  <a:srgbClr val="434343"/>
                </a:solidFill>
              </a:rPr>
              <a:t>` записывает операцию вставки в таблице клиентов, указывая тип операции, имя таблицы и пользователя, выполнившего изменение .</a:t>
            </a:r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endParaRPr lang="ru-RU" sz="1400" dirty="0">
              <a:solidFill>
                <a:srgbClr val="434343"/>
              </a:solidFill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1403350" y="46717"/>
            <a:ext cx="7489800" cy="6222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 dirty="0" err="1">
                <a:solidFill>
                  <a:srgbClr val="323C8D"/>
                </a:solidFill>
              </a:rPr>
              <a:t>Проектирование</a:t>
            </a:r>
            <a:r>
              <a:rPr lang="en-US" sz="3800" dirty="0">
                <a:solidFill>
                  <a:srgbClr val="323C8D"/>
                </a:solidFill>
              </a:rPr>
              <a:t> </a:t>
            </a:r>
            <a:r>
              <a:rPr lang="en-US" sz="3800" dirty="0" err="1">
                <a:solidFill>
                  <a:srgbClr val="323C8D"/>
                </a:solidFill>
              </a:rPr>
              <a:t>базы</a:t>
            </a:r>
            <a:r>
              <a:rPr lang="en-US" sz="3800" dirty="0">
                <a:solidFill>
                  <a:srgbClr val="323C8D"/>
                </a:solidFill>
              </a:rPr>
              <a:t> </a:t>
            </a:r>
            <a:r>
              <a:rPr lang="en-US" sz="3800" dirty="0" err="1">
                <a:solidFill>
                  <a:srgbClr val="323C8D"/>
                </a:solidFill>
              </a:rPr>
              <a:t>данных</a:t>
            </a:r>
            <a:endParaRPr sz="3800" dirty="0"/>
          </a:p>
        </p:txBody>
      </p:sp>
      <p:pic>
        <p:nvPicPr>
          <p:cNvPr id="132" name="Google Shape;132;p17" descr="D:\БРЕНДБУК\Для шаблона презаентации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112"/>
            <a:ext cx="1243012" cy="515461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6936900" y="4794687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380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AF31650-3983-3AB9-1E84-01C2CDE67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487" y="718362"/>
            <a:ext cx="5243013" cy="4158096"/>
          </a:xfrm>
          <a:prstGeom prst="rect">
            <a:avLst/>
          </a:prstGeom>
        </p:spPr>
      </p:pic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1403350" y="822200"/>
            <a:ext cx="7605600" cy="40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endParaRPr lang="ru-RU" sz="1800" dirty="0">
              <a:solidFill>
                <a:srgbClr val="434343"/>
              </a:solidFill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1403350" y="46717"/>
            <a:ext cx="7489800" cy="6222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 dirty="0" err="1">
                <a:solidFill>
                  <a:srgbClr val="323C8D"/>
                </a:solidFill>
              </a:rPr>
              <a:t>Проектирование</a:t>
            </a:r>
            <a:r>
              <a:rPr lang="en-US" sz="3800" dirty="0">
                <a:solidFill>
                  <a:srgbClr val="323C8D"/>
                </a:solidFill>
              </a:rPr>
              <a:t> </a:t>
            </a:r>
            <a:r>
              <a:rPr lang="en-US" sz="3800" dirty="0" err="1">
                <a:solidFill>
                  <a:srgbClr val="323C8D"/>
                </a:solidFill>
              </a:rPr>
              <a:t>базы</a:t>
            </a:r>
            <a:r>
              <a:rPr lang="en-US" sz="3800" dirty="0">
                <a:solidFill>
                  <a:srgbClr val="323C8D"/>
                </a:solidFill>
              </a:rPr>
              <a:t> </a:t>
            </a:r>
            <a:r>
              <a:rPr lang="en-US" sz="3800" dirty="0" err="1">
                <a:solidFill>
                  <a:srgbClr val="323C8D"/>
                </a:solidFill>
              </a:rPr>
              <a:t>данных</a:t>
            </a:r>
            <a:endParaRPr sz="3800" dirty="0"/>
          </a:p>
        </p:txBody>
      </p:sp>
      <p:pic>
        <p:nvPicPr>
          <p:cNvPr id="132" name="Google Shape;132;p17" descr="D:\БРЕНДБУК\Для шаблона презаентации_2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11112"/>
            <a:ext cx="1243012" cy="515461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6936900" y="4794687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160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1403350" y="822200"/>
            <a:ext cx="7605600" cy="40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endParaRPr sz="1800" dirty="0">
              <a:solidFill>
                <a:srgbClr val="434343"/>
              </a:solidFill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1403350" y="46717"/>
            <a:ext cx="7489800" cy="6222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 dirty="0" err="1">
                <a:solidFill>
                  <a:srgbClr val="323C8D"/>
                </a:solidFill>
              </a:rPr>
              <a:t>Проектирование</a:t>
            </a:r>
            <a:r>
              <a:rPr lang="en-US" sz="3800" dirty="0">
                <a:solidFill>
                  <a:srgbClr val="323C8D"/>
                </a:solidFill>
              </a:rPr>
              <a:t> </a:t>
            </a:r>
            <a:r>
              <a:rPr lang="en-US" sz="3800" dirty="0" err="1">
                <a:solidFill>
                  <a:srgbClr val="323C8D"/>
                </a:solidFill>
              </a:rPr>
              <a:t>базы</a:t>
            </a:r>
            <a:r>
              <a:rPr lang="en-US" sz="3800" dirty="0">
                <a:solidFill>
                  <a:srgbClr val="323C8D"/>
                </a:solidFill>
              </a:rPr>
              <a:t> </a:t>
            </a:r>
            <a:r>
              <a:rPr lang="en-US" sz="3800" dirty="0" err="1">
                <a:solidFill>
                  <a:srgbClr val="323C8D"/>
                </a:solidFill>
              </a:rPr>
              <a:t>данных</a:t>
            </a:r>
            <a:endParaRPr sz="3800" dirty="0"/>
          </a:p>
        </p:txBody>
      </p:sp>
      <p:pic>
        <p:nvPicPr>
          <p:cNvPr id="132" name="Google Shape;132;p17" descr="D:\БРЕНДБУК\Для шаблона презаентации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112"/>
            <a:ext cx="1243012" cy="515461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6936900" y="4794687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C0CFC03-0CF4-FF85-7F61-24F4850348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915" y="919093"/>
            <a:ext cx="6563360" cy="4110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002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>
            <a:off x="1345450" y="1235375"/>
            <a:ext cx="7605600" cy="21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r>
              <a:rPr lang="ru-RU" sz="1400" dirty="0">
                <a:solidFill>
                  <a:srgbClr val="434343"/>
                </a:solidFill>
              </a:rPr>
              <a:t>Таблица "</a:t>
            </a:r>
            <a:r>
              <a:rPr lang="en-US" sz="1400" dirty="0">
                <a:solidFill>
                  <a:srgbClr val="434343"/>
                </a:solidFill>
              </a:rPr>
              <a:t>Clients":</a:t>
            </a:r>
            <a:br>
              <a:rPr lang="ru-RU" sz="1400" dirty="0">
                <a:solidFill>
                  <a:srgbClr val="434343"/>
                </a:solidFill>
              </a:rPr>
            </a:br>
            <a:r>
              <a:rPr lang="ru-RU" sz="1400" dirty="0">
                <a:solidFill>
                  <a:srgbClr val="434343"/>
                </a:solidFill>
              </a:rPr>
              <a:t>Первичный ключ (</a:t>
            </a:r>
            <a:r>
              <a:rPr lang="en-US" sz="1400" dirty="0">
                <a:solidFill>
                  <a:srgbClr val="434343"/>
                </a:solidFill>
              </a:rPr>
              <a:t>PK): </a:t>
            </a:r>
            <a:r>
              <a:rPr lang="en-US" sz="1400" dirty="0" err="1">
                <a:solidFill>
                  <a:srgbClr val="434343"/>
                </a:solidFill>
              </a:rPr>
              <a:t>client_id</a:t>
            </a:r>
            <a:r>
              <a:rPr lang="en-US" sz="1400" dirty="0">
                <a:solidFill>
                  <a:srgbClr val="434343"/>
                </a:solidFill>
              </a:rPr>
              <a:t> - </a:t>
            </a:r>
            <a:r>
              <a:rPr lang="ru-RU" sz="1400" dirty="0">
                <a:solidFill>
                  <a:srgbClr val="434343"/>
                </a:solidFill>
              </a:rPr>
              <a:t>уникальный идентификатор клиента.</a:t>
            </a:r>
          </a:p>
          <a:p>
            <a:pPr marL="1143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r>
              <a:rPr lang="ru-RU" sz="1400" dirty="0">
                <a:solidFill>
                  <a:srgbClr val="434343"/>
                </a:solidFill>
              </a:rPr>
              <a:t>Вторичный ключ (</a:t>
            </a:r>
            <a:r>
              <a:rPr lang="en-US" sz="1400" dirty="0">
                <a:solidFill>
                  <a:srgbClr val="434343"/>
                </a:solidFill>
              </a:rPr>
              <a:t>FK): </a:t>
            </a:r>
            <a:r>
              <a:rPr lang="en-US" sz="1400" dirty="0" err="1">
                <a:solidFill>
                  <a:srgbClr val="434343"/>
                </a:solidFill>
              </a:rPr>
              <a:t>equipment_id</a:t>
            </a:r>
            <a:r>
              <a:rPr lang="en-US" sz="1400" dirty="0">
                <a:solidFill>
                  <a:srgbClr val="434343"/>
                </a:solidFill>
              </a:rPr>
              <a:t> - </a:t>
            </a:r>
            <a:r>
              <a:rPr lang="ru-RU" sz="1400" dirty="0">
                <a:solidFill>
                  <a:srgbClr val="434343"/>
                </a:solidFill>
              </a:rPr>
              <a:t>ссылается на идентификатор оборудования в таблице "</a:t>
            </a:r>
            <a:r>
              <a:rPr lang="en-US" sz="1400" dirty="0">
                <a:solidFill>
                  <a:srgbClr val="434343"/>
                </a:solidFill>
              </a:rPr>
              <a:t>Equipment".</a:t>
            </a:r>
            <a:endParaRPr lang="ru-RU" sz="1400" dirty="0">
              <a:solidFill>
                <a:srgbClr val="434343"/>
              </a:solidFill>
            </a:endParaRPr>
          </a:p>
          <a:p>
            <a:pPr marL="1143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r>
              <a:rPr lang="ru-RU" sz="1400" dirty="0">
                <a:solidFill>
                  <a:srgbClr val="434343"/>
                </a:solidFill>
              </a:rPr>
              <a:t>Ограничения:</a:t>
            </a:r>
            <a:r>
              <a:rPr lang="en-US" sz="1400" dirty="0" err="1">
                <a:solidFill>
                  <a:srgbClr val="434343"/>
                </a:solidFill>
              </a:rPr>
              <a:t>last_name</a:t>
            </a:r>
            <a:r>
              <a:rPr lang="en-US" sz="1400" dirty="0">
                <a:solidFill>
                  <a:srgbClr val="434343"/>
                </a:solidFill>
              </a:rPr>
              <a:t> </a:t>
            </a:r>
            <a:r>
              <a:rPr lang="ru-RU" sz="1400" dirty="0">
                <a:solidFill>
                  <a:srgbClr val="434343"/>
                </a:solidFill>
              </a:rPr>
              <a:t>и </a:t>
            </a:r>
            <a:r>
              <a:rPr lang="en-US" sz="1400" dirty="0" err="1">
                <a:solidFill>
                  <a:srgbClr val="434343"/>
                </a:solidFill>
              </a:rPr>
              <a:t>first_name</a:t>
            </a:r>
            <a:r>
              <a:rPr lang="en-US" sz="1400" dirty="0">
                <a:solidFill>
                  <a:srgbClr val="434343"/>
                </a:solidFill>
              </a:rPr>
              <a:t> </a:t>
            </a:r>
            <a:r>
              <a:rPr lang="ru-RU" sz="1400" dirty="0">
                <a:solidFill>
                  <a:srgbClr val="434343"/>
                </a:solidFill>
              </a:rPr>
              <a:t>имеют ограничения </a:t>
            </a:r>
            <a:r>
              <a:rPr lang="en-US" sz="1400" dirty="0">
                <a:solidFill>
                  <a:srgbClr val="434343"/>
                </a:solidFill>
              </a:rPr>
              <a:t>NOT NULL (NN), </a:t>
            </a:r>
            <a:r>
              <a:rPr lang="ru-RU" sz="1400" dirty="0">
                <a:solidFill>
                  <a:srgbClr val="434343"/>
                </a:solidFill>
              </a:rPr>
              <a:t>что означает, что значения этих полей не могут быть пустыми.</a:t>
            </a:r>
          </a:p>
          <a:p>
            <a:pPr marL="1143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r>
              <a:rPr lang="ru-RU" sz="1400" dirty="0">
                <a:solidFill>
                  <a:srgbClr val="434343"/>
                </a:solidFill>
              </a:rPr>
              <a:t>Поля </a:t>
            </a:r>
            <a:r>
              <a:rPr lang="en-US" sz="1400" dirty="0" err="1">
                <a:solidFill>
                  <a:srgbClr val="434343"/>
                </a:solidFill>
              </a:rPr>
              <a:t>client_id</a:t>
            </a:r>
            <a:r>
              <a:rPr lang="en-US" sz="1400" dirty="0">
                <a:solidFill>
                  <a:srgbClr val="434343"/>
                </a:solidFill>
              </a:rPr>
              <a:t>, </a:t>
            </a:r>
            <a:r>
              <a:rPr lang="en-US" sz="1400" dirty="0" err="1">
                <a:solidFill>
                  <a:srgbClr val="434343"/>
                </a:solidFill>
              </a:rPr>
              <a:t>last_name</a:t>
            </a:r>
            <a:r>
              <a:rPr lang="en-US" sz="1400" dirty="0">
                <a:solidFill>
                  <a:srgbClr val="434343"/>
                </a:solidFill>
              </a:rPr>
              <a:t>, </a:t>
            </a:r>
            <a:r>
              <a:rPr lang="en-US" sz="1400" dirty="0" err="1">
                <a:solidFill>
                  <a:srgbClr val="434343"/>
                </a:solidFill>
              </a:rPr>
              <a:t>first_name</a:t>
            </a:r>
            <a:r>
              <a:rPr lang="en-US" sz="1400" dirty="0">
                <a:solidFill>
                  <a:srgbClr val="434343"/>
                </a:solidFill>
              </a:rPr>
              <a:t>, </a:t>
            </a:r>
            <a:r>
              <a:rPr lang="en-US" sz="1400" dirty="0" err="1">
                <a:solidFill>
                  <a:srgbClr val="434343"/>
                </a:solidFill>
              </a:rPr>
              <a:t>phone_number</a:t>
            </a:r>
            <a:r>
              <a:rPr lang="en-US" sz="1400" dirty="0">
                <a:solidFill>
                  <a:srgbClr val="434343"/>
                </a:solidFill>
              </a:rPr>
              <a:t>, address, </a:t>
            </a:r>
            <a:r>
              <a:rPr lang="en-US" sz="1400" dirty="0" err="1">
                <a:solidFill>
                  <a:srgbClr val="434343"/>
                </a:solidFill>
              </a:rPr>
              <a:t>account_number</a:t>
            </a:r>
            <a:r>
              <a:rPr lang="en-US" sz="1400" dirty="0">
                <a:solidFill>
                  <a:srgbClr val="434343"/>
                </a:solidFill>
              </a:rPr>
              <a:t>, </a:t>
            </a:r>
            <a:r>
              <a:rPr lang="en-US" sz="1400" dirty="0" err="1">
                <a:solidFill>
                  <a:srgbClr val="434343"/>
                </a:solidFill>
              </a:rPr>
              <a:t>equipment_id</a:t>
            </a:r>
            <a:r>
              <a:rPr lang="en-US" sz="1400" dirty="0">
                <a:solidFill>
                  <a:srgbClr val="434343"/>
                </a:solidFill>
              </a:rPr>
              <a:t>, </a:t>
            </a:r>
            <a:r>
              <a:rPr lang="en-US" sz="1400" dirty="0" err="1">
                <a:solidFill>
                  <a:srgbClr val="434343"/>
                </a:solidFill>
              </a:rPr>
              <a:t>contract_id</a:t>
            </a:r>
            <a:r>
              <a:rPr lang="en-US" sz="1400" dirty="0">
                <a:solidFill>
                  <a:srgbClr val="434343"/>
                </a:solidFill>
              </a:rPr>
              <a:t> </a:t>
            </a:r>
            <a:r>
              <a:rPr lang="ru-RU" sz="1400" dirty="0">
                <a:solidFill>
                  <a:srgbClr val="434343"/>
                </a:solidFill>
              </a:rPr>
              <a:t>должны соответствовать определенным типам данных и размерам (например, </a:t>
            </a:r>
            <a:r>
              <a:rPr lang="en-US" sz="1400" dirty="0">
                <a:solidFill>
                  <a:srgbClr val="434343"/>
                </a:solidFill>
              </a:rPr>
              <a:t>character varying(50) </a:t>
            </a:r>
            <a:r>
              <a:rPr lang="ru-RU" sz="1400" dirty="0">
                <a:solidFill>
                  <a:srgbClr val="434343"/>
                </a:solidFill>
              </a:rPr>
              <a:t>для имени и фамилии)</a:t>
            </a:r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1403350" y="5"/>
            <a:ext cx="7489800" cy="10608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>
                <a:solidFill>
                  <a:srgbClr val="323C8D"/>
                </a:solidFill>
              </a:rPr>
              <a:t>Реализация базы данных.</a:t>
            </a:r>
            <a:endParaRPr sz="3800">
              <a:solidFill>
                <a:srgbClr val="323C8D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>
                <a:solidFill>
                  <a:srgbClr val="323C8D"/>
                </a:solidFill>
              </a:rPr>
              <a:t>Создание таблиц</a:t>
            </a:r>
            <a:endParaRPr sz="3800">
              <a:solidFill>
                <a:srgbClr val="323C8D"/>
              </a:solidFill>
            </a:endParaRPr>
          </a:p>
        </p:txBody>
      </p:sp>
      <p:pic>
        <p:nvPicPr>
          <p:cNvPr id="141" name="Google Shape;141;p18" descr="D:\БРЕНДБУК\Для шаблона презаентации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112"/>
            <a:ext cx="1243012" cy="515461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6936900" y="4794687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1345450" y="1235375"/>
            <a:ext cx="7605600" cy="10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•"/>
            </a:pPr>
            <a:r>
              <a:rPr lang="en-US" sz="2400" dirty="0" err="1">
                <a:solidFill>
                  <a:srgbClr val="434343"/>
                </a:solidFill>
              </a:rPr>
              <a:t>свои</a:t>
            </a:r>
            <a:r>
              <a:rPr lang="en-US" sz="2400" dirty="0">
                <a:solidFill>
                  <a:srgbClr val="434343"/>
                </a:solidFill>
              </a:rPr>
              <a:t> </a:t>
            </a:r>
            <a:r>
              <a:rPr lang="en-US" sz="2400" dirty="0" err="1">
                <a:solidFill>
                  <a:srgbClr val="434343"/>
                </a:solidFill>
              </a:rPr>
              <a:t>типы</a:t>
            </a:r>
            <a:r>
              <a:rPr lang="en-US" sz="2400" dirty="0">
                <a:solidFill>
                  <a:srgbClr val="434343"/>
                </a:solidFill>
              </a:rPr>
              <a:t> </a:t>
            </a:r>
            <a:r>
              <a:rPr lang="en-US" sz="2400" dirty="0" err="1">
                <a:solidFill>
                  <a:srgbClr val="434343"/>
                </a:solidFill>
              </a:rPr>
              <a:t>данных</a:t>
            </a:r>
            <a:r>
              <a:rPr lang="en-US" sz="2400" dirty="0">
                <a:solidFill>
                  <a:srgbClr val="434343"/>
                </a:solidFill>
              </a:rPr>
              <a:t>;</a:t>
            </a:r>
            <a:endParaRPr sz="2400" dirty="0">
              <a:solidFill>
                <a:srgbClr val="434343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•"/>
            </a:pPr>
            <a:r>
              <a:rPr lang="en-US" sz="2400" dirty="0" err="1">
                <a:solidFill>
                  <a:srgbClr val="434343"/>
                </a:solidFill>
              </a:rPr>
              <a:t>последовательности</a:t>
            </a:r>
            <a:r>
              <a:rPr lang="en-US" sz="2400" dirty="0">
                <a:solidFill>
                  <a:srgbClr val="434343"/>
                </a:solidFill>
              </a:rPr>
              <a:t>.</a:t>
            </a:r>
            <a:endParaRPr sz="2400" dirty="0">
              <a:solidFill>
                <a:srgbClr val="434343"/>
              </a:solidFill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1403350" y="5"/>
            <a:ext cx="7489800" cy="10608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 dirty="0" err="1">
                <a:solidFill>
                  <a:srgbClr val="323C8D"/>
                </a:solidFill>
              </a:rPr>
              <a:t>Реализация</a:t>
            </a:r>
            <a:r>
              <a:rPr lang="en-US" sz="3800" dirty="0">
                <a:solidFill>
                  <a:srgbClr val="323C8D"/>
                </a:solidFill>
              </a:rPr>
              <a:t> </a:t>
            </a:r>
            <a:r>
              <a:rPr lang="en-US" sz="3800" dirty="0" err="1">
                <a:solidFill>
                  <a:srgbClr val="323C8D"/>
                </a:solidFill>
              </a:rPr>
              <a:t>базы</a:t>
            </a:r>
            <a:r>
              <a:rPr lang="en-US" sz="3800" dirty="0">
                <a:solidFill>
                  <a:srgbClr val="323C8D"/>
                </a:solidFill>
              </a:rPr>
              <a:t> </a:t>
            </a:r>
            <a:r>
              <a:rPr lang="en-US" sz="3800" dirty="0" err="1">
                <a:solidFill>
                  <a:srgbClr val="323C8D"/>
                </a:solidFill>
              </a:rPr>
              <a:t>данных</a:t>
            </a:r>
            <a:r>
              <a:rPr lang="en-US" sz="3800" dirty="0">
                <a:solidFill>
                  <a:srgbClr val="323C8D"/>
                </a:solidFill>
              </a:rPr>
              <a:t>.</a:t>
            </a:r>
            <a:endParaRPr sz="3800" dirty="0">
              <a:solidFill>
                <a:srgbClr val="323C8D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8D"/>
              </a:buClr>
              <a:buSzPts val="2000"/>
              <a:buFont typeface="Century Gothic"/>
              <a:buNone/>
            </a:pPr>
            <a:r>
              <a:rPr lang="en-US" sz="3800" dirty="0" err="1">
                <a:solidFill>
                  <a:srgbClr val="323C8D"/>
                </a:solidFill>
              </a:rPr>
              <a:t>Дополнительные</a:t>
            </a:r>
            <a:r>
              <a:rPr lang="en-US" sz="3800" dirty="0">
                <a:solidFill>
                  <a:srgbClr val="323C8D"/>
                </a:solidFill>
              </a:rPr>
              <a:t> </a:t>
            </a:r>
            <a:r>
              <a:rPr lang="en-US" sz="3800" dirty="0" err="1">
                <a:solidFill>
                  <a:srgbClr val="323C8D"/>
                </a:solidFill>
              </a:rPr>
              <a:t>объекты</a:t>
            </a:r>
            <a:endParaRPr sz="3800" dirty="0">
              <a:solidFill>
                <a:srgbClr val="323C8D"/>
              </a:solidFill>
            </a:endParaRPr>
          </a:p>
        </p:txBody>
      </p:sp>
      <p:pic>
        <p:nvPicPr>
          <p:cNvPr id="150" name="Google Shape;150;p19" descr="D:\БРЕНДБУК\Для шаблона презаентации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112"/>
            <a:ext cx="1243012" cy="5154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>
            <a:spLocks noGrp="1"/>
          </p:cNvSpPr>
          <p:nvPr>
            <p:ph type="sldNum" idx="12"/>
          </p:nvPr>
        </p:nvSpPr>
        <p:spPr>
          <a:xfrm>
            <a:off x="6936900" y="4794687"/>
            <a:ext cx="2133600" cy="27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962</Words>
  <Application>Microsoft Office PowerPoint</Application>
  <PresentationFormat>Экран (16:9)</PresentationFormat>
  <Paragraphs>146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Century Gothic</vt:lpstr>
      <vt:lpstr>Тема Office</vt:lpstr>
      <vt:lpstr>Презентация PowerPoint</vt:lpstr>
      <vt:lpstr>Цель</vt:lpstr>
      <vt:lpstr>Моделирование приложения</vt:lpstr>
      <vt:lpstr>Проектирование базы данных</vt:lpstr>
      <vt:lpstr>Проектирование базы данных</vt:lpstr>
      <vt:lpstr>Проектирование базы данных</vt:lpstr>
      <vt:lpstr>Проектирование базы данных</vt:lpstr>
      <vt:lpstr>Реализация базы данных. Создание таблиц</vt:lpstr>
      <vt:lpstr>Реализация базы данных. Дополнительные объекты</vt:lpstr>
      <vt:lpstr>Реализация базы данных. Представления</vt:lpstr>
      <vt:lpstr>Реализация базы данных. Функции и процедуры</vt:lpstr>
      <vt:lpstr>Реализация базы данных. Триггеры</vt:lpstr>
      <vt:lpstr>Реализация базы данных. Разграничение прав доступа</vt:lpstr>
      <vt:lpstr>Разработка приложения</vt:lpstr>
      <vt:lpstr>Разработка приложения</vt:lpstr>
      <vt:lpstr>Разработка приложения</vt:lpstr>
      <vt:lpstr>Результаты</vt:lpstr>
      <vt:lpstr>Дальнейшая работа над проектом</vt:lpstr>
      <vt:lpstr>Спасибо за внимание…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Egor Golovin</cp:lastModifiedBy>
  <cp:revision>4</cp:revision>
  <dcterms:modified xsi:type="dcterms:W3CDTF">2024-07-07T21:26:57Z</dcterms:modified>
</cp:coreProperties>
</file>