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Garet" panose="020B0604020202020204" charset="0"/>
      <p:regular r:id="rId14"/>
    </p:embeddedFont>
    <p:embeddedFont>
      <p:font typeface="Garet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0" d="100"/>
          <a:sy n="60" d="100"/>
        </p:scale>
        <p:origin x="3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A0182"/>
        </a:solidFill>
        <a:effectLst/>
      </p:bgPr>
    </p:bg>
    <p:spTree>
      <p:nvGrpSpPr>
        <p:cNvPr id="1" name=""/>
        <p:cNvGrpSpPr/>
        <p:nvPr/>
      </p:nvGrpSpPr>
      <p:grpSpPr>
        <a:xfrm>
          <a:off x="0" y="0"/>
          <a:ext cx="0" cy="0"/>
          <a:chOff x="0" y="0"/>
          <a:chExt cx="0" cy="0"/>
        </a:xfrm>
      </p:grpSpPr>
      <p:sp>
        <p:nvSpPr>
          <p:cNvPr id="2" name="Freeform 2"/>
          <p:cNvSpPr/>
          <p:nvPr/>
        </p:nvSpPr>
        <p:spPr>
          <a:xfrm>
            <a:off x="3695471" y="-1094206"/>
            <a:ext cx="20225614" cy="12475411"/>
          </a:xfrm>
          <a:custGeom>
            <a:avLst/>
            <a:gdLst/>
            <a:ahLst/>
            <a:cxnLst/>
            <a:rect l="l" t="t" r="r" b="b"/>
            <a:pathLst>
              <a:path w="20225614" h="12475411">
                <a:moveTo>
                  <a:pt x="0" y="0"/>
                </a:moveTo>
                <a:lnTo>
                  <a:pt x="20225613" y="0"/>
                </a:lnTo>
                <a:lnTo>
                  <a:pt x="20225613" y="12475412"/>
                </a:lnTo>
                <a:lnTo>
                  <a:pt x="0" y="12475412"/>
                </a:lnTo>
                <a:lnTo>
                  <a:pt x="0" y="0"/>
                </a:lnTo>
                <a:close/>
              </a:path>
            </a:pathLst>
          </a:custGeom>
          <a:blipFill>
            <a:blip r:embed="rId2">
              <a:alphaModFix amt="53000"/>
            </a:blip>
            <a:stretch>
              <a:fillRect b="-1363"/>
            </a:stretch>
          </a:blipFill>
        </p:spPr>
      </p:sp>
      <p:sp>
        <p:nvSpPr>
          <p:cNvPr id="3" name="Freeform 3"/>
          <p:cNvSpPr/>
          <p:nvPr/>
        </p:nvSpPr>
        <p:spPr>
          <a:xfrm>
            <a:off x="-16530143" y="-822533"/>
            <a:ext cx="20225614" cy="12475411"/>
          </a:xfrm>
          <a:custGeom>
            <a:avLst/>
            <a:gdLst/>
            <a:ahLst/>
            <a:cxnLst/>
            <a:rect l="l" t="t" r="r" b="b"/>
            <a:pathLst>
              <a:path w="20225614" h="12475411">
                <a:moveTo>
                  <a:pt x="0" y="0"/>
                </a:moveTo>
                <a:lnTo>
                  <a:pt x="20225614" y="0"/>
                </a:lnTo>
                <a:lnTo>
                  <a:pt x="20225614" y="12475411"/>
                </a:lnTo>
                <a:lnTo>
                  <a:pt x="0" y="12475411"/>
                </a:lnTo>
                <a:lnTo>
                  <a:pt x="0" y="0"/>
                </a:lnTo>
                <a:close/>
              </a:path>
            </a:pathLst>
          </a:custGeom>
          <a:blipFill>
            <a:blip r:embed="rId2">
              <a:alphaModFix amt="53000"/>
            </a:blip>
            <a:stretch>
              <a:fillRect b="-1363"/>
            </a:stretch>
          </a:blipFill>
        </p:spPr>
      </p:sp>
      <p:grpSp>
        <p:nvGrpSpPr>
          <p:cNvPr id="4" name="Group 4"/>
          <p:cNvGrpSpPr/>
          <p:nvPr/>
        </p:nvGrpSpPr>
        <p:grpSpPr>
          <a:xfrm>
            <a:off x="859051" y="8068208"/>
            <a:ext cx="11466685" cy="1190092"/>
            <a:chOff x="0" y="0"/>
            <a:chExt cx="2778015" cy="288321"/>
          </a:xfrm>
        </p:grpSpPr>
        <p:sp>
          <p:nvSpPr>
            <p:cNvPr id="5" name="Freeform 5"/>
            <p:cNvSpPr/>
            <p:nvPr/>
          </p:nvSpPr>
          <p:spPr>
            <a:xfrm>
              <a:off x="0" y="0"/>
              <a:ext cx="2778015" cy="288321"/>
            </a:xfrm>
            <a:custGeom>
              <a:avLst/>
              <a:gdLst/>
              <a:ahLst/>
              <a:cxnLst/>
              <a:rect l="l" t="t" r="r" b="b"/>
              <a:pathLst>
                <a:path w="2778015" h="288321">
                  <a:moveTo>
                    <a:pt x="67517" y="0"/>
                  </a:moveTo>
                  <a:lnTo>
                    <a:pt x="2710498" y="0"/>
                  </a:lnTo>
                  <a:cubicBezTo>
                    <a:pt x="2728405" y="0"/>
                    <a:pt x="2745578" y="7113"/>
                    <a:pt x="2758240" y="19775"/>
                  </a:cubicBezTo>
                  <a:cubicBezTo>
                    <a:pt x="2770901" y="32437"/>
                    <a:pt x="2778015" y="49610"/>
                    <a:pt x="2778015" y="67517"/>
                  </a:cubicBezTo>
                  <a:lnTo>
                    <a:pt x="2778015" y="220805"/>
                  </a:lnTo>
                  <a:cubicBezTo>
                    <a:pt x="2778015" y="238711"/>
                    <a:pt x="2770901" y="255884"/>
                    <a:pt x="2758240" y="268546"/>
                  </a:cubicBezTo>
                  <a:cubicBezTo>
                    <a:pt x="2745578" y="281208"/>
                    <a:pt x="2728405" y="288321"/>
                    <a:pt x="2710498" y="288321"/>
                  </a:cubicBezTo>
                  <a:lnTo>
                    <a:pt x="67517" y="288321"/>
                  </a:lnTo>
                  <a:cubicBezTo>
                    <a:pt x="30228" y="288321"/>
                    <a:pt x="0" y="258093"/>
                    <a:pt x="0" y="220805"/>
                  </a:cubicBezTo>
                  <a:lnTo>
                    <a:pt x="0" y="67517"/>
                  </a:lnTo>
                  <a:cubicBezTo>
                    <a:pt x="0" y="49610"/>
                    <a:pt x="7113" y="32437"/>
                    <a:pt x="19775" y="19775"/>
                  </a:cubicBezTo>
                  <a:cubicBezTo>
                    <a:pt x="32437" y="7113"/>
                    <a:pt x="49610" y="0"/>
                    <a:pt x="67517" y="0"/>
                  </a:cubicBezTo>
                  <a:close/>
                </a:path>
              </a:pathLst>
            </a:custGeom>
            <a:solidFill>
              <a:srgbClr val="000000">
                <a:alpha val="0"/>
              </a:srgbClr>
            </a:solidFill>
            <a:ln w="47625" cap="rnd">
              <a:solidFill>
                <a:srgbClr val="FFFFFF"/>
              </a:solidFill>
              <a:prstDash val="solid"/>
              <a:round/>
            </a:ln>
          </p:spPr>
        </p:sp>
        <p:sp>
          <p:nvSpPr>
            <p:cNvPr id="6" name="TextBox 6"/>
            <p:cNvSpPr txBox="1"/>
            <p:nvPr/>
          </p:nvSpPr>
          <p:spPr>
            <a:xfrm>
              <a:off x="0" y="28575"/>
              <a:ext cx="2778015" cy="259746"/>
            </a:xfrm>
            <a:prstGeom prst="rect">
              <a:avLst/>
            </a:prstGeom>
          </p:spPr>
          <p:txBody>
            <a:bodyPr lIns="50800" tIns="50800" rIns="50800" bIns="50800" rtlCol="0" anchor="ctr"/>
            <a:lstStyle/>
            <a:p>
              <a:pPr algn="ctr">
                <a:lnSpc>
                  <a:spcPts val="2592"/>
                </a:lnSpc>
              </a:pPr>
              <a:endParaRPr/>
            </a:p>
          </p:txBody>
        </p:sp>
      </p:grpSp>
      <p:grpSp>
        <p:nvGrpSpPr>
          <p:cNvPr id="7" name="Group 7"/>
          <p:cNvGrpSpPr/>
          <p:nvPr/>
        </p:nvGrpSpPr>
        <p:grpSpPr>
          <a:xfrm>
            <a:off x="12543187" y="8068208"/>
            <a:ext cx="3674077" cy="1190092"/>
            <a:chOff x="0" y="0"/>
            <a:chExt cx="1163060" cy="376733"/>
          </a:xfrm>
        </p:grpSpPr>
        <p:sp>
          <p:nvSpPr>
            <p:cNvPr id="8" name="Freeform 8"/>
            <p:cNvSpPr/>
            <p:nvPr/>
          </p:nvSpPr>
          <p:spPr>
            <a:xfrm>
              <a:off x="0" y="0"/>
              <a:ext cx="1163060" cy="376733"/>
            </a:xfrm>
            <a:custGeom>
              <a:avLst/>
              <a:gdLst/>
              <a:ahLst/>
              <a:cxnLst/>
              <a:rect l="l" t="t" r="r" b="b"/>
              <a:pathLst>
                <a:path w="1163060" h="376733">
                  <a:moveTo>
                    <a:pt x="188367" y="0"/>
                  </a:moveTo>
                  <a:lnTo>
                    <a:pt x="974693" y="0"/>
                  </a:lnTo>
                  <a:cubicBezTo>
                    <a:pt x="1078725" y="0"/>
                    <a:pt x="1163060" y="84335"/>
                    <a:pt x="1163060" y="188367"/>
                  </a:cubicBezTo>
                  <a:lnTo>
                    <a:pt x="1163060" y="188367"/>
                  </a:lnTo>
                  <a:cubicBezTo>
                    <a:pt x="1163060" y="238325"/>
                    <a:pt x="1143214" y="286237"/>
                    <a:pt x="1107888" y="321562"/>
                  </a:cubicBezTo>
                  <a:cubicBezTo>
                    <a:pt x="1072563" y="356888"/>
                    <a:pt x="1024651" y="376733"/>
                    <a:pt x="974693" y="376733"/>
                  </a:cubicBezTo>
                  <a:lnTo>
                    <a:pt x="188367" y="376733"/>
                  </a:lnTo>
                  <a:cubicBezTo>
                    <a:pt x="84335" y="376733"/>
                    <a:pt x="0" y="292399"/>
                    <a:pt x="0" y="188367"/>
                  </a:cubicBezTo>
                  <a:lnTo>
                    <a:pt x="0" y="188367"/>
                  </a:lnTo>
                  <a:cubicBezTo>
                    <a:pt x="0" y="84335"/>
                    <a:pt x="84335" y="0"/>
                    <a:pt x="188367" y="0"/>
                  </a:cubicBezTo>
                  <a:close/>
                </a:path>
              </a:pathLst>
            </a:custGeom>
            <a:solidFill>
              <a:srgbClr val="FFFFFF"/>
            </a:solidFill>
            <a:ln w="47625" cap="rnd">
              <a:solidFill>
                <a:srgbClr val="FFFFFF"/>
              </a:solidFill>
              <a:prstDash val="solid"/>
              <a:round/>
            </a:ln>
          </p:spPr>
        </p:sp>
        <p:sp>
          <p:nvSpPr>
            <p:cNvPr id="9" name="TextBox 9"/>
            <p:cNvSpPr txBox="1"/>
            <p:nvPr/>
          </p:nvSpPr>
          <p:spPr>
            <a:xfrm>
              <a:off x="0" y="28575"/>
              <a:ext cx="1163060" cy="348158"/>
            </a:xfrm>
            <a:prstGeom prst="rect">
              <a:avLst/>
            </a:prstGeom>
          </p:spPr>
          <p:txBody>
            <a:bodyPr lIns="50800" tIns="50800" rIns="50800" bIns="50800" rtlCol="0" anchor="ctr"/>
            <a:lstStyle/>
            <a:p>
              <a:pPr algn="ctr">
                <a:lnSpc>
                  <a:spcPts val="2592"/>
                </a:lnSpc>
              </a:pPr>
              <a:endParaRPr/>
            </a:p>
          </p:txBody>
        </p:sp>
      </p:grpSp>
      <p:sp>
        <p:nvSpPr>
          <p:cNvPr id="10" name="Freeform 10"/>
          <p:cNvSpPr/>
          <p:nvPr/>
        </p:nvSpPr>
        <p:spPr>
          <a:xfrm>
            <a:off x="16439491" y="8253350"/>
            <a:ext cx="819809" cy="819809"/>
          </a:xfrm>
          <a:custGeom>
            <a:avLst/>
            <a:gdLst/>
            <a:ahLst/>
            <a:cxnLst/>
            <a:rect l="l" t="t" r="r" b="b"/>
            <a:pathLst>
              <a:path w="819809" h="819809">
                <a:moveTo>
                  <a:pt x="0" y="0"/>
                </a:moveTo>
                <a:lnTo>
                  <a:pt x="819809" y="0"/>
                </a:lnTo>
                <a:lnTo>
                  <a:pt x="819809" y="819809"/>
                </a:lnTo>
                <a:lnTo>
                  <a:pt x="0" y="819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376088" y="2935197"/>
            <a:ext cx="11514487" cy="995548"/>
          </a:xfrm>
          <a:prstGeom prst="rect">
            <a:avLst/>
          </a:prstGeom>
        </p:spPr>
        <p:txBody>
          <a:bodyPr lIns="0" tIns="0" rIns="0" bIns="0" rtlCol="0" anchor="t">
            <a:spAutoFit/>
          </a:bodyPr>
          <a:lstStyle/>
          <a:p>
            <a:pPr algn="l">
              <a:lnSpc>
                <a:spcPts val="7775"/>
              </a:lnSpc>
            </a:pPr>
            <a:r>
              <a:rPr lang="en-US" sz="7199">
                <a:solidFill>
                  <a:srgbClr val="FFFFFF"/>
                </a:solidFill>
                <a:latin typeface="Garet"/>
              </a:rPr>
              <a:t>NUVEM HÍBRIDA</a:t>
            </a:r>
          </a:p>
        </p:txBody>
      </p:sp>
      <p:sp>
        <p:nvSpPr>
          <p:cNvPr id="12" name="TextBox 12"/>
          <p:cNvSpPr txBox="1"/>
          <p:nvPr/>
        </p:nvSpPr>
        <p:spPr>
          <a:xfrm>
            <a:off x="376088" y="4006945"/>
            <a:ext cx="10250492" cy="2892655"/>
          </a:xfrm>
          <a:prstGeom prst="rect">
            <a:avLst/>
          </a:prstGeom>
        </p:spPr>
        <p:txBody>
          <a:bodyPr lIns="0" tIns="0" rIns="0" bIns="0" rtlCol="0" anchor="t">
            <a:spAutoFit/>
          </a:bodyPr>
          <a:lstStyle/>
          <a:p>
            <a:pPr algn="l">
              <a:lnSpc>
                <a:spcPts val="7565"/>
              </a:lnSpc>
            </a:pPr>
            <a:r>
              <a:rPr lang="en-US" sz="7005">
                <a:solidFill>
                  <a:srgbClr val="FFFFFF"/>
                </a:solidFill>
                <a:latin typeface="Garet Bold"/>
              </a:rPr>
              <a:t>O MELHOR DOS DOIS MUNDOS EM UNIÃO ESTRATÉGICA</a:t>
            </a:r>
          </a:p>
        </p:txBody>
      </p:sp>
      <p:sp>
        <p:nvSpPr>
          <p:cNvPr id="13" name="TextBox 13"/>
          <p:cNvSpPr txBox="1"/>
          <p:nvPr/>
        </p:nvSpPr>
        <p:spPr>
          <a:xfrm>
            <a:off x="1629044" y="8459169"/>
            <a:ext cx="9926699" cy="417195"/>
          </a:xfrm>
          <a:prstGeom prst="rect">
            <a:avLst/>
          </a:prstGeom>
        </p:spPr>
        <p:txBody>
          <a:bodyPr lIns="0" tIns="0" rIns="0" bIns="0" rtlCol="0" anchor="t">
            <a:spAutoFit/>
          </a:bodyPr>
          <a:lstStyle/>
          <a:p>
            <a:pPr algn="l">
              <a:lnSpc>
                <a:spcPts val="3240"/>
              </a:lnSpc>
            </a:pPr>
            <a:r>
              <a:rPr lang="en-US" sz="3000">
                <a:solidFill>
                  <a:srgbClr val="FFFFFF"/>
                </a:solidFill>
                <a:latin typeface="Garet"/>
              </a:rPr>
              <a:t>Por: Gustavo Leme, Laís Arlindo e Nathália Venega</a:t>
            </a:r>
          </a:p>
        </p:txBody>
      </p:sp>
      <p:sp>
        <p:nvSpPr>
          <p:cNvPr id="14" name="TextBox 14"/>
          <p:cNvSpPr txBox="1"/>
          <p:nvPr/>
        </p:nvSpPr>
        <p:spPr>
          <a:xfrm>
            <a:off x="13059685" y="8473707"/>
            <a:ext cx="2580273" cy="417195"/>
          </a:xfrm>
          <a:prstGeom prst="rect">
            <a:avLst/>
          </a:prstGeom>
        </p:spPr>
        <p:txBody>
          <a:bodyPr lIns="0" tIns="0" rIns="0" bIns="0" rtlCol="0" anchor="t">
            <a:spAutoFit/>
          </a:bodyPr>
          <a:lstStyle/>
          <a:p>
            <a:pPr algn="l">
              <a:lnSpc>
                <a:spcPts val="3240"/>
              </a:lnSpc>
            </a:pPr>
            <a:r>
              <a:rPr lang="en-US" sz="3000">
                <a:solidFill>
                  <a:srgbClr val="2A0182"/>
                </a:solidFill>
                <a:latin typeface="Garet Bold"/>
              </a:rPr>
              <a:t>Vamos lá?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608012"/>
            <a:ext cx="8018301" cy="73576"/>
            <a:chOff x="0" y="0"/>
            <a:chExt cx="10691068" cy="98101"/>
          </a:xfrm>
        </p:grpSpPr>
        <p:grpSp>
          <p:nvGrpSpPr>
            <p:cNvPr id="3" name="Group 3"/>
            <p:cNvGrpSpPr/>
            <p:nvPr/>
          </p:nvGrpSpPr>
          <p:grpSpPr>
            <a:xfrm rot="-10800000">
              <a:off x="0" y="0"/>
              <a:ext cx="2484966" cy="98101"/>
              <a:chOff x="0" y="0"/>
              <a:chExt cx="393327" cy="15528"/>
            </a:xfrm>
          </p:grpSpPr>
          <p:sp>
            <p:nvSpPr>
              <p:cNvPr id="4" name="Freeform 4"/>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id="5" name="TextBox 5"/>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6" name="Group 6"/>
            <p:cNvGrpSpPr/>
            <p:nvPr/>
          </p:nvGrpSpPr>
          <p:grpSpPr>
            <a:xfrm rot="-10800000">
              <a:off x="2735367" y="0"/>
              <a:ext cx="2484966" cy="98101"/>
              <a:chOff x="0" y="0"/>
              <a:chExt cx="393327" cy="15528"/>
            </a:xfrm>
          </p:grpSpPr>
          <p:sp>
            <p:nvSpPr>
              <p:cNvPr id="7" name="Freeform 7"/>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8" name="TextBox 8"/>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9" name="Group 9"/>
            <p:cNvGrpSpPr/>
            <p:nvPr/>
          </p:nvGrpSpPr>
          <p:grpSpPr>
            <a:xfrm rot="-10800000">
              <a:off x="5470735" y="0"/>
              <a:ext cx="2484966" cy="98101"/>
              <a:chOff x="0" y="0"/>
              <a:chExt cx="393327" cy="15528"/>
            </a:xfrm>
          </p:grpSpPr>
          <p:sp>
            <p:nvSpPr>
              <p:cNvPr id="10" name="Freeform 10"/>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1" name="TextBox 11"/>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2" name="Group 12"/>
            <p:cNvGrpSpPr/>
            <p:nvPr/>
          </p:nvGrpSpPr>
          <p:grpSpPr>
            <a:xfrm rot="-10800000">
              <a:off x="8206102" y="0"/>
              <a:ext cx="2484966" cy="98101"/>
              <a:chOff x="0" y="0"/>
              <a:chExt cx="393327" cy="15528"/>
            </a:xfrm>
          </p:grpSpPr>
          <p:sp>
            <p:nvSpPr>
              <p:cNvPr id="13" name="Freeform 13"/>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4" name="TextBox 14"/>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grpSp>
        <p:nvGrpSpPr>
          <p:cNvPr id="15" name="Group 15"/>
          <p:cNvGrpSpPr/>
          <p:nvPr/>
        </p:nvGrpSpPr>
        <p:grpSpPr>
          <a:xfrm>
            <a:off x="9144000" y="0"/>
            <a:ext cx="9144000" cy="10287000"/>
            <a:chOff x="0" y="0"/>
            <a:chExt cx="2408296" cy="2709333"/>
          </a:xfrm>
        </p:grpSpPr>
        <p:sp>
          <p:nvSpPr>
            <p:cNvPr id="16" name="Freeform 16"/>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311C61"/>
            </a:solidFill>
          </p:spPr>
        </p:sp>
        <p:sp>
          <p:nvSpPr>
            <p:cNvPr id="17" name="TextBox 17"/>
            <p:cNvSpPr txBox="1"/>
            <p:nvPr/>
          </p:nvSpPr>
          <p:spPr>
            <a:xfrm>
              <a:off x="0" y="28575"/>
              <a:ext cx="2408296" cy="2680758"/>
            </a:xfrm>
            <a:prstGeom prst="rect">
              <a:avLst/>
            </a:prstGeom>
          </p:spPr>
          <p:txBody>
            <a:bodyPr lIns="50800" tIns="50800" rIns="50800" bIns="50800" rtlCol="0" anchor="ctr"/>
            <a:lstStyle/>
            <a:p>
              <a:pPr algn="ctr">
                <a:lnSpc>
                  <a:spcPts val="2592"/>
                </a:lnSpc>
              </a:pPr>
              <a:endParaRPr/>
            </a:p>
          </p:txBody>
        </p:sp>
      </p:grpSp>
      <p:grpSp>
        <p:nvGrpSpPr>
          <p:cNvPr id="18" name="Group 18"/>
          <p:cNvGrpSpPr/>
          <p:nvPr/>
        </p:nvGrpSpPr>
        <p:grpSpPr>
          <a:xfrm rot="-10800000">
            <a:off x="9234802" y="9028457"/>
            <a:ext cx="1863724" cy="73576"/>
            <a:chOff x="0" y="0"/>
            <a:chExt cx="393327" cy="15528"/>
          </a:xfrm>
        </p:grpSpPr>
        <p:sp>
          <p:nvSpPr>
            <p:cNvPr id="19" name="Freeform 19"/>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0" name="TextBox 20"/>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1" name="Group 21"/>
          <p:cNvGrpSpPr/>
          <p:nvPr/>
        </p:nvGrpSpPr>
        <p:grpSpPr>
          <a:xfrm rot="-10800000">
            <a:off x="11286327" y="9028457"/>
            <a:ext cx="1863724" cy="73576"/>
            <a:chOff x="0" y="0"/>
            <a:chExt cx="393327" cy="15528"/>
          </a:xfrm>
        </p:grpSpPr>
        <p:sp>
          <p:nvSpPr>
            <p:cNvPr id="22" name="Freeform 22"/>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3" name="TextBox 23"/>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4" name="Group 24"/>
          <p:cNvGrpSpPr/>
          <p:nvPr/>
        </p:nvGrpSpPr>
        <p:grpSpPr>
          <a:xfrm rot="-10800000">
            <a:off x="13337853" y="9028457"/>
            <a:ext cx="1863724" cy="73576"/>
            <a:chOff x="0" y="0"/>
            <a:chExt cx="393327" cy="15528"/>
          </a:xfrm>
        </p:grpSpPr>
        <p:sp>
          <p:nvSpPr>
            <p:cNvPr id="25" name="Freeform 25"/>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6" name="TextBox 26"/>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7" name="Group 27"/>
          <p:cNvGrpSpPr/>
          <p:nvPr/>
        </p:nvGrpSpPr>
        <p:grpSpPr>
          <a:xfrm rot="-10800000">
            <a:off x="15395576" y="9028457"/>
            <a:ext cx="1863724" cy="73576"/>
            <a:chOff x="0" y="0"/>
            <a:chExt cx="393327" cy="15528"/>
          </a:xfrm>
        </p:grpSpPr>
        <p:sp>
          <p:nvSpPr>
            <p:cNvPr id="28" name="Freeform 28"/>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9" name="TextBox 29"/>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sp>
        <p:nvSpPr>
          <p:cNvPr id="30" name="Freeform 30"/>
          <p:cNvSpPr/>
          <p:nvPr/>
        </p:nvSpPr>
        <p:spPr>
          <a:xfrm>
            <a:off x="9481929" y="1878013"/>
            <a:ext cx="8806071" cy="8951534"/>
          </a:xfrm>
          <a:custGeom>
            <a:avLst/>
            <a:gdLst/>
            <a:ahLst/>
            <a:cxnLst/>
            <a:rect l="l" t="t" r="r" b="b"/>
            <a:pathLst>
              <a:path w="8806071" h="8951534">
                <a:moveTo>
                  <a:pt x="0" y="0"/>
                </a:moveTo>
                <a:lnTo>
                  <a:pt x="8806071" y="0"/>
                </a:lnTo>
                <a:lnTo>
                  <a:pt x="8806071" y="8951534"/>
                </a:lnTo>
                <a:lnTo>
                  <a:pt x="0" y="8951534"/>
                </a:lnTo>
                <a:lnTo>
                  <a:pt x="0" y="0"/>
                </a:lnTo>
                <a:close/>
              </a:path>
            </a:pathLst>
          </a:custGeom>
          <a:blipFill>
            <a:blip r:embed="rId2"/>
            <a:stretch>
              <a:fillRect/>
            </a:stretch>
          </a:blipFill>
        </p:spPr>
      </p:sp>
      <p:sp>
        <p:nvSpPr>
          <p:cNvPr id="31" name="TextBox 31"/>
          <p:cNvSpPr txBox="1"/>
          <p:nvPr/>
        </p:nvSpPr>
        <p:spPr>
          <a:xfrm>
            <a:off x="1028700" y="1754188"/>
            <a:ext cx="6352339" cy="7223606"/>
          </a:xfrm>
          <a:prstGeom prst="rect">
            <a:avLst/>
          </a:prstGeom>
        </p:spPr>
        <p:txBody>
          <a:bodyPr lIns="0" tIns="0" rIns="0" bIns="0" rtlCol="0" anchor="t">
            <a:spAutoFit/>
          </a:bodyPr>
          <a:lstStyle/>
          <a:p>
            <a:pPr algn="l">
              <a:lnSpc>
                <a:spcPts val="5204"/>
              </a:lnSpc>
            </a:pPr>
            <a:r>
              <a:rPr lang="en-US" sz="3357">
                <a:solidFill>
                  <a:srgbClr val="311C61"/>
                </a:solidFill>
                <a:latin typeface="Garet Bold"/>
              </a:rPr>
              <a:t>Ele é uma forma de aplicativos são executados em diferentes ambientes da computação permitindo migrar e gerenciar cargas de trabalho permitindo a criação de configurações mais versáteis com base nas necessidades da empresa podendo minimizar custos e riscos</a:t>
            </a:r>
          </a:p>
        </p:txBody>
      </p:sp>
      <p:sp>
        <p:nvSpPr>
          <p:cNvPr id="32" name="TextBox 32"/>
          <p:cNvSpPr txBox="1"/>
          <p:nvPr/>
        </p:nvSpPr>
        <p:spPr>
          <a:xfrm>
            <a:off x="576233" y="553724"/>
            <a:ext cx="4632383" cy="1026152"/>
          </a:xfrm>
          <a:prstGeom prst="rect">
            <a:avLst/>
          </a:prstGeom>
        </p:spPr>
        <p:txBody>
          <a:bodyPr lIns="0" tIns="0" rIns="0" bIns="0" rtlCol="0" anchor="t">
            <a:spAutoFit/>
          </a:bodyPr>
          <a:lstStyle/>
          <a:p>
            <a:pPr algn="l">
              <a:lnSpc>
                <a:spcPts val="7835"/>
              </a:lnSpc>
            </a:pPr>
            <a:r>
              <a:rPr lang="en-US" sz="7255">
                <a:solidFill>
                  <a:srgbClr val="311C61"/>
                </a:solidFill>
                <a:latin typeface="Garet Bold"/>
              </a:rPr>
              <a:t>O QUE 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57561" y="9728753"/>
            <a:ext cx="14172877" cy="73576"/>
            <a:chOff x="0" y="0"/>
            <a:chExt cx="18897170" cy="98101"/>
          </a:xfrm>
        </p:grpSpPr>
        <p:grpSp>
          <p:nvGrpSpPr>
            <p:cNvPr id="3" name="Group 3"/>
            <p:cNvGrpSpPr/>
            <p:nvPr/>
          </p:nvGrpSpPr>
          <p:grpSpPr>
            <a:xfrm rot="-10800000">
              <a:off x="0" y="0"/>
              <a:ext cx="2484966" cy="98101"/>
              <a:chOff x="0" y="0"/>
              <a:chExt cx="393327" cy="15528"/>
            </a:xfrm>
          </p:grpSpPr>
          <p:sp>
            <p:nvSpPr>
              <p:cNvPr id="4" name="Freeform 4"/>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5" name="TextBox 5"/>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6" name="Group 6"/>
            <p:cNvGrpSpPr/>
            <p:nvPr/>
          </p:nvGrpSpPr>
          <p:grpSpPr>
            <a:xfrm rot="-10800000">
              <a:off x="2735367" y="0"/>
              <a:ext cx="2484966" cy="98101"/>
              <a:chOff x="0" y="0"/>
              <a:chExt cx="393327" cy="15528"/>
            </a:xfrm>
          </p:grpSpPr>
          <p:sp>
            <p:nvSpPr>
              <p:cNvPr id="7" name="Freeform 7"/>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id="8" name="TextBox 8"/>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9" name="Group 9"/>
            <p:cNvGrpSpPr/>
            <p:nvPr/>
          </p:nvGrpSpPr>
          <p:grpSpPr>
            <a:xfrm rot="-10800000">
              <a:off x="5470735" y="0"/>
              <a:ext cx="2484966" cy="98101"/>
              <a:chOff x="0" y="0"/>
              <a:chExt cx="393327" cy="15528"/>
            </a:xfrm>
          </p:grpSpPr>
          <p:sp>
            <p:nvSpPr>
              <p:cNvPr id="10" name="Freeform 10"/>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1" name="TextBox 11"/>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2" name="Group 12"/>
            <p:cNvGrpSpPr/>
            <p:nvPr/>
          </p:nvGrpSpPr>
          <p:grpSpPr>
            <a:xfrm rot="-10800000">
              <a:off x="8206102" y="0"/>
              <a:ext cx="2484966" cy="98101"/>
              <a:chOff x="0" y="0"/>
              <a:chExt cx="393327" cy="15528"/>
            </a:xfrm>
          </p:grpSpPr>
          <p:sp>
            <p:nvSpPr>
              <p:cNvPr id="13" name="Freeform 13"/>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4" name="TextBox 14"/>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5" name="Group 15"/>
            <p:cNvGrpSpPr/>
            <p:nvPr/>
          </p:nvGrpSpPr>
          <p:grpSpPr>
            <a:xfrm rot="-10800000">
              <a:off x="10941469" y="0"/>
              <a:ext cx="2484966" cy="98101"/>
              <a:chOff x="0" y="0"/>
              <a:chExt cx="393327" cy="15528"/>
            </a:xfrm>
          </p:grpSpPr>
          <p:sp>
            <p:nvSpPr>
              <p:cNvPr id="16" name="Freeform 16"/>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7" name="TextBox 17"/>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8" name="Group 18"/>
            <p:cNvGrpSpPr/>
            <p:nvPr/>
          </p:nvGrpSpPr>
          <p:grpSpPr>
            <a:xfrm rot="-10800000">
              <a:off x="13676836" y="0"/>
              <a:ext cx="2484966" cy="98101"/>
              <a:chOff x="0" y="0"/>
              <a:chExt cx="393327" cy="15528"/>
            </a:xfrm>
          </p:grpSpPr>
          <p:sp>
            <p:nvSpPr>
              <p:cNvPr id="19" name="Freeform 19"/>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0" name="TextBox 20"/>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1" name="Group 21"/>
            <p:cNvGrpSpPr/>
            <p:nvPr/>
          </p:nvGrpSpPr>
          <p:grpSpPr>
            <a:xfrm rot="-10800000">
              <a:off x="16412204" y="0"/>
              <a:ext cx="2484966" cy="98101"/>
              <a:chOff x="0" y="0"/>
              <a:chExt cx="393327" cy="15528"/>
            </a:xfrm>
          </p:grpSpPr>
          <p:sp>
            <p:nvSpPr>
              <p:cNvPr id="22" name="Freeform 22"/>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3" name="TextBox 23"/>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sp>
        <p:nvSpPr>
          <p:cNvPr id="24" name="Freeform 24"/>
          <p:cNvSpPr/>
          <p:nvPr/>
        </p:nvSpPr>
        <p:spPr>
          <a:xfrm>
            <a:off x="11072965" y="2787410"/>
            <a:ext cx="6942439" cy="4712181"/>
          </a:xfrm>
          <a:custGeom>
            <a:avLst/>
            <a:gdLst/>
            <a:ahLst/>
            <a:cxnLst/>
            <a:rect l="l" t="t" r="r" b="b"/>
            <a:pathLst>
              <a:path w="6942439" h="4712181">
                <a:moveTo>
                  <a:pt x="0" y="0"/>
                </a:moveTo>
                <a:lnTo>
                  <a:pt x="6942439" y="0"/>
                </a:lnTo>
                <a:lnTo>
                  <a:pt x="6942439" y="4712180"/>
                </a:lnTo>
                <a:lnTo>
                  <a:pt x="0" y="4712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p:cNvSpPr txBox="1"/>
          <p:nvPr/>
        </p:nvSpPr>
        <p:spPr>
          <a:xfrm>
            <a:off x="668356" y="757128"/>
            <a:ext cx="6687464" cy="1076516"/>
          </a:xfrm>
          <a:prstGeom prst="rect">
            <a:avLst/>
          </a:prstGeom>
        </p:spPr>
        <p:txBody>
          <a:bodyPr lIns="0" tIns="0" rIns="0" bIns="0" rtlCol="0" anchor="t">
            <a:spAutoFit/>
          </a:bodyPr>
          <a:lstStyle/>
          <a:p>
            <a:pPr algn="just">
              <a:lnSpc>
                <a:spcPts val="8261"/>
              </a:lnSpc>
            </a:pPr>
            <a:r>
              <a:rPr lang="en-US" sz="7649">
                <a:solidFill>
                  <a:srgbClr val="311C61"/>
                </a:solidFill>
                <a:latin typeface="Garet Bold"/>
              </a:rPr>
              <a:t>EXEMPLOS:</a:t>
            </a:r>
          </a:p>
        </p:txBody>
      </p:sp>
      <p:sp>
        <p:nvSpPr>
          <p:cNvPr id="26" name="TextBox 26"/>
          <p:cNvSpPr txBox="1"/>
          <p:nvPr/>
        </p:nvSpPr>
        <p:spPr>
          <a:xfrm>
            <a:off x="1028700" y="1944588"/>
            <a:ext cx="7704781" cy="7072230"/>
          </a:xfrm>
          <a:prstGeom prst="rect">
            <a:avLst/>
          </a:prstGeom>
        </p:spPr>
        <p:txBody>
          <a:bodyPr lIns="0" tIns="0" rIns="0" bIns="0" rtlCol="0" anchor="t">
            <a:spAutoFit/>
          </a:bodyPr>
          <a:lstStyle/>
          <a:p>
            <a:pPr algn="l">
              <a:lnSpc>
                <a:spcPts val="5100"/>
              </a:lnSpc>
            </a:pPr>
            <a:r>
              <a:rPr lang="en-US" sz="3290">
                <a:solidFill>
                  <a:srgbClr val="311C61"/>
                </a:solidFill>
                <a:latin typeface="Garet Bold"/>
              </a:rPr>
              <a:t>O exemplo mais comum é usar a nuvem publica nos serviços de nuvem privada, podendo haver mais de uma nuvem em único lugar usado principalmente nos setores altamente regulamentados que tem requisitos rígidos de privacidade de dados como a forma de armazenar, processar e interagir com eles.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1C61"/>
        </a:solidFill>
        <a:effectLst/>
      </p:bgPr>
    </p:bg>
    <p:spTree>
      <p:nvGrpSpPr>
        <p:cNvPr id="1" name=""/>
        <p:cNvGrpSpPr/>
        <p:nvPr/>
      </p:nvGrpSpPr>
      <p:grpSpPr>
        <a:xfrm>
          <a:off x="0" y="0"/>
          <a:ext cx="0" cy="0"/>
          <a:chOff x="0" y="0"/>
          <a:chExt cx="0" cy="0"/>
        </a:xfrm>
      </p:grpSpPr>
      <p:grpSp>
        <p:nvGrpSpPr>
          <p:cNvPr id="2" name="Group 2"/>
          <p:cNvGrpSpPr/>
          <p:nvPr/>
        </p:nvGrpSpPr>
        <p:grpSpPr>
          <a:xfrm>
            <a:off x="2057561" y="9689901"/>
            <a:ext cx="14172877" cy="73576"/>
            <a:chOff x="0" y="0"/>
            <a:chExt cx="18897170" cy="98101"/>
          </a:xfrm>
        </p:grpSpPr>
        <p:grpSp>
          <p:nvGrpSpPr>
            <p:cNvPr id="3" name="Group 3"/>
            <p:cNvGrpSpPr/>
            <p:nvPr/>
          </p:nvGrpSpPr>
          <p:grpSpPr>
            <a:xfrm rot="-10800000">
              <a:off x="0" y="0"/>
              <a:ext cx="2484966" cy="98101"/>
              <a:chOff x="0" y="0"/>
              <a:chExt cx="393327" cy="15528"/>
            </a:xfrm>
          </p:grpSpPr>
          <p:sp>
            <p:nvSpPr>
              <p:cNvPr id="4" name="Freeform 4"/>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5" name="TextBox 5"/>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6" name="Group 6"/>
            <p:cNvGrpSpPr/>
            <p:nvPr/>
          </p:nvGrpSpPr>
          <p:grpSpPr>
            <a:xfrm rot="-10800000">
              <a:off x="2735367" y="0"/>
              <a:ext cx="2484966" cy="98101"/>
              <a:chOff x="0" y="0"/>
              <a:chExt cx="393327" cy="15528"/>
            </a:xfrm>
          </p:grpSpPr>
          <p:sp>
            <p:nvSpPr>
              <p:cNvPr id="7" name="Freeform 7"/>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8" name="TextBox 8"/>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9" name="Group 9"/>
            <p:cNvGrpSpPr/>
            <p:nvPr/>
          </p:nvGrpSpPr>
          <p:grpSpPr>
            <a:xfrm rot="-10800000">
              <a:off x="5470735" y="0"/>
              <a:ext cx="2484966" cy="98101"/>
              <a:chOff x="0" y="0"/>
              <a:chExt cx="393327" cy="15528"/>
            </a:xfrm>
          </p:grpSpPr>
          <p:sp>
            <p:nvSpPr>
              <p:cNvPr id="10" name="Freeform 10"/>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solidFill>
            </p:spPr>
          </p:sp>
          <p:sp>
            <p:nvSpPr>
              <p:cNvPr id="11" name="TextBox 11"/>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2" name="Group 12"/>
            <p:cNvGrpSpPr/>
            <p:nvPr/>
          </p:nvGrpSpPr>
          <p:grpSpPr>
            <a:xfrm rot="-10800000">
              <a:off x="8206102" y="0"/>
              <a:ext cx="2484966" cy="98101"/>
              <a:chOff x="0" y="0"/>
              <a:chExt cx="393327" cy="15528"/>
            </a:xfrm>
          </p:grpSpPr>
          <p:sp>
            <p:nvSpPr>
              <p:cNvPr id="13" name="Freeform 13"/>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14" name="TextBox 14"/>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5" name="Group 15"/>
            <p:cNvGrpSpPr/>
            <p:nvPr/>
          </p:nvGrpSpPr>
          <p:grpSpPr>
            <a:xfrm rot="-10800000">
              <a:off x="10941469" y="0"/>
              <a:ext cx="2484966" cy="98101"/>
              <a:chOff x="0" y="0"/>
              <a:chExt cx="393327" cy="15528"/>
            </a:xfrm>
          </p:grpSpPr>
          <p:sp>
            <p:nvSpPr>
              <p:cNvPr id="16" name="Freeform 16"/>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17" name="TextBox 17"/>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8" name="Group 18"/>
            <p:cNvGrpSpPr/>
            <p:nvPr/>
          </p:nvGrpSpPr>
          <p:grpSpPr>
            <a:xfrm rot="-10800000">
              <a:off x="13676836" y="0"/>
              <a:ext cx="2484966" cy="98101"/>
              <a:chOff x="0" y="0"/>
              <a:chExt cx="393327" cy="15528"/>
            </a:xfrm>
          </p:grpSpPr>
          <p:sp>
            <p:nvSpPr>
              <p:cNvPr id="19" name="Freeform 19"/>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20" name="TextBox 20"/>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1" name="Group 21"/>
            <p:cNvGrpSpPr/>
            <p:nvPr/>
          </p:nvGrpSpPr>
          <p:grpSpPr>
            <a:xfrm rot="-10800000">
              <a:off x="16412204" y="0"/>
              <a:ext cx="2484966" cy="98101"/>
              <a:chOff x="0" y="0"/>
              <a:chExt cx="393327" cy="15528"/>
            </a:xfrm>
          </p:grpSpPr>
          <p:sp>
            <p:nvSpPr>
              <p:cNvPr id="22" name="Freeform 22"/>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23" name="TextBox 23"/>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sp>
        <p:nvSpPr>
          <p:cNvPr id="24" name="Freeform 24"/>
          <p:cNvSpPr/>
          <p:nvPr/>
        </p:nvSpPr>
        <p:spPr>
          <a:xfrm>
            <a:off x="9929515" y="4909314"/>
            <a:ext cx="1024917" cy="1364901"/>
          </a:xfrm>
          <a:custGeom>
            <a:avLst/>
            <a:gdLst/>
            <a:ahLst/>
            <a:cxnLst/>
            <a:rect l="l" t="t" r="r" b="b"/>
            <a:pathLst>
              <a:path w="1024917" h="1364901">
                <a:moveTo>
                  <a:pt x="0" y="0"/>
                </a:moveTo>
                <a:lnTo>
                  <a:pt x="1024917" y="0"/>
                </a:lnTo>
                <a:lnTo>
                  <a:pt x="1024917" y="1364902"/>
                </a:lnTo>
                <a:lnTo>
                  <a:pt x="0" y="13649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245223" y="175358"/>
            <a:ext cx="2496928" cy="2525339"/>
          </a:xfrm>
          <a:custGeom>
            <a:avLst/>
            <a:gdLst/>
            <a:ahLst/>
            <a:cxnLst/>
            <a:rect l="l" t="t" r="r" b="b"/>
            <a:pathLst>
              <a:path w="2496928" h="2525339">
                <a:moveTo>
                  <a:pt x="0" y="0"/>
                </a:moveTo>
                <a:lnTo>
                  <a:pt x="2496928" y="0"/>
                </a:lnTo>
                <a:lnTo>
                  <a:pt x="2496928" y="2525339"/>
                </a:lnTo>
                <a:lnTo>
                  <a:pt x="0" y="2525339"/>
                </a:lnTo>
                <a:lnTo>
                  <a:pt x="0" y="0"/>
                </a:lnTo>
                <a:close/>
              </a:path>
            </a:pathLst>
          </a:custGeom>
          <a:blipFill>
            <a:blip r:embed="rId4"/>
            <a:stretch>
              <a:fillRect/>
            </a:stretch>
          </a:blipFill>
        </p:spPr>
      </p:sp>
      <p:grpSp>
        <p:nvGrpSpPr>
          <p:cNvPr id="26" name="Group 26"/>
          <p:cNvGrpSpPr/>
          <p:nvPr/>
        </p:nvGrpSpPr>
        <p:grpSpPr>
          <a:xfrm>
            <a:off x="0" y="2700697"/>
            <a:ext cx="18432889" cy="6110891"/>
            <a:chOff x="0" y="0"/>
            <a:chExt cx="4854753" cy="1609453"/>
          </a:xfrm>
        </p:grpSpPr>
        <p:sp>
          <p:nvSpPr>
            <p:cNvPr id="27" name="Freeform 27"/>
            <p:cNvSpPr/>
            <p:nvPr/>
          </p:nvSpPr>
          <p:spPr>
            <a:xfrm>
              <a:off x="0" y="0"/>
              <a:ext cx="4854753" cy="1609453"/>
            </a:xfrm>
            <a:custGeom>
              <a:avLst/>
              <a:gdLst/>
              <a:ahLst/>
              <a:cxnLst/>
              <a:rect l="l" t="t" r="r" b="b"/>
              <a:pathLst>
                <a:path w="4854753" h="1609453">
                  <a:moveTo>
                    <a:pt x="0" y="0"/>
                  </a:moveTo>
                  <a:lnTo>
                    <a:pt x="4854753" y="0"/>
                  </a:lnTo>
                  <a:lnTo>
                    <a:pt x="4854753" y="1609453"/>
                  </a:lnTo>
                  <a:lnTo>
                    <a:pt x="0" y="1609453"/>
                  </a:lnTo>
                  <a:close/>
                </a:path>
              </a:pathLst>
            </a:custGeom>
            <a:solidFill>
              <a:srgbClr val="FFFFFF"/>
            </a:solidFill>
          </p:spPr>
        </p:sp>
        <p:sp>
          <p:nvSpPr>
            <p:cNvPr id="28" name="TextBox 28"/>
            <p:cNvSpPr txBox="1"/>
            <p:nvPr/>
          </p:nvSpPr>
          <p:spPr>
            <a:xfrm>
              <a:off x="0" y="28575"/>
              <a:ext cx="4854753" cy="1580878"/>
            </a:xfrm>
            <a:prstGeom prst="rect">
              <a:avLst/>
            </a:prstGeom>
          </p:spPr>
          <p:txBody>
            <a:bodyPr lIns="50800" tIns="50800" rIns="50800" bIns="50800" rtlCol="0" anchor="ctr"/>
            <a:lstStyle/>
            <a:p>
              <a:pPr algn="ctr">
                <a:lnSpc>
                  <a:spcPts val="2592"/>
                </a:lnSpc>
              </a:pPr>
              <a:endParaRPr/>
            </a:p>
          </p:txBody>
        </p:sp>
      </p:grpSp>
      <p:sp>
        <p:nvSpPr>
          <p:cNvPr id="29" name="TextBox 29"/>
          <p:cNvSpPr txBox="1"/>
          <p:nvPr/>
        </p:nvSpPr>
        <p:spPr>
          <a:xfrm>
            <a:off x="2501269" y="586176"/>
            <a:ext cx="11768446" cy="1379191"/>
          </a:xfrm>
          <a:prstGeom prst="rect">
            <a:avLst/>
          </a:prstGeom>
        </p:spPr>
        <p:txBody>
          <a:bodyPr lIns="0" tIns="0" rIns="0" bIns="0" rtlCol="0" anchor="t">
            <a:spAutoFit/>
          </a:bodyPr>
          <a:lstStyle/>
          <a:p>
            <a:pPr algn="r">
              <a:lnSpc>
                <a:spcPts val="10594"/>
              </a:lnSpc>
            </a:pPr>
            <a:r>
              <a:rPr lang="en-US" sz="9810">
                <a:solidFill>
                  <a:srgbClr val="FFFFFF"/>
                </a:solidFill>
                <a:latin typeface="Garet Bold"/>
              </a:rPr>
              <a:t>COMO FUNCIONA</a:t>
            </a:r>
          </a:p>
        </p:txBody>
      </p:sp>
      <p:sp>
        <p:nvSpPr>
          <p:cNvPr id="30" name="TextBox 30"/>
          <p:cNvSpPr txBox="1"/>
          <p:nvPr/>
        </p:nvSpPr>
        <p:spPr>
          <a:xfrm>
            <a:off x="8385492" y="3010653"/>
            <a:ext cx="9696036" cy="5386202"/>
          </a:xfrm>
          <a:prstGeom prst="rect">
            <a:avLst/>
          </a:prstGeom>
        </p:spPr>
        <p:txBody>
          <a:bodyPr lIns="0" tIns="0" rIns="0" bIns="0" rtlCol="0" anchor="t">
            <a:spAutoFit/>
          </a:bodyPr>
          <a:lstStyle/>
          <a:p>
            <a:pPr algn="r">
              <a:lnSpc>
                <a:spcPts val="4808"/>
              </a:lnSpc>
            </a:pPr>
            <a:r>
              <a:rPr lang="en-US" sz="3102">
                <a:solidFill>
                  <a:srgbClr val="2A0182"/>
                </a:solidFill>
                <a:latin typeface="Garet Bold"/>
              </a:rPr>
              <a:t>Esta rede necessita para uma implementação correta da interconectividade entre ambientes usando uma rede local(LAN), uma rede longa(WAN), rede privada virtual(VPN) e interfaces de programação do aplicativo(APIs), aproveitando de tecnologias virtualização, conteinerização e armazenamento e rede definida por software para abstrair e agregar recursos.</a:t>
            </a:r>
          </a:p>
        </p:txBody>
      </p:sp>
      <p:sp>
        <p:nvSpPr>
          <p:cNvPr id="31" name="TextBox 31"/>
          <p:cNvSpPr txBox="1"/>
          <p:nvPr/>
        </p:nvSpPr>
        <p:spPr>
          <a:xfrm>
            <a:off x="709644" y="2877878"/>
            <a:ext cx="7214690" cy="5322999"/>
          </a:xfrm>
          <a:prstGeom prst="rect">
            <a:avLst/>
          </a:prstGeom>
        </p:spPr>
        <p:txBody>
          <a:bodyPr lIns="0" tIns="0" rIns="0" bIns="0" rtlCol="0" anchor="t">
            <a:spAutoFit/>
          </a:bodyPr>
          <a:lstStyle/>
          <a:p>
            <a:pPr algn="l">
              <a:lnSpc>
                <a:spcPts val="5362"/>
              </a:lnSpc>
            </a:pPr>
            <a:r>
              <a:rPr lang="en-US" sz="3459">
                <a:solidFill>
                  <a:srgbClr val="2A0182"/>
                </a:solidFill>
                <a:latin typeface="Garet Bold"/>
              </a:rPr>
              <a:t>Elas combinam recursos e serviços de dois ou mais ambientes de computação separados, porém requerem integração e coordenação para poder compartilhar e sincronizar informações rapidamente.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83027" y="1514116"/>
            <a:ext cx="6928698" cy="6859412"/>
          </a:xfrm>
          <a:custGeom>
            <a:avLst/>
            <a:gdLst/>
            <a:ahLst/>
            <a:cxnLst/>
            <a:rect l="l" t="t" r="r" b="b"/>
            <a:pathLst>
              <a:path w="6928698" h="6859412">
                <a:moveTo>
                  <a:pt x="0" y="0"/>
                </a:moveTo>
                <a:lnTo>
                  <a:pt x="6928698" y="0"/>
                </a:lnTo>
                <a:lnTo>
                  <a:pt x="6928698" y="6859411"/>
                </a:lnTo>
                <a:lnTo>
                  <a:pt x="0" y="6859411"/>
                </a:lnTo>
                <a:lnTo>
                  <a:pt x="0" y="0"/>
                </a:lnTo>
                <a:close/>
              </a:path>
            </a:pathLst>
          </a:custGeom>
          <a:blipFill>
            <a:blip r:embed="rId2"/>
            <a:stretch>
              <a:fillRect/>
            </a:stretch>
          </a:blipFill>
        </p:spPr>
      </p:sp>
      <p:sp>
        <p:nvSpPr>
          <p:cNvPr id="3" name="TextBox 3"/>
          <p:cNvSpPr txBox="1"/>
          <p:nvPr/>
        </p:nvSpPr>
        <p:spPr>
          <a:xfrm>
            <a:off x="1028700" y="674052"/>
            <a:ext cx="11107660" cy="1340164"/>
          </a:xfrm>
          <a:prstGeom prst="rect">
            <a:avLst/>
          </a:prstGeom>
        </p:spPr>
        <p:txBody>
          <a:bodyPr lIns="0" tIns="0" rIns="0" bIns="0" rtlCol="0" anchor="t">
            <a:spAutoFit/>
          </a:bodyPr>
          <a:lstStyle/>
          <a:p>
            <a:pPr algn="l">
              <a:lnSpc>
                <a:spcPts val="10338"/>
              </a:lnSpc>
            </a:pPr>
            <a:r>
              <a:rPr lang="en-US" sz="9572">
                <a:solidFill>
                  <a:srgbClr val="311C61"/>
                </a:solidFill>
                <a:latin typeface="Garet Bold"/>
              </a:rPr>
              <a:t>PARA QUE SERVE</a:t>
            </a:r>
          </a:p>
        </p:txBody>
      </p:sp>
      <p:sp>
        <p:nvSpPr>
          <p:cNvPr id="4" name="TextBox 4"/>
          <p:cNvSpPr txBox="1"/>
          <p:nvPr/>
        </p:nvSpPr>
        <p:spPr>
          <a:xfrm>
            <a:off x="1028700" y="1909441"/>
            <a:ext cx="9789964" cy="7394437"/>
          </a:xfrm>
          <a:prstGeom prst="rect">
            <a:avLst/>
          </a:prstGeom>
        </p:spPr>
        <p:txBody>
          <a:bodyPr lIns="0" tIns="0" rIns="0" bIns="0" rtlCol="0" anchor="t">
            <a:spAutoFit/>
          </a:bodyPr>
          <a:lstStyle/>
          <a:p>
            <a:pPr algn="l">
              <a:lnSpc>
                <a:spcPts val="4876"/>
              </a:lnSpc>
            </a:pPr>
            <a:r>
              <a:rPr lang="en-US" sz="3145">
                <a:solidFill>
                  <a:srgbClr val="311C61"/>
                </a:solidFill>
                <a:latin typeface="Garet Bold"/>
              </a:rPr>
              <a:t>Uma abordagem de nuvem híbrida é adequada para aproveitar a escala e a segurança de uma nuvem pública, como o Google Cloud, mantendo seus dados no local para obedecer às leis de residência de dados ou suprindo as necessidades de computação de maneira mais próxima aos clientes. Essa abordagem apresenta alguns benefícios como; Modernização que segue seu ritmo; manter a conformidade regulamentar; como executar apps no local; como executar apps em locais de borda remotos.</a:t>
            </a:r>
          </a:p>
        </p:txBody>
      </p:sp>
      <p:grpSp>
        <p:nvGrpSpPr>
          <p:cNvPr id="5" name="Group 5"/>
          <p:cNvGrpSpPr/>
          <p:nvPr/>
        </p:nvGrpSpPr>
        <p:grpSpPr>
          <a:xfrm>
            <a:off x="2057561" y="9804582"/>
            <a:ext cx="14172877" cy="73576"/>
            <a:chOff x="0" y="0"/>
            <a:chExt cx="18897170" cy="98101"/>
          </a:xfrm>
        </p:grpSpPr>
        <p:grpSp>
          <p:nvGrpSpPr>
            <p:cNvPr id="6" name="Group 6"/>
            <p:cNvGrpSpPr/>
            <p:nvPr/>
          </p:nvGrpSpPr>
          <p:grpSpPr>
            <a:xfrm rot="-10800000">
              <a:off x="0" y="0"/>
              <a:ext cx="2484966" cy="98101"/>
              <a:chOff x="0" y="0"/>
              <a:chExt cx="393327" cy="15528"/>
            </a:xfrm>
          </p:grpSpPr>
          <p:sp>
            <p:nvSpPr>
              <p:cNvPr id="7" name="Freeform 7"/>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8" name="TextBox 8"/>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9" name="Group 9"/>
            <p:cNvGrpSpPr/>
            <p:nvPr/>
          </p:nvGrpSpPr>
          <p:grpSpPr>
            <a:xfrm rot="-10800000">
              <a:off x="2735367" y="0"/>
              <a:ext cx="2484966" cy="98101"/>
              <a:chOff x="0" y="0"/>
              <a:chExt cx="393327" cy="15528"/>
            </a:xfrm>
          </p:grpSpPr>
          <p:sp>
            <p:nvSpPr>
              <p:cNvPr id="10" name="Freeform 10"/>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1" name="TextBox 11"/>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2" name="Group 12"/>
            <p:cNvGrpSpPr/>
            <p:nvPr/>
          </p:nvGrpSpPr>
          <p:grpSpPr>
            <a:xfrm rot="-10800000">
              <a:off x="5470735" y="0"/>
              <a:ext cx="2484966" cy="98101"/>
              <a:chOff x="0" y="0"/>
              <a:chExt cx="393327" cy="15528"/>
            </a:xfrm>
          </p:grpSpPr>
          <p:sp>
            <p:nvSpPr>
              <p:cNvPr id="13" name="Freeform 13"/>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4" name="TextBox 14"/>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5" name="Group 15"/>
            <p:cNvGrpSpPr/>
            <p:nvPr/>
          </p:nvGrpSpPr>
          <p:grpSpPr>
            <a:xfrm rot="-10800000">
              <a:off x="8206102" y="0"/>
              <a:ext cx="2484966" cy="98101"/>
              <a:chOff x="0" y="0"/>
              <a:chExt cx="393327" cy="15528"/>
            </a:xfrm>
          </p:grpSpPr>
          <p:sp>
            <p:nvSpPr>
              <p:cNvPr id="16" name="Freeform 16"/>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id="17" name="TextBox 17"/>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8" name="Group 18"/>
            <p:cNvGrpSpPr/>
            <p:nvPr/>
          </p:nvGrpSpPr>
          <p:grpSpPr>
            <a:xfrm rot="-10800000">
              <a:off x="10941469" y="0"/>
              <a:ext cx="2484966" cy="98101"/>
              <a:chOff x="0" y="0"/>
              <a:chExt cx="393327" cy="15528"/>
            </a:xfrm>
          </p:grpSpPr>
          <p:sp>
            <p:nvSpPr>
              <p:cNvPr id="19" name="Freeform 19"/>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0" name="TextBox 20"/>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1" name="Group 21"/>
            <p:cNvGrpSpPr/>
            <p:nvPr/>
          </p:nvGrpSpPr>
          <p:grpSpPr>
            <a:xfrm rot="-10800000">
              <a:off x="13676836" y="0"/>
              <a:ext cx="2484966" cy="98101"/>
              <a:chOff x="0" y="0"/>
              <a:chExt cx="393327" cy="15528"/>
            </a:xfrm>
          </p:grpSpPr>
          <p:sp>
            <p:nvSpPr>
              <p:cNvPr id="22" name="Freeform 22"/>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3" name="TextBox 23"/>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4" name="Group 24"/>
            <p:cNvGrpSpPr/>
            <p:nvPr/>
          </p:nvGrpSpPr>
          <p:grpSpPr>
            <a:xfrm rot="-10800000">
              <a:off x="16412204" y="0"/>
              <a:ext cx="2484966" cy="98101"/>
              <a:chOff x="0" y="0"/>
              <a:chExt cx="393327" cy="15528"/>
            </a:xfrm>
          </p:grpSpPr>
          <p:sp>
            <p:nvSpPr>
              <p:cNvPr id="25" name="Freeform 25"/>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6" name="TextBox 26"/>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1C61"/>
        </a:solidFill>
        <a:effectLst/>
      </p:bgPr>
    </p:bg>
    <p:spTree>
      <p:nvGrpSpPr>
        <p:cNvPr id="1" name=""/>
        <p:cNvGrpSpPr/>
        <p:nvPr/>
      </p:nvGrpSpPr>
      <p:grpSpPr>
        <a:xfrm>
          <a:off x="0" y="0"/>
          <a:ext cx="0" cy="0"/>
          <a:chOff x="0" y="0"/>
          <a:chExt cx="0" cy="0"/>
        </a:xfrm>
      </p:grpSpPr>
      <p:sp>
        <p:nvSpPr>
          <p:cNvPr id="2" name="Freeform 2"/>
          <p:cNvSpPr/>
          <p:nvPr/>
        </p:nvSpPr>
        <p:spPr>
          <a:xfrm>
            <a:off x="16429513" y="-166393"/>
            <a:ext cx="2390185" cy="2390185"/>
          </a:xfrm>
          <a:custGeom>
            <a:avLst/>
            <a:gdLst/>
            <a:ahLst/>
            <a:cxnLst/>
            <a:rect l="l" t="t" r="r" b="b"/>
            <a:pathLst>
              <a:path w="2390185" h="2390185">
                <a:moveTo>
                  <a:pt x="0" y="0"/>
                </a:moveTo>
                <a:lnTo>
                  <a:pt x="2390186" y="0"/>
                </a:lnTo>
                <a:lnTo>
                  <a:pt x="2390186" y="2390186"/>
                </a:lnTo>
                <a:lnTo>
                  <a:pt x="0" y="23901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326168" y="253399"/>
            <a:ext cx="929222" cy="929222"/>
          </a:xfrm>
          <a:custGeom>
            <a:avLst/>
            <a:gdLst/>
            <a:ahLst/>
            <a:cxnLst/>
            <a:rect l="l" t="t" r="r" b="b"/>
            <a:pathLst>
              <a:path w="929222" h="929222">
                <a:moveTo>
                  <a:pt x="0" y="0"/>
                </a:moveTo>
                <a:lnTo>
                  <a:pt x="929222" y="0"/>
                </a:lnTo>
                <a:lnTo>
                  <a:pt x="929222" y="929222"/>
                </a:lnTo>
                <a:lnTo>
                  <a:pt x="0" y="9292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685293" y="538958"/>
            <a:ext cx="8129477" cy="1413824"/>
          </a:xfrm>
          <a:prstGeom prst="rect">
            <a:avLst/>
          </a:prstGeom>
        </p:spPr>
        <p:txBody>
          <a:bodyPr lIns="0" tIns="0" rIns="0" bIns="0" rtlCol="0" anchor="t">
            <a:spAutoFit/>
          </a:bodyPr>
          <a:lstStyle/>
          <a:p>
            <a:pPr algn="just">
              <a:lnSpc>
                <a:spcPts val="10861"/>
              </a:lnSpc>
            </a:pPr>
            <a:r>
              <a:rPr lang="en-US" sz="10057">
                <a:solidFill>
                  <a:srgbClr val="FFFFFF"/>
                </a:solidFill>
                <a:latin typeface="Garet Bold"/>
              </a:rPr>
              <a:t>BENEFÍCIOS</a:t>
            </a:r>
          </a:p>
        </p:txBody>
      </p:sp>
      <p:grpSp>
        <p:nvGrpSpPr>
          <p:cNvPr id="5" name="Group 5"/>
          <p:cNvGrpSpPr/>
          <p:nvPr/>
        </p:nvGrpSpPr>
        <p:grpSpPr>
          <a:xfrm>
            <a:off x="549792" y="2253320"/>
            <a:ext cx="7890002" cy="3261292"/>
            <a:chOff x="0" y="0"/>
            <a:chExt cx="10520003" cy="4348389"/>
          </a:xfrm>
        </p:grpSpPr>
        <p:sp>
          <p:nvSpPr>
            <p:cNvPr id="6" name="TextBox 6"/>
            <p:cNvSpPr txBox="1"/>
            <p:nvPr/>
          </p:nvSpPr>
          <p:spPr>
            <a:xfrm>
              <a:off x="0" y="1821169"/>
              <a:ext cx="10520003" cy="2527220"/>
            </a:xfrm>
            <a:prstGeom prst="rect">
              <a:avLst/>
            </a:prstGeom>
          </p:spPr>
          <p:txBody>
            <a:bodyPr lIns="0" tIns="0" rIns="0" bIns="0" rtlCol="0" anchor="t">
              <a:spAutoFit/>
            </a:bodyPr>
            <a:lstStyle/>
            <a:p>
              <a:pPr algn="l">
                <a:lnSpc>
                  <a:spcPts val="3007"/>
                </a:lnSpc>
              </a:pPr>
              <a:r>
                <a:rPr lang="en-US" sz="2349">
                  <a:solidFill>
                    <a:srgbClr val="FFFFFF"/>
                  </a:solidFill>
                  <a:latin typeface="Garet Bold"/>
                </a:rPr>
                <a:t>Uma abordagem híbrida permite que você decida onde seu aplicativo ficará e onde ocorrerá a computação. Isso pode ajudar a melhorar a privacidade e garantir conformidade para seus aplicativos regulamentados.</a:t>
              </a:r>
            </a:p>
          </p:txBody>
        </p:sp>
        <p:sp>
          <p:nvSpPr>
            <p:cNvPr id="7" name="TextBox 7"/>
            <p:cNvSpPr txBox="1"/>
            <p:nvPr/>
          </p:nvSpPr>
          <p:spPr>
            <a:xfrm>
              <a:off x="0" y="921228"/>
              <a:ext cx="10520003" cy="545855"/>
            </a:xfrm>
            <a:prstGeom prst="rect">
              <a:avLst/>
            </a:prstGeom>
          </p:spPr>
          <p:txBody>
            <a:bodyPr lIns="0" tIns="0" rIns="0" bIns="0" rtlCol="0" anchor="t">
              <a:spAutoFit/>
            </a:bodyPr>
            <a:lstStyle/>
            <a:p>
              <a:pPr algn="l">
                <a:lnSpc>
                  <a:spcPts val="3063"/>
                </a:lnSpc>
              </a:pPr>
              <a:r>
                <a:rPr lang="en-US" sz="2836">
                  <a:solidFill>
                    <a:srgbClr val="FFFFFF"/>
                  </a:solidFill>
                  <a:latin typeface="Garet Bold"/>
                </a:rPr>
                <a:t>GOVERNANÇA EFICAZ DE APLICATIVOS</a:t>
              </a:r>
            </a:p>
          </p:txBody>
        </p:sp>
        <p:sp>
          <p:nvSpPr>
            <p:cNvPr id="8" name="TextBox 8"/>
            <p:cNvSpPr txBox="1"/>
            <p:nvPr/>
          </p:nvSpPr>
          <p:spPr>
            <a:xfrm>
              <a:off x="0" y="38100"/>
              <a:ext cx="10520003" cy="554496"/>
            </a:xfrm>
            <a:prstGeom prst="rect">
              <a:avLst/>
            </a:prstGeom>
          </p:spPr>
          <p:txBody>
            <a:bodyPr lIns="0" tIns="0" rIns="0" bIns="0" rtlCol="0" anchor="t">
              <a:spAutoFit/>
            </a:bodyPr>
            <a:lstStyle/>
            <a:p>
              <a:pPr algn="l">
                <a:lnSpc>
                  <a:spcPts val="3196"/>
                </a:lnSpc>
              </a:pPr>
              <a:r>
                <a:rPr lang="en-US" sz="2959">
                  <a:solidFill>
                    <a:srgbClr val="FFFFFF"/>
                  </a:solidFill>
                  <a:latin typeface="Garet"/>
                </a:rPr>
                <a:t>01</a:t>
              </a:r>
            </a:p>
          </p:txBody>
        </p:sp>
      </p:grpSp>
      <p:grpSp>
        <p:nvGrpSpPr>
          <p:cNvPr id="9" name="Group 9"/>
          <p:cNvGrpSpPr/>
          <p:nvPr/>
        </p:nvGrpSpPr>
        <p:grpSpPr>
          <a:xfrm>
            <a:off x="9976051" y="2031076"/>
            <a:ext cx="7987689" cy="3652021"/>
            <a:chOff x="0" y="0"/>
            <a:chExt cx="10650253" cy="4869362"/>
          </a:xfrm>
        </p:grpSpPr>
        <p:sp>
          <p:nvSpPr>
            <p:cNvPr id="10" name="TextBox 10"/>
            <p:cNvSpPr txBox="1"/>
            <p:nvPr/>
          </p:nvSpPr>
          <p:spPr>
            <a:xfrm>
              <a:off x="0" y="2279583"/>
              <a:ext cx="10650253" cy="2589779"/>
            </a:xfrm>
            <a:prstGeom prst="rect">
              <a:avLst/>
            </a:prstGeom>
          </p:spPr>
          <p:txBody>
            <a:bodyPr lIns="0" tIns="0" rIns="0" bIns="0" rtlCol="0" anchor="t">
              <a:spAutoFit/>
            </a:bodyPr>
            <a:lstStyle/>
            <a:p>
              <a:pPr algn="r">
                <a:lnSpc>
                  <a:spcPts val="3096"/>
                </a:lnSpc>
              </a:pPr>
              <a:r>
                <a:rPr lang="en-US" sz="2419">
                  <a:solidFill>
                    <a:srgbClr val="FFFFFF"/>
                  </a:solidFill>
                  <a:latin typeface="Garet Bold"/>
                </a:rPr>
                <a:t>Às vezes, apps distribuídos em locais remotos se beneficiam de uma solução de nuvem híbrida. Para aplicativos com requisitos de baixa latência, a computação híbrida acontece perto dos usuários finais.</a:t>
              </a:r>
            </a:p>
          </p:txBody>
        </p:sp>
        <p:sp>
          <p:nvSpPr>
            <p:cNvPr id="11" name="TextBox 11"/>
            <p:cNvSpPr txBox="1"/>
            <p:nvPr/>
          </p:nvSpPr>
          <p:spPr>
            <a:xfrm>
              <a:off x="0" y="905573"/>
              <a:ext cx="10650253" cy="1026084"/>
            </a:xfrm>
            <a:prstGeom prst="rect">
              <a:avLst/>
            </a:prstGeom>
          </p:spPr>
          <p:txBody>
            <a:bodyPr lIns="0" tIns="0" rIns="0" bIns="0" rtlCol="0" anchor="t">
              <a:spAutoFit/>
            </a:bodyPr>
            <a:lstStyle/>
            <a:p>
              <a:pPr algn="r">
                <a:lnSpc>
                  <a:spcPts val="3012"/>
                </a:lnSpc>
              </a:pPr>
              <a:r>
                <a:rPr lang="en-US" sz="2789">
                  <a:solidFill>
                    <a:srgbClr val="FFFFFF"/>
                  </a:solidFill>
                  <a:latin typeface="Garet Bold"/>
                </a:rPr>
                <a:t>DESEMPENHO APRIMORADO E LATÊNCIA REDUZIDA</a:t>
              </a:r>
            </a:p>
          </p:txBody>
        </p:sp>
        <p:sp>
          <p:nvSpPr>
            <p:cNvPr id="12" name="TextBox 12"/>
            <p:cNvSpPr txBox="1"/>
            <p:nvPr/>
          </p:nvSpPr>
          <p:spPr>
            <a:xfrm>
              <a:off x="0" y="38100"/>
              <a:ext cx="10650253" cy="543795"/>
            </a:xfrm>
            <a:prstGeom prst="rect">
              <a:avLst/>
            </a:prstGeom>
          </p:spPr>
          <p:txBody>
            <a:bodyPr lIns="0" tIns="0" rIns="0" bIns="0" rtlCol="0" anchor="t">
              <a:spAutoFit/>
            </a:bodyPr>
            <a:lstStyle/>
            <a:p>
              <a:pPr algn="r">
                <a:lnSpc>
                  <a:spcPts val="3143"/>
                </a:lnSpc>
              </a:pPr>
              <a:r>
                <a:rPr lang="en-US" sz="2910">
                  <a:solidFill>
                    <a:srgbClr val="FFFFFF"/>
                  </a:solidFill>
                  <a:latin typeface="Garet"/>
                </a:rPr>
                <a:t>02</a:t>
              </a:r>
            </a:p>
          </p:txBody>
        </p:sp>
      </p:grpSp>
      <p:grpSp>
        <p:nvGrpSpPr>
          <p:cNvPr id="13" name="Group 13"/>
          <p:cNvGrpSpPr/>
          <p:nvPr/>
        </p:nvGrpSpPr>
        <p:grpSpPr>
          <a:xfrm>
            <a:off x="549792" y="6239420"/>
            <a:ext cx="7890002" cy="3167058"/>
            <a:chOff x="0" y="0"/>
            <a:chExt cx="10520003" cy="4222744"/>
          </a:xfrm>
        </p:grpSpPr>
        <p:sp>
          <p:nvSpPr>
            <p:cNvPr id="14" name="TextBox 14"/>
            <p:cNvSpPr txBox="1"/>
            <p:nvPr/>
          </p:nvSpPr>
          <p:spPr>
            <a:xfrm>
              <a:off x="0" y="1830694"/>
              <a:ext cx="10520003" cy="2392050"/>
            </a:xfrm>
            <a:prstGeom prst="rect">
              <a:avLst/>
            </a:prstGeom>
          </p:spPr>
          <p:txBody>
            <a:bodyPr lIns="0" tIns="0" rIns="0" bIns="0" rtlCol="0" anchor="t">
              <a:spAutoFit/>
            </a:bodyPr>
            <a:lstStyle/>
            <a:p>
              <a:pPr algn="l">
                <a:lnSpc>
                  <a:spcPts val="2879"/>
                </a:lnSpc>
              </a:pPr>
              <a:r>
                <a:rPr lang="en-US" sz="2249">
                  <a:solidFill>
                    <a:srgbClr val="FFFFFF"/>
                  </a:solidFill>
                  <a:latin typeface="Garet Bold"/>
                </a:rPr>
                <a:t>A computação híbrida oferece flexibilidade para operar no ambiente que for melhor para você. Por exemplo, ao criar com contêineres, você pode criar aplicativos portáteis e se mover facilmente entre nuvens públicas e privadas.</a:t>
              </a:r>
            </a:p>
          </p:txBody>
        </p:sp>
        <p:sp>
          <p:nvSpPr>
            <p:cNvPr id="15" name="TextBox 15"/>
            <p:cNvSpPr txBox="1"/>
            <p:nvPr/>
          </p:nvSpPr>
          <p:spPr>
            <a:xfrm>
              <a:off x="0" y="921228"/>
              <a:ext cx="10520003" cy="545855"/>
            </a:xfrm>
            <a:prstGeom prst="rect">
              <a:avLst/>
            </a:prstGeom>
          </p:spPr>
          <p:txBody>
            <a:bodyPr lIns="0" tIns="0" rIns="0" bIns="0" rtlCol="0" anchor="t">
              <a:spAutoFit/>
            </a:bodyPr>
            <a:lstStyle/>
            <a:p>
              <a:pPr algn="l">
                <a:lnSpc>
                  <a:spcPts val="3063"/>
                </a:lnSpc>
              </a:pPr>
              <a:r>
                <a:rPr lang="en-US" sz="2836">
                  <a:solidFill>
                    <a:srgbClr val="FFFFFF"/>
                  </a:solidFill>
                  <a:latin typeface="Garet Bold"/>
                </a:rPr>
                <a:t>OPERAÇÕES FLEXÍVEIS</a:t>
              </a:r>
            </a:p>
          </p:txBody>
        </p:sp>
        <p:sp>
          <p:nvSpPr>
            <p:cNvPr id="16" name="TextBox 16"/>
            <p:cNvSpPr txBox="1"/>
            <p:nvPr/>
          </p:nvSpPr>
          <p:spPr>
            <a:xfrm>
              <a:off x="0" y="38100"/>
              <a:ext cx="10520003" cy="554496"/>
            </a:xfrm>
            <a:prstGeom prst="rect">
              <a:avLst/>
            </a:prstGeom>
          </p:spPr>
          <p:txBody>
            <a:bodyPr lIns="0" tIns="0" rIns="0" bIns="0" rtlCol="0" anchor="t">
              <a:spAutoFit/>
            </a:bodyPr>
            <a:lstStyle/>
            <a:p>
              <a:pPr algn="l">
                <a:lnSpc>
                  <a:spcPts val="3196"/>
                </a:lnSpc>
              </a:pPr>
              <a:r>
                <a:rPr lang="en-US" sz="2959">
                  <a:solidFill>
                    <a:srgbClr val="FFFFFF"/>
                  </a:solidFill>
                  <a:latin typeface="Garet"/>
                </a:rPr>
                <a:t>03</a:t>
              </a:r>
            </a:p>
          </p:txBody>
        </p:sp>
      </p:grpSp>
      <p:grpSp>
        <p:nvGrpSpPr>
          <p:cNvPr id="17" name="Group 17"/>
          <p:cNvGrpSpPr/>
          <p:nvPr/>
        </p:nvGrpSpPr>
        <p:grpSpPr>
          <a:xfrm>
            <a:off x="9594007" y="5911698"/>
            <a:ext cx="8369734" cy="4110490"/>
            <a:chOff x="0" y="0"/>
            <a:chExt cx="11159645" cy="5480654"/>
          </a:xfrm>
        </p:grpSpPr>
        <p:sp>
          <p:nvSpPr>
            <p:cNvPr id="18" name="TextBox 18"/>
            <p:cNvSpPr txBox="1"/>
            <p:nvPr/>
          </p:nvSpPr>
          <p:spPr>
            <a:xfrm>
              <a:off x="0" y="1937603"/>
              <a:ext cx="11159645" cy="3543051"/>
            </a:xfrm>
            <a:prstGeom prst="rect">
              <a:avLst/>
            </a:prstGeom>
          </p:spPr>
          <p:txBody>
            <a:bodyPr lIns="0" tIns="0" rIns="0" bIns="0" rtlCol="0" anchor="t">
              <a:spAutoFit/>
            </a:bodyPr>
            <a:lstStyle/>
            <a:p>
              <a:pPr algn="r">
                <a:lnSpc>
                  <a:spcPts val="3023"/>
                </a:lnSpc>
              </a:pPr>
              <a:r>
                <a:rPr lang="en-US" sz="2362">
                  <a:solidFill>
                    <a:srgbClr val="FFFFFF"/>
                  </a:solidFill>
                  <a:latin typeface="Garet Bold"/>
                </a:rPr>
                <a:t>Os modelos de nuvem híbrida oferecem acesso às tecnologias mais recentes, como IA e machine learning, sem precisar estender ou substituir a infraestrutura atual. É possível maximizar os recursos e aumentar a produtividade para acelerar o desenvolvimento e a entrega de apps.</a:t>
              </a:r>
            </a:p>
            <a:p>
              <a:pPr algn="r">
                <a:lnSpc>
                  <a:spcPts val="3023"/>
                </a:lnSpc>
              </a:pPr>
              <a:endParaRPr lang="en-US" sz="2362">
                <a:solidFill>
                  <a:srgbClr val="FFFFFF"/>
                </a:solidFill>
                <a:latin typeface="Garet Bold"/>
              </a:endParaRPr>
            </a:p>
          </p:txBody>
        </p:sp>
        <p:sp>
          <p:nvSpPr>
            <p:cNvPr id="19" name="TextBox 19"/>
            <p:cNvSpPr txBox="1"/>
            <p:nvPr/>
          </p:nvSpPr>
          <p:spPr>
            <a:xfrm>
              <a:off x="0" y="991694"/>
              <a:ext cx="11159645" cy="569135"/>
            </a:xfrm>
            <a:prstGeom prst="rect">
              <a:avLst/>
            </a:prstGeom>
          </p:spPr>
          <p:txBody>
            <a:bodyPr lIns="0" tIns="0" rIns="0" bIns="0" rtlCol="0" anchor="t">
              <a:spAutoFit/>
            </a:bodyPr>
            <a:lstStyle/>
            <a:p>
              <a:pPr algn="r">
                <a:lnSpc>
                  <a:spcPts val="3249"/>
                </a:lnSpc>
              </a:pPr>
              <a:r>
                <a:rPr lang="en-US" sz="3008">
                  <a:solidFill>
                    <a:srgbClr val="FFFFFF"/>
                  </a:solidFill>
                  <a:latin typeface="Garet Bold"/>
                </a:rPr>
                <a:t>INOVAÇÃO MAIS RÁPIDA</a:t>
              </a:r>
            </a:p>
          </p:txBody>
        </p:sp>
        <p:sp>
          <p:nvSpPr>
            <p:cNvPr id="20" name="TextBox 20"/>
            <p:cNvSpPr txBox="1"/>
            <p:nvPr/>
          </p:nvSpPr>
          <p:spPr>
            <a:xfrm>
              <a:off x="0" y="38100"/>
              <a:ext cx="11159645" cy="597193"/>
            </a:xfrm>
            <a:prstGeom prst="rect">
              <a:avLst/>
            </a:prstGeom>
          </p:spPr>
          <p:txBody>
            <a:bodyPr lIns="0" tIns="0" rIns="0" bIns="0" rtlCol="0" anchor="t">
              <a:spAutoFit/>
            </a:bodyPr>
            <a:lstStyle/>
            <a:p>
              <a:pPr algn="r">
                <a:lnSpc>
                  <a:spcPts val="3390"/>
                </a:lnSpc>
              </a:pPr>
              <a:r>
                <a:rPr lang="en-US" sz="3139">
                  <a:solidFill>
                    <a:srgbClr val="FFFFFF"/>
                  </a:solidFill>
                  <a:latin typeface="Garet"/>
                </a:rPr>
                <a:t>04</a:t>
              </a:r>
            </a:p>
          </p:txBody>
        </p:sp>
      </p:grpSp>
      <p:sp>
        <p:nvSpPr>
          <p:cNvPr id="21" name="Freeform 21"/>
          <p:cNvSpPr/>
          <p:nvPr/>
        </p:nvSpPr>
        <p:spPr>
          <a:xfrm>
            <a:off x="15658016" y="1268346"/>
            <a:ext cx="597375" cy="597375"/>
          </a:xfrm>
          <a:custGeom>
            <a:avLst/>
            <a:gdLst/>
            <a:ahLst/>
            <a:cxnLst/>
            <a:rect l="l" t="t" r="r" b="b"/>
            <a:pathLst>
              <a:path w="597375" h="597375">
                <a:moveTo>
                  <a:pt x="0" y="0"/>
                </a:moveTo>
                <a:lnTo>
                  <a:pt x="597374" y="0"/>
                </a:lnTo>
                <a:lnTo>
                  <a:pt x="597374" y="597375"/>
                </a:lnTo>
                <a:lnTo>
                  <a:pt x="0" y="597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a:off x="16429513" y="1567034"/>
            <a:ext cx="771498" cy="771498"/>
          </a:xfrm>
          <a:custGeom>
            <a:avLst/>
            <a:gdLst/>
            <a:ahLst/>
            <a:cxnLst/>
            <a:rect l="l" t="t" r="r" b="b"/>
            <a:pathLst>
              <a:path w="771498" h="771498">
                <a:moveTo>
                  <a:pt x="0" y="0"/>
                </a:moveTo>
                <a:lnTo>
                  <a:pt x="771498" y="0"/>
                </a:lnTo>
                <a:lnTo>
                  <a:pt x="771498" y="771497"/>
                </a:lnTo>
                <a:lnTo>
                  <a:pt x="0" y="771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2057561" y="9767107"/>
            <a:ext cx="14172877" cy="73576"/>
            <a:chOff x="0" y="0"/>
            <a:chExt cx="18897170" cy="98101"/>
          </a:xfrm>
        </p:grpSpPr>
        <p:grpSp>
          <p:nvGrpSpPr>
            <p:cNvPr id="24" name="Group 24"/>
            <p:cNvGrpSpPr/>
            <p:nvPr/>
          </p:nvGrpSpPr>
          <p:grpSpPr>
            <a:xfrm rot="-10800000">
              <a:off x="0" y="0"/>
              <a:ext cx="2484966" cy="98101"/>
              <a:chOff x="0" y="0"/>
              <a:chExt cx="393327" cy="15528"/>
            </a:xfrm>
          </p:grpSpPr>
          <p:sp>
            <p:nvSpPr>
              <p:cNvPr id="25" name="Freeform 25"/>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26" name="TextBox 26"/>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7" name="Group 27"/>
            <p:cNvGrpSpPr/>
            <p:nvPr/>
          </p:nvGrpSpPr>
          <p:grpSpPr>
            <a:xfrm rot="-10800000">
              <a:off x="2735367" y="0"/>
              <a:ext cx="2484966" cy="98101"/>
              <a:chOff x="0" y="0"/>
              <a:chExt cx="393327" cy="15528"/>
            </a:xfrm>
          </p:grpSpPr>
          <p:sp>
            <p:nvSpPr>
              <p:cNvPr id="28" name="Freeform 28"/>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29" name="TextBox 29"/>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30" name="Group 30"/>
            <p:cNvGrpSpPr/>
            <p:nvPr/>
          </p:nvGrpSpPr>
          <p:grpSpPr>
            <a:xfrm rot="-10800000">
              <a:off x="5470735" y="0"/>
              <a:ext cx="2484966" cy="98101"/>
              <a:chOff x="0" y="0"/>
              <a:chExt cx="393327" cy="15528"/>
            </a:xfrm>
          </p:grpSpPr>
          <p:sp>
            <p:nvSpPr>
              <p:cNvPr id="31" name="Freeform 31"/>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32" name="TextBox 32"/>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33" name="Group 33"/>
            <p:cNvGrpSpPr/>
            <p:nvPr/>
          </p:nvGrpSpPr>
          <p:grpSpPr>
            <a:xfrm rot="-10800000">
              <a:off x="8206102" y="0"/>
              <a:ext cx="2484966" cy="98101"/>
              <a:chOff x="0" y="0"/>
              <a:chExt cx="393327" cy="15528"/>
            </a:xfrm>
          </p:grpSpPr>
          <p:sp>
            <p:nvSpPr>
              <p:cNvPr id="34" name="Freeform 34"/>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35" name="TextBox 35"/>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36" name="Group 36"/>
            <p:cNvGrpSpPr/>
            <p:nvPr/>
          </p:nvGrpSpPr>
          <p:grpSpPr>
            <a:xfrm rot="-10800000">
              <a:off x="10941469" y="0"/>
              <a:ext cx="2484966" cy="98101"/>
              <a:chOff x="0" y="0"/>
              <a:chExt cx="393327" cy="15528"/>
            </a:xfrm>
          </p:grpSpPr>
          <p:sp>
            <p:nvSpPr>
              <p:cNvPr id="37" name="Freeform 37"/>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solidFill>
            </p:spPr>
          </p:sp>
          <p:sp>
            <p:nvSpPr>
              <p:cNvPr id="38" name="TextBox 38"/>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39" name="Group 39"/>
            <p:cNvGrpSpPr/>
            <p:nvPr/>
          </p:nvGrpSpPr>
          <p:grpSpPr>
            <a:xfrm rot="-10800000">
              <a:off x="13676836" y="0"/>
              <a:ext cx="2484966" cy="98101"/>
              <a:chOff x="0" y="0"/>
              <a:chExt cx="393327" cy="15528"/>
            </a:xfrm>
          </p:grpSpPr>
          <p:sp>
            <p:nvSpPr>
              <p:cNvPr id="40" name="Freeform 40"/>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41" name="TextBox 41"/>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42" name="Group 42"/>
            <p:cNvGrpSpPr/>
            <p:nvPr/>
          </p:nvGrpSpPr>
          <p:grpSpPr>
            <a:xfrm rot="-10800000">
              <a:off x="16412204" y="0"/>
              <a:ext cx="2484966" cy="98101"/>
              <a:chOff x="0" y="0"/>
              <a:chExt cx="393327" cy="15528"/>
            </a:xfrm>
          </p:grpSpPr>
          <p:sp>
            <p:nvSpPr>
              <p:cNvPr id="43" name="Freeform 43"/>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44" name="TextBox 44"/>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57561" y="9691836"/>
            <a:ext cx="14172877" cy="73576"/>
            <a:chOff x="0" y="0"/>
            <a:chExt cx="18897170" cy="98101"/>
          </a:xfrm>
        </p:grpSpPr>
        <p:grpSp>
          <p:nvGrpSpPr>
            <p:cNvPr id="3" name="Group 3"/>
            <p:cNvGrpSpPr/>
            <p:nvPr/>
          </p:nvGrpSpPr>
          <p:grpSpPr>
            <a:xfrm rot="-10800000">
              <a:off x="0" y="0"/>
              <a:ext cx="2484966" cy="98101"/>
              <a:chOff x="0" y="0"/>
              <a:chExt cx="393327" cy="15528"/>
            </a:xfrm>
          </p:grpSpPr>
          <p:sp>
            <p:nvSpPr>
              <p:cNvPr id="4" name="Freeform 4"/>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5" name="TextBox 5"/>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6" name="Group 6"/>
            <p:cNvGrpSpPr/>
            <p:nvPr/>
          </p:nvGrpSpPr>
          <p:grpSpPr>
            <a:xfrm rot="-10800000">
              <a:off x="2735367" y="0"/>
              <a:ext cx="2484966" cy="98101"/>
              <a:chOff x="0" y="0"/>
              <a:chExt cx="393327" cy="15528"/>
            </a:xfrm>
          </p:grpSpPr>
          <p:sp>
            <p:nvSpPr>
              <p:cNvPr id="7" name="Freeform 7"/>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8" name="TextBox 8"/>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9" name="Group 9"/>
            <p:cNvGrpSpPr/>
            <p:nvPr/>
          </p:nvGrpSpPr>
          <p:grpSpPr>
            <a:xfrm rot="-10800000">
              <a:off x="5470735" y="0"/>
              <a:ext cx="2484966" cy="98101"/>
              <a:chOff x="0" y="0"/>
              <a:chExt cx="393327" cy="15528"/>
            </a:xfrm>
          </p:grpSpPr>
          <p:sp>
            <p:nvSpPr>
              <p:cNvPr id="10" name="Freeform 10"/>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1" name="TextBox 11"/>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2" name="Group 12"/>
            <p:cNvGrpSpPr/>
            <p:nvPr/>
          </p:nvGrpSpPr>
          <p:grpSpPr>
            <a:xfrm rot="-10800000">
              <a:off x="8206102" y="0"/>
              <a:ext cx="2484966" cy="98101"/>
              <a:chOff x="0" y="0"/>
              <a:chExt cx="393327" cy="15528"/>
            </a:xfrm>
          </p:grpSpPr>
          <p:sp>
            <p:nvSpPr>
              <p:cNvPr id="13" name="Freeform 13"/>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4" name="TextBox 14"/>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5" name="Group 15"/>
            <p:cNvGrpSpPr/>
            <p:nvPr/>
          </p:nvGrpSpPr>
          <p:grpSpPr>
            <a:xfrm rot="-10800000">
              <a:off x="10941469" y="0"/>
              <a:ext cx="2484966" cy="98101"/>
              <a:chOff x="0" y="0"/>
              <a:chExt cx="393327" cy="15528"/>
            </a:xfrm>
          </p:grpSpPr>
          <p:sp>
            <p:nvSpPr>
              <p:cNvPr id="16" name="Freeform 16"/>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17" name="TextBox 17"/>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8" name="Group 18"/>
            <p:cNvGrpSpPr/>
            <p:nvPr/>
          </p:nvGrpSpPr>
          <p:grpSpPr>
            <a:xfrm rot="-10800000">
              <a:off x="13676836" y="0"/>
              <a:ext cx="2484966" cy="98101"/>
              <a:chOff x="0" y="0"/>
              <a:chExt cx="393327" cy="15528"/>
            </a:xfrm>
          </p:grpSpPr>
          <p:sp>
            <p:nvSpPr>
              <p:cNvPr id="19" name="Freeform 19"/>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id="20" name="TextBox 20"/>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1" name="Group 21"/>
            <p:cNvGrpSpPr/>
            <p:nvPr/>
          </p:nvGrpSpPr>
          <p:grpSpPr>
            <a:xfrm rot="-10800000">
              <a:off x="16412204" y="0"/>
              <a:ext cx="2484966" cy="98101"/>
              <a:chOff x="0" y="0"/>
              <a:chExt cx="393327" cy="15528"/>
            </a:xfrm>
          </p:grpSpPr>
          <p:sp>
            <p:nvSpPr>
              <p:cNvPr id="22" name="Freeform 22"/>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id="23" name="TextBox 23"/>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sp>
        <p:nvSpPr>
          <p:cNvPr id="24" name="Freeform 24"/>
          <p:cNvSpPr/>
          <p:nvPr/>
        </p:nvSpPr>
        <p:spPr>
          <a:xfrm>
            <a:off x="13304856" y="6968215"/>
            <a:ext cx="4737775" cy="3121009"/>
          </a:xfrm>
          <a:custGeom>
            <a:avLst/>
            <a:gdLst/>
            <a:ahLst/>
            <a:cxnLst/>
            <a:rect l="l" t="t" r="r" b="b"/>
            <a:pathLst>
              <a:path w="4737775" h="3121009">
                <a:moveTo>
                  <a:pt x="0" y="0"/>
                </a:moveTo>
                <a:lnTo>
                  <a:pt x="4737776" y="0"/>
                </a:lnTo>
                <a:lnTo>
                  <a:pt x="4737776" y="3121010"/>
                </a:lnTo>
                <a:lnTo>
                  <a:pt x="0" y="3121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570999" y="429747"/>
            <a:ext cx="2154399" cy="2154399"/>
          </a:xfrm>
          <a:custGeom>
            <a:avLst/>
            <a:gdLst/>
            <a:ahLst/>
            <a:cxnLst/>
            <a:rect l="l" t="t" r="r" b="b"/>
            <a:pathLst>
              <a:path w="2154399" h="2154399">
                <a:moveTo>
                  <a:pt x="0" y="0"/>
                </a:moveTo>
                <a:lnTo>
                  <a:pt x="2154399" y="0"/>
                </a:lnTo>
                <a:lnTo>
                  <a:pt x="2154399" y="2154399"/>
                </a:lnTo>
                <a:lnTo>
                  <a:pt x="0" y="2154399"/>
                </a:lnTo>
                <a:lnTo>
                  <a:pt x="0" y="0"/>
                </a:lnTo>
                <a:close/>
              </a:path>
            </a:pathLst>
          </a:custGeom>
          <a:blipFill>
            <a:blip r:embed="rId4"/>
            <a:stretch>
              <a:fillRect/>
            </a:stretch>
          </a:blipFill>
        </p:spPr>
      </p:sp>
      <p:sp>
        <p:nvSpPr>
          <p:cNvPr id="26" name="TextBox 26"/>
          <p:cNvSpPr txBox="1"/>
          <p:nvPr/>
        </p:nvSpPr>
        <p:spPr>
          <a:xfrm>
            <a:off x="2892424" y="745319"/>
            <a:ext cx="9779952" cy="1266081"/>
          </a:xfrm>
          <a:prstGeom prst="rect">
            <a:avLst/>
          </a:prstGeom>
        </p:spPr>
        <p:txBody>
          <a:bodyPr lIns="0" tIns="0" rIns="0" bIns="0" rtlCol="0" anchor="t">
            <a:spAutoFit/>
          </a:bodyPr>
          <a:lstStyle/>
          <a:p>
            <a:pPr algn="l">
              <a:lnSpc>
                <a:spcPts val="9743"/>
              </a:lnSpc>
            </a:pPr>
            <a:r>
              <a:rPr lang="en-US" sz="9022">
                <a:solidFill>
                  <a:srgbClr val="311C61"/>
                </a:solidFill>
                <a:latin typeface="Garet Bold"/>
              </a:rPr>
              <a:t>DESVANTAGENS</a:t>
            </a:r>
          </a:p>
        </p:txBody>
      </p:sp>
      <p:sp>
        <p:nvSpPr>
          <p:cNvPr id="27" name="TextBox 27"/>
          <p:cNvSpPr txBox="1"/>
          <p:nvPr/>
        </p:nvSpPr>
        <p:spPr>
          <a:xfrm>
            <a:off x="1648199" y="2703073"/>
            <a:ext cx="12814950" cy="6039915"/>
          </a:xfrm>
          <a:prstGeom prst="rect">
            <a:avLst/>
          </a:prstGeom>
        </p:spPr>
        <p:txBody>
          <a:bodyPr lIns="0" tIns="0" rIns="0" bIns="0" rtlCol="0" anchor="t">
            <a:spAutoFit/>
          </a:bodyPr>
          <a:lstStyle/>
          <a:p>
            <a:pPr algn="l">
              <a:lnSpc>
                <a:spcPts val="5370"/>
              </a:lnSpc>
            </a:pPr>
            <a:r>
              <a:rPr lang="en-US" sz="3465">
                <a:solidFill>
                  <a:srgbClr val="311C61"/>
                </a:solidFill>
                <a:latin typeface="Garet Bold"/>
              </a:rPr>
              <a:t>Como os modelos de nuvem híbrida incluem o uso de nuvem privada e infraestrutura no local é necessário investir e manter hardware interno e qualquer outro software e ferramentas necessários. Ambientes de nuvem híbrida muitas vezes podem ser complexos, o que torna difícil estabelecer visibilidade em todos os sistemas, aplicativos, plataformas e processos contidos na nuvem híbrida, o que pode fazer perder problemas ou oportunidades importantes.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1C61"/>
        </a:solidFill>
        <a:effectLst/>
      </p:bgPr>
    </p:bg>
    <p:spTree>
      <p:nvGrpSpPr>
        <p:cNvPr id="1" name=""/>
        <p:cNvGrpSpPr/>
        <p:nvPr/>
      </p:nvGrpSpPr>
      <p:grpSpPr>
        <a:xfrm>
          <a:off x="0" y="0"/>
          <a:ext cx="0" cy="0"/>
          <a:chOff x="0" y="0"/>
          <a:chExt cx="0" cy="0"/>
        </a:xfrm>
      </p:grpSpPr>
      <p:grpSp>
        <p:nvGrpSpPr>
          <p:cNvPr id="2" name="Group 2"/>
          <p:cNvGrpSpPr/>
          <p:nvPr/>
        </p:nvGrpSpPr>
        <p:grpSpPr>
          <a:xfrm>
            <a:off x="2057561" y="9535568"/>
            <a:ext cx="14172877" cy="73576"/>
            <a:chOff x="0" y="0"/>
            <a:chExt cx="18897170" cy="98101"/>
          </a:xfrm>
        </p:grpSpPr>
        <p:grpSp>
          <p:nvGrpSpPr>
            <p:cNvPr id="3" name="Group 3"/>
            <p:cNvGrpSpPr/>
            <p:nvPr/>
          </p:nvGrpSpPr>
          <p:grpSpPr>
            <a:xfrm rot="-10800000">
              <a:off x="0" y="0"/>
              <a:ext cx="2484966" cy="98101"/>
              <a:chOff x="0" y="0"/>
              <a:chExt cx="393327" cy="15528"/>
            </a:xfrm>
          </p:grpSpPr>
          <p:sp>
            <p:nvSpPr>
              <p:cNvPr id="4" name="Freeform 4"/>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5" name="TextBox 5"/>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6" name="Group 6"/>
            <p:cNvGrpSpPr/>
            <p:nvPr/>
          </p:nvGrpSpPr>
          <p:grpSpPr>
            <a:xfrm rot="-10800000">
              <a:off x="2735367" y="0"/>
              <a:ext cx="2484966" cy="98101"/>
              <a:chOff x="0" y="0"/>
              <a:chExt cx="393327" cy="15528"/>
            </a:xfrm>
          </p:grpSpPr>
          <p:sp>
            <p:nvSpPr>
              <p:cNvPr id="7" name="Freeform 7"/>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8" name="TextBox 8"/>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9" name="Group 9"/>
            <p:cNvGrpSpPr/>
            <p:nvPr/>
          </p:nvGrpSpPr>
          <p:grpSpPr>
            <a:xfrm rot="-10800000">
              <a:off x="5470735" y="0"/>
              <a:ext cx="2484966" cy="98101"/>
              <a:chOff x="0" y="0"/>
              <a:chExt cx="393327" cy="15528"/>
            </a:xfrm>
          </p:grpSpPr>
          <p:sp>
            <p:nvSpPr>
              <p:cNvPr id="10" name="Freeform 10"/>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11" name="TextBox 11"/>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2" name="Group 12"/>
            <p:cNvGrpSpPr/>
            <p:nvPr/>
          </p:nvGrpSpPr>
          <p:grpSpPr>
            <a:xfrm rot="-10800000">
              <a:off x="8206102" y="0"/>
              <a:ext cx="2484966" cy="98101"/>
              <a:chOff x="0" y="0"/>
              <a:chExt cx="393327" cy="15528"/>
            </a:xfrm>
          </p:grpSpPr>
          <p:sp>
            <p:nvSpPr>
              <p:cNvPr id="13" name="Freeform 13"/>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14" name="TextBox 14"/>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5" name="Group 15"/>
            <p:cNvGrpSpPr/>
            <p:nvPr/>
          </p:nvGrpSpPr>
          <p:grpSpPr>
            <a:xfrm rot="-10800000">
              <a:off x="10941469" y="0"/>
              <a:ext cx="2484966" cy="98101"/>
              <a:chOff x="0" y="0"/>
              <a:chExt cx="393327" cy="15528"/>
            </a:xfrm>
          </p:grpSpPr>
          <p:sp>
            <p:nvSpPr>
              <p:cNvPr id="16" name="Freeform 16"/>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17" name="TextBox 17"/>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18" name="Group 18"/>
            <p:cNvGrpSpPr/>
            <p:nvPr/>
          </p:nvGrpSpPr>
          <p:grpSpPr>
            <a:xfrm rot="-10800000">
              <a:off x="13676836" y="0"/>
              <a:ext cx="2484966" cy="98101"/>
              <a:chOff x="0" y="0"/>
              <a:chExt cx="393327" cy="15528"/>
            </a:xfrm>
          </p:grpSpPr>
          <p:sp>
            <p:nvSpPr>
              <p:cNvPr id="19" name="Freeform 19"/>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id="20" name="TextBox 20"/>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nvGrpSpPr>
            <p:cNvPr id="21" name="Group 21"/>
            <p:cNvGrpSpPr/>
            <p:nvPr/>
          </p:nvGrpSpPr>
          <p:grpSpPr>
            <a:xfrm rot="-10800000">
              <a:off x="16412204" y="0"/>
              <a:ext cx="2484966" cy="98101"/>
              <a:chOff x="0" y="0"/>
              <a:chExt cx="393327" cy="15528"/>
            </a:xfrm>
          </p:grpSpPr>
          <p:sp>
            <p:nvSpPr>
              <p:cNvPr id="22" name="Freeform 22"/>
              <p:cNvSpPr/>
              <p:nvPr/>
            </p:nvSpPr>
            <p:spPr>
              <a:xfrm>
                <a:off x="0" y="0"/>
                <a:ext cx="393327" cy="15528"/>
              </a:xfrm>
              <a:custGeom>
                <a:avLst/>
                <a:gdLst/>
                <a:ahLst/>
                <a:cxnLst/>
                <a:rect l="l" t="t" r="r" b="b"/>
                <a:pathLst>
                  <a:path w="393327" h="15528">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solidFill>
            </p:spPr>
          </p:sp>
          <p:sp>
            <p:nvSpPr>
              <p:cNvPr id="23" name="TextBox 23"/>
              <p:cNvSpPr txBox="1"/>
              <p:nvPr/>
            </p:nvSpPr>
            <p:spPr>
              <a:xfrm>
                <a:off x="0" y="28575"/>
                <a:ext cx="393327" cy="0"/>
              </a:xfrm>
              <a:prstGeom prst="rect">
                <a:avLst/>
              </a:prstGeom>
            </p:spPr>
            <p:txBody>
              <a:bodyPr lIns="50800" tIns="50800" rIns="50800" bIns="50800" rtlCol="0" anchor="ctr"/>
              <a:lstStyle/>
              <a:p>
                <a:pPr algn="ctr">
                  <a:lnSpc>
                    <a:spcPts val="2592"/>
                  </a:lnSpc>
                </a:pPr>
                <a:endParaRPr/>
              </a:p>
            </p:txBody>
          </p:sp>
        </p:grpSp>
      </p:grpSp>
      <p:grpSp>
        <p:nvGrpSpPr>
          <p:cNvPr id="24" name="Group 24"/>
          <p:cNvGrpSpPr/>
          <p:nvPr/>
        </p:nvGrpSpPr>
        <p:grpSpPr>
          <a:xfrm rot="-10800000">
            <a:off x="0" y="0"/>
            <a:ext cx="18288000" cy="4178710"/>
            <a:chOff x="0" y="0"/>
            <a:chExt cx="4379928" cy="1000790"/>
          </a:xfrm>
        </p:grpSpPr>
        <p:sp>
          <p:nvSpPr>
            <p:cNvPr id="25" name="Freeform 25"/>
            <p:cNvSpPr/>
            <p:nvPr/>
          </p:nvSpPr>
          <p:spPr>
            <a:xfrm>
              <a:off x="0" y="0"/>
              <a:ext cx="4379928" cy="1000790"/>
            </a:xfrm>
            <a:custGeom>
              <a:avLst/>
              <a:gdLst/>
              <a:ahLst/>
              <a:cxnLst/>
              <a:rect l="l" t="t" r="r" b="b"/>
              <a:pathLst>
                <a:path w="4379928" h="1000790">
                  <a:moveTo>
                    <a:pt x="0" y="0"/>
                  </a:moveTo>
                  <a:lnTo>
                    <a:pt x="4379928" y="0"/>
                  </a:lnTo>
                  <a:lnTo>
                    <a:pt x="4379928" y="1000790"/>
                  </a:lnTo>
                  <a:lnTo>
                    <a:pt x="0" y="1000790"/>
                  </a:lnTo>
                  <a:close/>
                </a:path>
              </a:pathLst>
            </a:custGeom>
            <a:solidFill>
              <a:srgbClr val="FFFFFF"/>
            </a:solidFill>
          </p:spPr>
        </p:sp>
        <p:sp>
          <p:nvSpPr>
            <p:cNvPr id="26" name="TextBox 26"/>
            <p:cNvSpPr txBox="1"/>
            <p:nvPr/>
          </p:nvSpPr>
          <p:spPr>
            <a:xfrm>
              <a:off x="0" y="28575"/>
              <a:ext cx="4379928" cy="972215"/>
            </a:xfrm>
            <a:prstGeom prst="rect">
              <a:avLst/>
            </a:prstGeom>
          </p:spPr>
          <p:txBody>
            <a:bodyPr lIns="50800" tIns="50800" rIns="50800" bIns="50800" rtlCol="0" anchor="ctr"/>
            <a:lstStyle/>
            <a:p>
              <a:pPr algn="ctr">
                <a:lnSpc>
                  <a:spcPts val="2592"/>
                </a:lnSpc>
              </a:pPr>
              <a:endParaRPr/>
            </a:p>
          </p:txBody>
        </p:sp>
      </p:grpSp>
      <p:sp>
        <p:nvSpPr>
          <p:cNvPr id="27" name="Freeform 27"/>
          <p:cNvSpPr/>
          <p:nvPr/>
        </p:nvSpPr>
        <p:spPr>
          <a:xfrm>
            <a:off x="12650248" y="448732"/>
            <a:ext cx="5243004" cy="3281247"/>
          </a:xfrm>
          <a:custGeom>
            <a:avLst/>
            <a:gdLst/>
            <a:ahLst/>
            <a:cxnLst/>
            <a:rect l="l" t="t" r="r" b="b"/>
            <a:pathLst>
              <a:path w="5243004" h="3281247">
                <a:moveTo>
                  <a:pt x="0" y="0"/>
                </a:moveTo>
                <a:lnTo>
                  <a:pt x="5243005" y="0"/>
                </a:lnTo>
                <a:lnTo>
                  <a:pt x="5243005" y="3281247"/>
                </a:lnTo>
                <a:lnTo>
                  <a:pt x="0" y="3281247"/>
                </a:lnTo>
                <a:lnTo>
                  <a:pt x="0" y="0"/>
                </a:lnTo>
                <a:close/>
              </a:path>
            </a:pathLst>
          </a:custGeom>
          <a:blipFill>
            <a:blip r:embed="rId2"/>
            <a:stretch>
              <a:fillRect/>
            </a:stretch>
          </a:blipFill>
        </p:spPr>
      </p:sp>
      <p:sp>
        <p:nvSpPr>
          <p:cNvPr id="28" name="TextBox 28"/>
          <p:cNvSpPr txBox="1"/>
          <p:nvPr/>
        </p:nvSpPr>
        <p:spPr>
          <a:xfrm>
            <a:off x="927395" y="1798725"/>
            <a:ext cx="11599312" cy="967915"/>
          </a:xfrm>
          <a:prstGeom prst="rect">
            <a:avLst/>
          </a:prstGeom>
        </p:spPr>
        <p:txBody>
          <a:bodyPr lIns="0" tIns="0" rIns="0" bIns="0" rtlCol="0" anchor="t">
            <a:spAutoFit/>
          </a:bodyPr>
          <a:lstStyle/>
          <a:p>
            <a:pPr algn="just">
              <a:lnSpc>
                <a:spcPts val="7353"/>
              </a:lnSpc>
            </a:pPr>
            <a:r>
              <a:rPr lang="en-US" sz="6809">
                <a:solidFill>
                  <a:srgbClr val="311C61"/>
                </a:solidFill>
                <a:latin typeface="Garet Bold"/>
              </a:rPr>
              <a:t>FONTE: GOOGLE CLOUD</a:t>
            </a:r>
          </a:p>
        </p:txBody>
      </p:sp>
      <p:sp>
        <p:nvSpPr>
          <p:cNvPr id="29" name="TextBox 29"/>
          <p:cNvSpPr txBox="1"/>
          <p:nvPr/>
        </p:nvSpPr>
        <p:spPr>
          <a:xfrm>
            <a:off x="1529772" y="4715655"/>
            <a:ext cx="15034458" cy="2459036"/>
          </a:xfrm>
          <a:prstGeom prst="rect">
            <a:avLst/>
          </a:prstGeom>
        </p:spPr>
        <p:txBody>
          <a:bodyPr lIns="0" tIns="0" rIns="0" bIns="0" rtlCol="0" anchor="t">
            <a:spAutoFit/>
          </a:bodyPr>
          <a:lstStyle/>
          <a:p>
            <a:pPr algn="ctr">
              <a:lnSpc>
                <a:spcPts val="9531"/>
              </a:lnSpc>
            </a:pPr>
            <a:r>
              <a:rPr lang="en-US" sz="8825">
                <a:solidFill>
                  <a:srgbClr val="FFFFFF"/>
                </a:solidFill>
                <a:latin typeface="Garet Bold"/>
              </a:rPr>
              <a:t>OBRIGADA PELA ATENÇÃO!!!</a:t>
            </a:r>
          </a:p>
        </p:txBody>
      </p:sp>
      <p:sp>
        <p:nvSpPr>
          <p:cNvPr id="30" name="TextBox 30"/>
          <p:cNvSpPr txBox="1"/>
          <p:nvPr/>
        </p:nvSpPr>
        <p:spPr>
          <a:xfrm>
            <a:off x="6871327" y="7872001"/>
            <a:ext cx="4545346" cy="486817"/>
          </a:xfrm>
          <a:prstGeom prst="rect">
            <a:avLst/>
          </a:prstGeom>
        </p:spPr>
        <p:txBody>
          <a:bodyPr lIns="0" tIns="0" rIns="0" bIns="0" rtlCol="0" anchor="t">
            <a:spAutoFit/>
          </a:bodyPr>
          <a:lstStyle/>
          <a:p>
            <a:pPr algn="l">
              <a:lnSpc>
                <a:spcPts val="3799"/>
              </a:lnSpc>
            </a:pPr>
            <a:r>
              <a:rPr lang="en-US" sz="3518">
                <a:solidFill>
                  <a:srgbClr val="FFFFFF"/>
                </a:solidFill>
                <a:latin typeface="Garet Bold"/>
              </a:rPr>
              <a:t>ALGUMA DÚVIDA??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Personalizar</PresentationFormat>
  <Paragraphs>31</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Calibri</vt:lpstr>
      <vt:lpstr>Arial</vt:lpstr>
      <vt:lpstr>Garet Bold</vt:lpstr>
      <vt:lpstr>Garet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Nuvem híbrida</dc:title>
  <dc:creator>Desenvolvedor</dc:creator>
  <cp:lastModifiedBy>Desenvolvedor</cp:lastModifiedBy>
  <cp:revision>2</cp:revision>
  <dcterms:created xsi:type="dcterms:W3CDTF">2006-08-16T00:00:00Z</dcterms:created>
  <dcterms:modified xsi:type="dcterms:W3CDTF">2024-05-16T15:27:50Z</dcterms:modified>
  <dc:identifier>DAGEwbN2IoM</dc:identifier>
</cp:coreProperties>
</file>