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A5CF-E593-4E52-A530-23E866CBD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2C285B8-204C-47AA-842F-7C84BBCD15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B6690462-C1FD-46CE-8DBC-753D2DA6BFD4}"/>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5" name="Footer Placeholder 4">
            <a:extLst>
              <a:ext uri="{FF2B5EF4-FFF2-40B4-BE49-F238E27FC236}">
                <a16:creationId xmlns:a16="http://schemas.microsoft.com/office/drawing/2014/main" id="{70CD7DF0-5BFF-4651-AFD6-0A5F60EDDEB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E14E1ED-5140-4667-B4DB-F0E5072CCE46}"/>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119258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DF6A-7ED9-4594-A6D3-69A44416AC2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E24D73-6AB4-4B6F-BD8B-77C9F770B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63666CD-6163-42F9-B2D4-AD5DF9C21064}"/>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5" name="Footer Placeholder 4">
            <a:extLst>
              <a:ext uri="{FF2B5EF4-FFF2-40B4-BE49-F238E27FC236}">
                <a16:creationId xmlns:a16="http://schemas.microsoft.com/office/drawing/2014/main" id="{7AC7D7A1-7662-4F31-B86D-2E450A5DF20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F930130-F4C7-48CD-92C0-D76C1ADD95A4}"/>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187770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80076-D56D-44D3-8EA6-E5D19BC79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1118034-5D26-4AD5-996C-54115F5A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85E54A8-50D7-4A7A-8DC3-E86491D80DC6}"/>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5" name="Footer Placeholder 4">
            <a:extLst>
              <a:ext uri="{FF2B5EF4-FFF2-40B4-BE49-F238E27FC236}">
                <a16:creationId xmlns:a16="http://schemas.microsoft.com/office/drawing/2014/main" id="{E430B47F-0212-4F47-8650-994727E1F14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978F689-4285-4E52-8FAE-F0FBE9FFDBD0}"/>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25243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7E5D-EB78-4583-B2EF-6DFD39F07B8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69B2BE6-B6AA-4AA4-9CF4-101364B6C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76F8C8D-9A4F-47F3-8A38-B7FDFB1B881D}"/>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5" name="Footer Placeholder 4">
            <a:extLst>
              <a:ext uri="{FF2B5EF4-FFF2-40B4-BE49-F238E27FC236}">
                <a16:creationId xmlns:a16="http://schemas.microsoft.com/office/drawing/2014/main" id="{D276AB26-A342-40AE-A0AF-6D30AAE1CE8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2122B15-1E18-46C2-8761-7ED26704A9E6}"/>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420831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9CB3-BBB8-4E18-8E77-E9B073E0A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7B944808-5A7B-48D7-AC62-B7EACDE3E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90DF56-BC5D-4266-9D45-B16849DB8652}"/>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5" name="Footer Placeholder 4">
            <a:extLst>
              <a:ext uri="{FF2B5EF4-FFF2-40B4-BE49-F238E27FC236}">
                <a16:creationId xmlns:a16="http://schemas.microsoft.com/office/drawing/2014/main" id="{B4EB4AD9-39B4-4F57-A810-2EDD98F386B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27DFC92-463D-46E5-BADD-E21395BCAB75}"/>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347729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7E4E-F04F-4032-BB85-E6A4752075E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5535EC9-CECC-44F5-A129-80FD558D7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4C5F175-BB5C-4CD3-9685-943493E52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BE98430-405C-4CED-B7BA-06E3010E855D}"/>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6" name="Footer Placeholder 5">
            <a:extLst>
              <a:ext uri="{FF2B5EF4-FFF2-40B4-BE49-F238E27FC236}">
                <a16:creationId xmlns:a16="http://schemas.microsoft.com/office/drawing/2014/main" id="{5525B450-C842-49FA-B810-0320DBF9414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F3B07C7-ADDE-424D-98C3-E6F5C1C33682}"/>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211337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0FD0-D07F-4B1B-B3CB-DB5B996F636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9F269DF-7E2E-48C4-B7DB-8F8368D13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4A5D6-A999-41FA-9015-5B36642C6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47315432-15CB-4811-8044-FD76F9227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55A19B-A397-4A6D-98E6-D7974E586D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F1862871-9C35-47CC-8C3C-460970F0A0E8}"/>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8" name="Footer Placeholder 7">
            <a:extLst>
              <a:ext uri="{FF2B5EF4-FFF2-40B4-BE49-F238E27FC236}">
                <a16:creationId xmlns:a16="http://schemas.microsoft.com/office/drawing/2014/main" id="{D742E2B2-6C70-4597-A7EF-22A6392D8F3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E879E1E5-CD1F-4ADE-BC8D-DB45C48E6BB8}"/>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267988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73F5-13F1-4EBC-A140-4D35E36F970E}"/>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31B5D6E-D5FC-4BF4-B58A-BF99FDD27363}"/>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4" name="Footer Placeholder 3">
            <a:extLst>
              <a:ext uri="{FF2B5EF4-FFF2-40B4-BE49-F238E27FC236}">
                <a16:creationId xmlns:a16="http://schemas.microsoft.com/office/drawing/2014/main" id="{C5BB2427-73AE-43D6-82F1-7F366DE8B9A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2FED1A6-C528-44B4-BA18-F0374C4E041C}"/>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296132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EB686-E67E-4E6D-AC89-3E55FE70208E}"/>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3" name="Footer Placeholder 2">
            <a:extLst>
              <a:ext uri="{FF2B5EF4-FFF2-40B4-BE49-F238E27FC236}">
                <a16:creationId xmlns:a16="http://schemas.microsoft.com/office/drawing/2014/main" id="{4AB55980-EB7E-4083-AA99-3CB485D79745}"/>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3326531B-CD2E-44AD-BF3C-02F0079CD2A9}"/>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2872523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A834-77B3-4FA1-B43A-A035E67D1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772603B-412B-47D4-9031-E9F519E84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6871BE6-5998-4762-BF4B-2A7EF407E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E1F33-21EE-43E3-9647-FAE8E5898DEC}"/>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6" name="Footer Placeholder 5">
            <a:extLst>
              <a:ext uri="{FF2B5EF4-FFF2-40B4-BE49-F238E27FC236}">
                <a16:creationId xmlns:a16="http://schemas.microsoft.com/office/drawing/2014/main" id="{3EB7FBFF-F3BD-4A7E-8CBA-E290E30E7E4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7AE6E79-250A-4B87-AE14-8E45908701FE}"/>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243442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C09E-932A-4971-9A30-DC0F6AE6B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7ECB3FF3-5198-4A2C-96A7-EBFCE162F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7B25954-9DA6-4EBB-8411-51070F5EA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3A187-B292-4704-A8E6-DC37BC7604F4}"/>
              </a:ext>
            </a:extLst>
          </p:cNvPr>
          <p:cNvSpPr>
            <a:spLocks noGrp="1"/>
          </p:cNvSpPr>
          <p:nvPr>
            <p:ph type="dt" sz="half" idx="10"/>
          </p:nvPr>
        </p:nvSpPr>
        <p:spPr/>
        <p:txBody>
          <a:bodyPr/>
          <a:lstStyle/>
          <a:p>
            <a:fld id="{EE6C96C3-9CAC-475C-833C-CF0C19BCD85D}" type="datetimeFigureOut">
              <a:rPr lang="en-ID" smtClean="0"/>
              <a:t>15/03/2022</a:t>
            </a:fld>
            <a:endParaRPr lang="en-ID"/>
          </a:p>
        </p:txBody>
      </p:sp>
      <p:sp>
        <p:nvSpPr>
          <p:cNvPr id="6" name="Footer Placeholder 5">
            <a:extLst>
              <a:ext uri="{FF2B5EF4-FFF2-40B4-BE49-F238E27FC236}">
                <a16:creationId xmlns:a16="http://schemas.microsoft.com/office/drawing/2014/main" id="{66B96815-CB80-44C5-9166-2DF9F4DC7C8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842BD7E-63AE-41F6-A971-3A2F25539ECB}"/>
              </a:ext>
            </a:extLst>
          </p:cNvPr>
          <p:cNvSpPr>
            <a:spLocks noGrp="1"/>
          </p:cNvSpPr>
          <p:nvPr>
            <p:ph type="sldNum" sz="quarter" idx="12"/>
          </p:nvPr>
        </p:nvSpPr>
        <p:spPr/>
        <p:txBody>
          <a:bodyPr/>
          <a:lstStyle/>
          <a:p>
            <a:fld id="{7F2541AD-6BAD-4000-BA90-C586E0D77031}" type="slidenum">
              <a:rPr lang="en-ID" smtClean="0"/>
              <a:t>‹#›</a:t>
            </a:fld>
            <a:endParaRPr lang="en-ID"/>
          </a:p>
        </p:txBody>
      </p:sp>
    </p:spTree>
    <p:extLst>
      <p:ext uri="{BB962C8B-B14F-4D97-AF65-F5344CB8AC3E}">
        <p14:creationId xmlns:p14="http://schemas.microsoft.com/office/powerpoint/2010/main" val="195207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8A47B-CF65-440A-AD3B-B249F3964B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CA55EC2-AE8B-403A-A87B-436226317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C6546D-EDAA-41F6-BADA-FD1CADB44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C96C3-9CAC-475C-833C-CF0C19BCD85D}" type="datetimeFigureOut">
              <a:rPr lang="en-ID" smtClean="0"/>
              <a:t>15/03/2022</a:t>
            </a:fld>
            <a:endParaRPr lang="en-ID"/>
          </a:p>
        </p:txBody>
      </p:sp>
      <p:sp>
        <p:nvSpPr>
          <p:cNvPr id="5" name="Footer Placeholder 4">
            <a:extLst>
              <a:ext uri="{FF2B5EF4-FFF2-40B4-BE49-F238E27FC236}">
                <a16:creationId xmlns:a16="http://schemas.microsoft.com/office/drawing/2014/main" id="{091503BC-8716-498C-BF90-6CA385538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0650801-E11E-42B5-9FF7-70E60CAAA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541AD-6BAD-4000-BA90-C586E0D77031}" type="slidenum">
              <a:rPr lang="en-ID" smtClean="0"/>
              <a:t>‹#›</a:t>
            </a:fld>
            <a:endParaRPr lang="en-ID"/>
          </a:p>
        </p:txBody>
      </p:sp>
    </p:spTree>
    <p:extLst>
      <p:ext uri="{BB962C8B-B14F-4D97-AF65-F5344CB8AC3E}">
        <p14:creationId xmlns:p14="http://schemas.microsoft.com/office/powerpoint/2010/main" val="2333093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3232-A46E-44ED-A7CE-AB4793D40838}"/>
              </a:ext>
            </a:extLst>
          </p:cNvPr>
          <p:cNvSpPr>
            <a:spLocks noGrp="1"/>
          </p:cNvSpPr>
          <p:nvPr>
            <p:ph type="ctrTitle"/>
          </p:nvPr>
        </p:nvSpPr>
        <p:spPr/>
        <p:txBody>
          <a:bodyPr/>
          <a:lstStyle/>
          <a:p>
            <a:r>
              <a:rPr lang="en-US" dirty="0"/>
              <a:t>STRUKTUR DATA</a:t>
            </a:r>
            <a:endParaRPr lang="en-ID" dirty="0"/>
          </a:p>
        </p:txBody>
      </p:sp>
      <p:sp>
        <p:nvSpPr>
          <p:cNvPr id="3" name="Subtitle 2">
            <a:extLst>
              <a:ext uri="{FF2B5EF4-FFF2-40B4-BE49-F238E27FC236}">
                <a16:creationId xmlns:a16="http://schemas.microsoft.com/office/drawing/2014/main" id="{EA2F6EBF-E20E-43B3-B6E7-04A8EBA71D22}"/>
              </a:ext>
            </a:extLst>
          </p:cNvPr>
          <p:cNvSpPr>
            <a:spLocks noGrp="1"/>
          </p:cNvSpPr>
          <p:nvPr>
            <p:ph type="subTitle" idx="1"/>
          </p:nvPr>
        </p:nvSpPr>
        <p:spPr/>
        <p:txBody>
          <a:bodyPr/>
          <a:lstStyle/>
          <a:p>
            <a:r>
              <a:rPr lang="en-US" dirty="0" err="1"/>
              <a:t>Pertemuan</a:t>
            </a:r>
            <a:r>
              <a:rPr lang="en-US" dirty="0"/>
              <a:t> 1</a:t>
            </a:r>
            <a:endParaRPr lang="en-ID" dirty="0"/>
          </a:p>
        </p:txBody>
      </p:sp>
    </p:spTree>
    <p:extLst>
      <p:ext uri="{BB962C8B-B14F-4D97-AF65-F5344CB8AC3E}">
        <p14:creationId xmlns:p14="http://schemas.microsoft.com/office/powerpoint/2010/main" val="342110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BF688-AA32-48BB-A80A-B4DA913A5641}"/>
              </a:ext>
            </a:extLst>
          </p:cNvPr>
          <p:cNvSpPr txBox="1"/>
          <p:nvPr/>
        </p:nvSpPr>
        <p:spPr>
          <a:xfrm>
            <a:off x="1071230" y="368296"/>
            <a:ext cx="6097772" cy="6186309"/>
          </a:xfrm>
          <a:prstGeom prst="rect">
            <a:avLst/>
          </a:prstGeom>
          <a:noFill/>
        </p:spPr>
        <p:txBody>
          <a:bodyPr wrap="square">
            <a:spAutoFit/>
          </a:bodyPr>
          <a:lstStyle/>
          <a:p>
            <a:r>
              <a:rPr lang="en-ID" dirty="0"/>
              <a:t>This example accesses the third element (2) in the second array (1) of </a:t>
            </a:r>
            <a:r>
              <a:rPr lang="en-ID" dirty="0" err="1"/>
              <a:t>myNumbers</a:t>
            </a:r>
            <a:r>
              <a:rPr lang="en-ID" dirty="0"/>
              <a:t>:</a:t>
            </a:r>
          </a:p>
          <a:p>
            <a:endParaRPr lang="en-ID" dirty="0"/>
          </a:p>
          <a:p>
            <a:r>
              <a:rPr lang="en-ID" dirty="0">
                <a:solidFill>
                  <a:srgbClr val="FF0000"/>
                </a:solidFill>
              </a:rPr>
              <a:t>int[][] </a:t>
            </a:r>
            <a:r>
              <a:rPr lang="en-ID" dirty="0" err="1">
                <a:solidFill>
                  <a:srgbClr val="FF0000"/>
                </a:solidFill>
              </a:rPr>
              <a:t>myNumbers</a:t>
            </a:r>
            <a:r>
              <a:rPr lang="en-ID" dirty="0">
                <a:solidFill>
                  <a:srgbClr val="FF0000"/>
                </a:solidFill>
              </a:rPr>
              <a:t> = { {1, 2, 3, 4}, {5, 6, 7} }</a:t>
            </a:r>
          </a:p>
          <a:p>
            <a:r>
              <a:rPr lang="en-ID" dirty="0">
                <a:solidFill>
                  <a:srgbClr val="FF0000"/>
                </a:solidFill>
              </a:rPr>
              <a:t>int x = </a:t>
            </a:r>
            <a:r>
              <a:rPr lang="en-ID" dirty="0" err="1">
                <a:solidFill>
                  <a:srgbClr val="FF0000"/>
                </a:solidFill>
              </a:rPr>
              <a:t>myNumbers</a:t>
            </a:r>
            <a:r>
              <a:rPr lang="en-ID" dirty="0">
                <a:solidFill>
                  <a:srgbClr val="FF0000"/>
                </a:solidFill>
              </a:rPr>
              <a:t>[1][2]</a:t>
            </a:r>
          </a:p>
          <a:p>
            <a:r>
              <a:rPr lang="en-ID" dirty="0" err="1">
                <a:solidFill>
                  <a:srgbClr val="FF0000"/>
                </a:solidFill>
              </a:rPr>
              <a:t>System.out.println</a:t>
            </a:r>
            <a:r>
              <a:rPr lang="en-ID" dirty="0">
                <a:solidFill>
                  <a:srgbClr val="FF0000"/>
                </a:solidFill>
              </a:rPr>
              <a:t>(x) // Outputs 7</a:t>
            </a:r>
          </a:p>
          <a:p>
            <a:endParaRPr lang="en-ID" dirty="0"/>
          </a:p>
          <a:p>
            <a:r>
              <a:rPr lang="en-ID" dirty="0"/>
              <a:t>We can also use a for loop inside another for loop to get the elements of a two-dimensional array (we still have to point to the two indexes):</a:t>
            </a:r>
          </a:p>
          <a:p>
            <a:endParaRPr lang="en-ID" dirty="0"/>
          </a:p>
          <a:p>
            <a:r>
              <a:rPr lang="en-ID" dirty="0">
                <a:solidFill>
                  <a:srgbClr val="FF0000"/>
                </a:solidFill>
              </a:rPr>
              <a:t>public class Main {</a:t>
            </a:r>
          </a:p>
          <a:p>
            <a:r>
              <a:rPr lang="en-ID" dirty="0">
                <a:solidFill>
                  <a:srgbClr val="FF0000"/>
                </a:solidFill>
              </a:rPr>
              <a:t>   public static void main(String[] </a:t>
            </a:r>
            <a:r>
              <a:rPr lang="en-ID" dirty="0" err="1">
                <a:solidFill>
                  <a:srgbClr val="FF0000"/>
                </a:solidFill>
              </a:rPr>
              <a:t>args</a:t>
            </a:r>
            <a:r>
              <a:rPr lang="en-ID" dirty="0">
                <a:solidFill>
                  <a:srgbClr val="FF0000"/>
                </a:solidFill>
              </a:rPr>
              <a:t>) {</a:t>
            </a:r>
          </a:p>
          <a:p>
            <a:r>
              <a:rPr lang="en-ID" dirty="0">
                <a:solidFill>
                  <a:srgbClr val="FF0000"/>
                </a:solidFill>
              </a:rPr>
              <a:t>     int[][] </a:t>
            </a:r>
            <a:r>
              <a:rPr lang="en-ID" dirty="0" err="1">
                <a:solidFill>
                  <a:srgbClr val="FF0000"/>
                </a:solidFill>
              </a:rPr>
              <a:t>myNumbers</a:t>
            </a:r>
            <a:r>
              <a:rPr lang="en-ID" dirty="0">
                <a:solidFill>
                  <a:srgbClr val="FF0000"/>
                </a:solidFill>
              </a:rPr>
              <a:t> = { {1, 2, 3, 4}, {5, 6, 7} };</a:t>
            </a:r>
          </a:p>
          <a:p>
            <a:r>
              <a:rPr lang="en-ID" dirty="0">
                <a:solidFill>
                  <a:srgbClr val="FF0000"/>
                </a:solidFill>
              </a:rPr>
              <a:t>     for (int </a:t>
            </a:r>
            <a:r>
              <a:rPr lang="en-ID" dirty="0" err="1">
                <a:solidFill>
                  <a:srgbClr val="FF0000"/>
                </a:solidFill>
              </a:rPr>
              <a:t>i</a:t>
            </a:r>
            <a:r>
              <a:rPr lang="en-ID" dirty="0">
                <a:solidFill>
                  <a:srgbClr val="FF0000"/>
                </a:solidFill>
              </a:rPr>
              <a:t> = 0; </a:t>
            </a:r>
            <a:r>
              <a:rPr lang="en-ID" dirty="0" err="1">
                <a:solidFill>
                  <a:srgbClr val="FF0000"/>
                </a:solidFill>
              </a:rPr>
              <a:t>i</a:t>
            </a:r>
            <a:r>
              <a:rPr lang="en-ID" dirty="0">
                <a:solidFill>
                  <a:srgbClr val="FF0000"/>
                </a:solidFill>
              </a:rPr>
              <a:t> &lt; </a:t>
            </a:r>
            <a:r>
              <a:rPr lang="en-ID" dirty="0" err="1">
                <a:solidFill>
                  <a:srgbClr val="FF0000"/>
                </a:solidFill>
              </a:rPr>
              <a:t>myNumbers.length</a:t>
            </a:r>
            <a:r>
              <a:rPr lang="en-ID" dirty="0">
                <a:solidFill>
                  <a:srgbClr val="FF0000"/>
                </a:solidFill>
              </a:rPr>
              <a:t>; ++</a:t>
            </a:r>
            <a:r>
              <a:rPr lang="en-ID" dirty="0" err="1">
                <a:solidFill>
                  <a:srgbClr val="FF0000"/>
                </a:solidFill>
              </a:rPr>
              <a:t>i</a:t>
            </a:r>
            <a:r>
              <a:rPr lang="en-ID" dirty="0">
                <a:solidFill>
                  <a:srgbClr val="FF0000"/>
                </a:solidFill>
              </a:rPr>
              <a:t>) {</a:t>
            </a:r>
          </a:p>
          <a:p>
            <a:r>
              <a:rPr lang="en-ID" dirty="0">
                <a:solidFill>
                  <a:srgbClr val="FF0000"/>
                </a:solidFill>
              </a:rPr>
              <a:t>        for(int j = 0; j &lt; </a:t>
            </a:r>
            <a:r>
              <a:rPr lang="en-ID" dirty="0" err="1">
                <a:solidFill>
                  <a:srgbClr val="FF0000"/>
                </a:solidFill>
              </a:rPr>
              <a:t>myNumbers</a:t>
            </a:r>
            <a:r>
              <a:rPr lang="en-ID" dirty="0">
                <a:solidFill>
                  <a:srgbClr val="FF0000"/>
                </a:solidFill>
              </a:rPr>
              <a:t>[</a:t>
            </a:r>
            <a:r>
              <a:rPr lang="en-ID" dirty="0" err="1">
                <a:solidFill>
                  <a:srgbClr val="FF0000"/>
                </a:solidFill>
              </a:rPr>
              <a:t>i</a:t>
            </a:r>
            <a:r>
              <a:rPr lang="en-ID" dirty="0">
                <a:solidFill>
                  <a:srgbClr val="FF0000"/>
                </a:solidFill>
              </a:rPr>
              <a:t>].length; ++j) {</a:t>
            </a:r>
          </a:p>
          <a:p>
            <a:r>
              <a:rPr lang="en-ID" dirty="0">
                <a:solidFill>
                  <a:srgbClr val="FF0000"/>
                </a:solidFill>
              </a:rPr>
              <a:t>           </a:t>
            </a:r>
            <a:r>
              <a:rPr lang="en-ID" dirty="0" err="1">
                <a:solidFill>
                  <a:srgbClr val="FF0000"/>
                </a:solidFill>
              </a:rPr>
              <a:t>System.out.println</a:t>
            </a:r>
            <a:r>
              <a:rPr lang="en-ID" dirty="0">
                <a:solidFill>
                  <a:srgbClr val="FF0000"/>
                </a:solidFill>
              </a:rPr>
              <a:t>(</a:t>
            </a:r>
            <a:r>
              <a:rPr lang="en-ID" dirty="0" err="1">
                <a:solidFill>
                  <a:srgbClr val="FF0000"/>
                </a:solidFill>
              </a:rPr>
              <a:t>myNumbers</a:t>
            </a:r>
            <a:r>
              <a:rPr lang="en-ID" dirty="0">
                <a:solidFill>
                  <a:srgbClr val="FF0000"/>
                </a:solidFill>
              </a:rPr>
              <a:t>[</a:t>
            </a:r>
            <a:r>
              <a:rPr lang="en-ID" dirty="0" err="1">
                <a:solidFill>
                  <a:srgbClr val="FF0000"/>
                </a:solidFill>
              </a:rPr>
              <a:t>i</a:t>
            </a:r>
            <a:r>
              <a:rPr lang="en-ID" dirty="0">
                <a:solidFill>
                  <a:srgbClr val="FF0000"/>
                </a:solidFill>
              </a:rPr>
              <a:t>][j]);</a:t>
            </a:r>
          </a:p>
          <a:p>
            <a:r>
              <a:rPr lang="en-ID" dirty="0">
                <a:solidFill>
                  <a:srgbClr val="FF0000"/>
                </a:solidFill>
              </a:rPr>
              <a:t>        }</a:t>
            </a:r>
          </a:p>
          <a:p>
            <a:r>
              <a:rPr lang="en-ID" dirty="0">
                <a:solidFill>
                  <a:srgbClr val="FF0000"/>
                </a:solidFill>
              </a:rPr>
              <a:t>     }</a:t>
            </a:r>
          </a:p>
          <a:p>
            <a:r>
              <a:rPr lang="en-ID" dirty="0">
                <a:solidFill>
                  <a:srgbClr val="FF0000"/>
                </a:solidFill>
              </a:rPr>
              <a:t>   }</a:t>
            </a:r>
          </a:p>
          <a:p>
            <a:r>
              <a:rPr lang="en-ID" dirty="0">
                <a:solidFill>
                  <a:srgbClr val="FF0000"/>
                </a:solidFill>
              </a:rPr>
              <a:t>}</a:t>
            </a:r>
          </a:p>
          <a:p>
            <a:endParaRPr lang="en-ID" dirty="0"/>
          </a:p>
        </p:txBody>
      </p:sp>
    </p:spTree>
    <p:extLst>
      <p:ext uri="{BB962C8B-B14F-4D97-AF65-F5344CB8AC3E}">
        <p14:creationId xmlns:p14="http://schemas.microsoft.com/office/powerpoint/2010/main" val="302808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19E6DAD-B568-4B5E-BBFC-76F81DCF90BF}"/>
              </a:ext>
            </a:extLst>
          </p:cNvPr>
          <p:cNvGraphicFramePr>
            <a:graphicFrameLocks noGrp="1"/>
          </p:cNvGraphicFramePr>
          <p:nvPr>
            <p:extLst>
              <p:ext uri="{D42A27DB-BD31-4B8C-83A1-F6EECF244321}">
                <p14:modId xmlns:p14="http://schemas.microsoft.com/office/powerpoint/2010/main" val="641719242"/>
              </p:ext>
            </p:extLst>
          </p:nvPr>
        </p:nvGraphicFramePr>
        <p:xfrm>
          <a:off x="1207481" y="422121"/>
          <a:ext cx="8489411" cy="6180700"/>
        </p:xfrm>
        <a:graphic>
          <a:graphicData uri="http://schemas.openxmlformats.org/drawingml/2006/table">
            <a:tbl>
              <a:tblPr firstRow="1" firstCol="1" bandRow="1"/>
              <a:tblGrid>
                <a:gridCol w="8489411">
                  <a:extLst>
                    <a:ext uri="{9D8B030D-6E8A-4147-A177-3AD203B41FA5}">
                      <a16:colId xmlns:a16="http://schemas.microsoft.com/office/drawing/2014/main" val="4255408103"/>
                    </a:ext>
                  </a:extLst>
                </a:gridCol>
              </a:tblGrid>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import java.util.Scanner;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643361"/>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publicclass TwoDArray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711703"/>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publicstaticvoid main(String[] args)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631790"/>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int[][] arr = newint[3][3];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9847360"/>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Scanner sc = new Scanner(System.in);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400522"/>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for (inti =0;i&lt;3;i++)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586692"/>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795810"/>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for(intj=0;j&lt;3;j++)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334188"/>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3492706"/>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System.out.print("Enter Element");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352021"/>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arr[i][j]=sc.nextInt();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435558"/>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System.out.println();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532128"/>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396315"/>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454484"/>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System.out.println("Printing Elements...");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017028"/>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for(inti=0;i&lt;3;i++)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029451"/>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578987"/>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System.out.println();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125663"/>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for(intj=0;j&lt;3;j++)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533039"/>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085720"/>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System.out.print(arr[i][j]+"\t");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1014184"/>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7196908"/>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246785"/>
                  </a:ext>
                </a:extLst>
              </a:tr>
              <a:tr h="247228">
                <a:tc>
                  <a:txBody>
                    <a:bodyPr/>
                    <a:lstStyle/>
                    <a:p>
                      <a:pPr>
                        <a:lnSpc>
                          <a:spcPct val="107000"/>
                        </a:lnSpc>
                        <a:spcAft>
                          <a:spcPts val="800"/>
                        </a:spcAft>
                      </a:pPr>
                      <a:r>
                        <a:rPr lang="en-US" sz="1600">
                          <a:effectLst/>
                          <a:latin typeface="Times New Roman" panose="02020603050405020304" pitchFamily="18" charset="0"/>
                          <a:ea typeface="Calibri" panose="020F0502020204030204" pitchFamily="34" charset="0"/>
                        </a:rPr>
                        <a:t>}  </a:t>
                      </a:r>
                      <a:endParaRPr lang="en-ID" sz="160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668071"/>
                  </a:ext>
                </a:extLst>
              </a:tr>
              <a:tr h="247228">
                <a:tc>
                  <a:txBody>
                    <a:bodyPr/>
                    <a:lstStyle/>
                    <a:p>
                      <a:pPr>
                        <a:lnSpc>
                          <a:spcPct val="107000"/>
                        </a:lnSpc>
                        <a:spcAft>
                          <a:spcPts val="800"/>
                        </a:spcAft>
                      </a:pPr>
                      <a:r>
                        <a:rPr lang="en-US" sz="1600" dirty="0">
                          <a:effectLst/>
                          <a:latin typeface="Times New Roman" panose="02020603050405020304" pitchFamily="18" charset="0"/>
                          <a:ea typeface="Calibri" panose="020F0502020204030204" pitchFamily="34" charset="0"/>
                        </a:rPr>
                        <a:t>}  </a:t>
                      </a:r>
                      <a:endParaRPr lang="en-ID" sz="1600" dirty="0">
                        <a:effectLst/>
                        <a:latin typeface="Times New Roman" panose="02020603050405020304" pitchFamily="18" charset="0"/>
                        <a:ea typeface="Calibri" panose="020F0502020204030204" pitchFamily="34" charset="0"/>
                      </a:endParaRPr>
                    </a:p>
                  </a:txBody>
                  <a:tcPr marL="65406" marR="654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1516726"/>
                  </a:ext>
                </a:extLst>
              </a:tr>
            </a:tbl>
          </a:graphicData>
        </a:graphic>
      </p:graphicFrame>
    </p:spTree>
    <p:extLst>
      <p:ext uri="{BB962C8B-B14F-4D97-AF65-F5344CB8AC3E}">
        <p14:creationId xmlns:p14="http://schemas.microsoft.com/office/powerpoint/2010/main" val="127340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F996-9403-407F-B0C3-58AB0F58B0E3}"/>
              </a:ext>
            </a:extLst>
          </p:cNvPr>
          <p:cNvSpPr>
            <a:spLocks noGrp="1"/>
          </p:cNvSpPr>
          <p:nvPr>
            <p:ph type="title"/>
          </p:nvPr>
        </p:nvSpPr>
        <p:spPr/>
        <p:txBody>
          <a:bodyPr/>
          <a:lstStyle/>
          <a:p>
            <a:r>
              <a:rPr lang="en-US" sz="4400" dirty="0" err="1">
                <a:effectLst/>
                <a:latin typeface="Times New Roman" panose="02020603050405020304" pitchFamily="18" charset="0"/>
                <a:ea typeface="Calibri" panose="020F0502020204030204" pitchFamily="34" charset="0"/>
              </a:rPr>
              <a:t>Struktur</a:t>
            </a:r>
            <a:r>
              <a:rPr lang="en-US" sz="4400" dirty="0">
                <a:effectLst/>
                <a:latin typeface="Times New Roman" panose="02020603050405020304" pitchFamily="18" charset="0"/>
                <a:ea typeface="Calibri" panose="020F0502020204030204" pitchFamily="34" charset="0"/>
              </a:rPr>
              <a:t> data</a:t>
            </a:r>
            <a:endParaRPr lang="en-ID" dirty="0"/>
          </a:p>
        </p:txBody>
      </p:sp>
      <p:sp>
        <p:nvSpPr>
          <p:cNvPr id="3" name="Content Placeholder 2">
            <a:extLst>
              <a:ext uri="{FF2B5EF4-FFF2-40B4-BE49-F238E27FC236}">
                <a16:creationId xmlns:a16="http://schemas.microsoft.com/office/drawing/2014/main" id="{B9D7A4AA-E8EF-466E-9EB4-944C1CA89BEE}"/>
              </a:ext>
            </a:extLst>
          </p:cNvPr>
          <p:cNvSpPr>
            <a:spLocks noGrp="1"/>
          </p:cNvSpPr>
          <p:nvPr>
            <p:ph idx="1"/>
          </p:nvPr>
        </p:nvSpPr>
        <p:spPr/>
        <p:txBody>
          <a:bodyPr/>
          <a:lstStyle/>
          <a:p>
            <a:r>
              <a:rPr lang="en-US" sz="2400" dirty="0">
                <a:latin typeface="Times New Roman" panose="02020603050405020304" pitchFamily="18" charset="0"/>
                <a:ea typeface="Calibri" panose="020F0502020204030204" pitchFamily="34" charset="0"/>
              </a:rPr>
              <a:t>P</a:t>
            </a:r>
            <a:r>
              <a:rPr lang="en-US" sz="2400" dirty="0">
                <a:effectLst/>
                <a:latin typeface="Times New Roman" panose="02020603050405020304" pitchFamily="18" charset="0"/>
                <a:ea typeface="Calibri" panose="020F0502020204030204" pitchFamily="34" charset="0"/>
              </a:rPr>
              <a:t>roses </a:t>
            </a:r>
            <a:r>
              <a:rPr lang="en-US" sz="2400" dirty="0" err="1">
                <a:effectLst/>
                <a:latin typeface="Times New Roman" panose="02020603050405020304" pitchFamily="18" charset="0"/>
                <a:ea typeface="Calibri" panose="020F0502020204030204" pitchFamily="34" charset="0"/>
              </a:rPr>
              <a:t>mengelola</a:t>
            </a:r>
            <a:r>
              <a:rPr lang="en-US" sz="2400" dirty="0">
                <a:effectLst/>
                <a:latin typeface="Times New Roman" panose="02020603050405020304" pitchFamily="18" charset="0"/>
                <a:ea typeface="Calibri" panose="020F0502020204030204" pitchFamily="34" charset="0"/>
              </a:rPr>
              <a:t> data </a:t>
            </a:r>
            <a:r>
              <a:rPr lang="en-US" sz="2400" dirty="0" err="1">
                <a:effectLst/>
                <a:latin typeface="Times New Roman" panose="02020603050405020304" pitchFamily="18" charset="0"/>
                <a:ea typeface="Calibri" panose="020F0502020204030204" pitchFamily="34" charset="0"/>
              </a:rPr>
              <a:t>dalam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memori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Terdapat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jenis</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stuktur</a:t>
            </a:r>
            <a:r>
              <a:rPr lang="en-US" sz="2400" dirty="0">
                <a:effectLst/>
                <a:latin typeface="Times New Roman" panose="02020603050405020304" pitchFamily="18" charset="0"/>
                <a:ea typeface="Calibri" panose="020F0502020204030204" pitchFamily="34" charset="0"/>
              </a:rPr>
              <a:t> data </a:t>
            </a:r>
            <a:r>
              <a:rPr lang="en-US" sz="2400" dirty="0" err="1">
                <a:effectLst/>
                <a:latin typeface="Times New Roman" panose="02020603050405020304" pitchFamily="18" charset="0"/>
                <a:ea typeface="Calibri" panose="020F0502020204030204" pitchFamily="34" charset="0"/>
              </a:rPr>
              <a:t>berupa</a:t>
            </a:r>
            <a:r>
              <a:rPr lang="en-US" sz="2400" dirty="0">
                <a:effectLst/>
                <a:latin typeface="Times New Roman" panose="02020603050405020304" pitchFamily="18" charset="0"/>
                <a:ea typeface="Calibri" panose="020F0502020204030204" pitchFamily="34" charset="0"/>
              </a:rPr>
              <a:t> data </a:t>
            </a:r>
            <a:r>
              <a:rPr lang="en-US" sz="2400" dirty="0" err="1">
                <a:effectLst/>
                <a:latin typeface="Times New Roman" panose="02020603050405020304" pitchFamily="18" charset="0"/>
                <a:ea typeface="Calibri" panose="020F0502020204030204" pitchFamily="34" charset="0"/>
              </a:rPr>
              <a:t>primitif</a:t>
            </a:r>
            <a:r>
              <a:rPr lang="en-US" sz="2400" dirty="0">
                <a:effectLst/>
                <a:latin typeface="Times New Roman" panose="02020603050405020304" pitchFamily="18" charset="0"/>
                <a:ea typeface="Calibri" panose="020F0502020204030204" pitchFamily="34" charset="0"/>
              </a:rPr>
              <a:t> dan data non </a:t>
            </a:r>
            <a:r>
              <a:rPr lang="en-US" sz="2400" dirty="0" err="1">
                <a:effectLst/>
                <a:latin typeface="Times New Roman" panose="02020603050405020304" pitchFamily="18" charset="0"/>
                <a:ea typeface="Calibri" panose="020F0502020204030204" pitchFamily="34" charset="0"/>
              </a:rPr>
              <a:t>primitif</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Struktur</a:t>
            </a:r>
            <a:r>
              <a:rPr lang="en-US" sz="2400" dirty="0">
                <a:effectLst/>
                <a:latin typeface="Times New Roman" panose="02020603050405020304" pitchFamily="18" charset="0"/>
                <a:ea typeface="Calibri" panose="020F0502020204030204" pitchFamily="34" charset="0"/>
              </a:rPr>
              <a:t> data </a:t>
            </a:r>
            <a:r>
              <a:rPr lang="en-US" sz="2400" dirty="0" err="1">
                <a:effectLst/>
                <a:latin typeface="Times New Roman" panose="02020603050405020304" pitchFamily="18" charset="0"/>
                <a:ea typeface="Calibri" panose="020F0502020204030204" pitchFamily="34" charset="0"/>
              </a:rPr>
              <a:t>primitif</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misal</a:t>
            </a:r>
            <a:r>
              <a:rPr lang="en-US" sz="2400" dirty="0">
                <a:effectLst/>
                <a:latin typeface="Times New Roman" panose="02020603050405020304" pitchFamily="18" charset="0"/>
                <a:ea typeface="Calibri" panose="020F0502020204030204" pitchFamily="34" charset="0"/>
              </a:rPr>
              <a:t> int, char, float, double </a:t>
            </a:r>
            <a:r>
              <a:rPr lang="en-US" sz="2400" dirty="0" err="1">
                <a:effectLst/>
                <a:latin typeface="Times New Roman" panose="02020603050405020304" pitchFamily="18" charset="0"/>
                <a:ea typeface="Calibri" panose="020F0502020204030204" pitchFamily="34" charset="0"/>
              </a:rPr>
              <a:t>sedangkan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Struktur</a:t>
            </a:r>
            <a:r>
              <a:rPr lang="en-US" sz="2400" dirty="0">
                <a:effectLst/>
                <a:latin typeface="Times New Roman" panose="02020603050405020304" pitchFamily="18" charset="0"/>
                <a:ea typeface="Calibri" panose="020F0502020204030204" pitchFamily="34" charset="0"/>
              </a:rPr>
              <a:t> data non </a:t>
            </a:r>
            <a:r>
              <a:rPr lang="en-US" sz="2400" dirty="0" err="1">
                <a:effectLst/>
                <a:latin typeface="Times New Roman" panose="02020603050405020304" pitchFamily="18" charset="0"/>
                <a:ea typeface="Calibri" panose="020F0502020204030204" pitchFamily="34" charset="0"/>
              </a:rPr>
              <a:t>primitif</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dibagi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menjadi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dua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jenis</a:t>
            </a:r>
            <a:r>
              <a:rPr lang="en-US" sz="2400" dirty="0">
                <a:effectLst/>
                <a:latin typeface="Times New Roman" panose="02020603050405020304" pitchFamily="18" charset="0"/>
                <a:ea typeface="Calibri" panose="020F0502020204030204" pitchFamily="34" charset="0"/>
              </a:rPr>
              <a:t> data linear </a:t>
            </a:r>
            <a:r>
              <a:rPr lang="en-US" sz="2400" dirty="0" err="1">
                <a:effectLst/>
                <a:latin typeface="Times New Roman" panose="02020603050405020304" pitchFamily="18" charset="0"/>
                <a:ea typeface="Calibri" panose="020F0502020204030204" pitchFamily="34" charset="0"/>
              </a:rPr>
              <a:t>atau</a:t>
            </a:r>
            <a:r>
              <a:rPr lang="en-US" sz="2400" dirty="0">
                <a:effectLst/>
                <a:latin typeface="Times New Roman" panose="02020603050405020304" pitchFamily="18" charset="0"/>
                <a:ea typeface="Calibri" panose="020F0502020204030204" pitchFamily="34" charset="0"/>
              </a:rPr>
              <a:t> non linear. </a:t>
            </a:r>
            <a:endParaRPr lang="en-ID" sz="2400" dirty="0">
              <a:effectLst/>
              <a:latin typeface="Times New Roman" panose="02020603050405020304" pitchFamily="18" charset="0"/>
              <a:ea typeface="Calibri" panose="020F0502020204030204" pitchFamily="34" charset="0"/>
            </a:endParaRPr>
          </a:p>
          <a:p>
            <a:endParaRPr lang="en-ID" dirty="0"/>
          </a:p>
        </p:txBody>
      </p:sp>
    </p:spTree>
    <p:extLst>
      <p:ext uri="{BB962C8B-B14F-4D97-AF65-F5344CB8AC3E}">
        <p14:creationId xmlns:p14="http://schemas.microsoft.com/office/powerpoint/2010/main" val="429180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8854-5360-41D0-8719-6F9EFDDAE5A9}"/>
              </a:ext>
            </a:extLst>
          </p:cNvPr>
          <p:cNvSpPr>
            <a:spLocks noGrp="1"/>
          </p:cNvSpPr>
          <p:nvPr>
            <p:ph type="title"/>
          </p:nvPr>
        </p:nvSpPr>
        <p:spPr/>
        <p:txBody>
          <a:bodyPr/>
          <a:lstStyle/>
          <a:p>
            <a:r>
              <a:rPr lang="en-US" sz="4400" dirty="0" err="1">
                <a:effectLst/>
                <a:latin typeface="Times New Roman" panose="02020603050405020304" pitchFamily="18" charset="0"/>
                <a:ea typeface="Calibri" panose="020F0502020204030204" pitchFamily="34" charset="0"/>
              </a:rPr>
              <a:t>Struktur</a:t>
            </a:r>
            <a:r>
              <a:rPr lang="en-US" sz="4400" dirty="0">
                <a:effectLst/>
                <a:latin typeface="Times New Roman" panose="02020603050405020304" pitchFamily="18" charset="0"/>
                <a:ea typeface="Calibri" panose="020F0502020204030204" pitchFamily="34" charset="0"/>
              </a:rPr>
              <a:t> data</a:t>
            </a:r>
            <a:endParaRPr lang="en-ID" dirty="0"/>
          </a:p>
        </p:txBody>
      </p:sp>
      <p:sp>
        <p:nvSpPr>
          <p:cNvPr id="3" name="Content Placeholder 2">
            <a:extLst>
              <a:ext uri="{FF2B5EF4-FFF2-40B4-BE49-F238E27FC236}">
                <a16:creationId xmlns:a16="http://schemas.microsoft.com/office/drawing/2014/main" id="{D3F0DD3B-3CAB-466B-99EF-AD4B86FBFBCE}"/>
              </a:ext>
            </a:extLst>
          </p:cNvPr>
          <p:cNvSpPr>
            <a:spLocks noGrp="1"/>
          </p:cNvSpPr>
          <p:nvPr>
            <p:ph idx="1"/>
          </p:nvPr>
        </p:nvSpPr>
        <p:spPr/>
        <p:txBody>
          <a:bodyPr/>
          <a:lstStyle/>
          <a:p>
            <a:r>
              <a:rPr lang="en-US" dirty="0" err="1">
                <a:effectLst/>
                <a:latin typeface="Times New Roman" panose="02020603050405020304" pitchFamily="18" charset="0"/>
                <a:ea typeface="Calibri" panose="020F0502020204030204" pitchFamily="34" charset="0"/>
              </a:rPr>
              <a:t>Struktur</a:t>
            </a:r>
            <a:r>
              <a:rPr lang="en-US" dirty="0">
                <a:effectLst/>
                <a:latin typeface="Times New Roman" panose="02020603050405020304" pitchFamily="18" charset="0"/>
                <a:ea typeface="Calibri" panose="020F0502020204030204" pitchFamily="34" charset="0"/>
              </a:rPr>
              <a:t> data juga </a:t>
            </a:r>
            <a:r>
              <a:rPr lang="en-US" dirty="0" err="1">
                <a:effectLst/>
                <a:latin typeface="Times New Roman" panose="02020603050405020304" pitchFamily="18" charset="0"/>
                <a:ea typeface="Calibri" panose="020F0502020204030204" pitchFamily="34" charset="0"/>
              </a:rPr>
              <a:t>bisa</a:t>
            </a:r>
            <a:r>
              <a:rPr lang="en-US" dirty="0">
                <a:effectLst/>
                <a:latin typeface="Times New Roman" panose="02020603050405020304" pitchFamily="18" charset="0"/>
                <a:ea typeface="Calibri" panose="020F0502020204030204" pitchFamily="34" charset="0"/>
              </a:rPr>
              <a:t> di </a:t>
            </a:r>
            <a:r>
              <a:rPr lang="en-US" dirty="0" err="1">
                <a:effectLst/>
                <a:latin typeface="Times New Roman" panose="02020603050405020304" pitchFamily="18" charset="0"/>
                <a:ea typeface="Calibri" panose="020F0502020204030204" pitchFamily="34" charset="0"/>
              </a:rPr>
              <a:t>golongkan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dalam</a:t>
            </a:r>
            <a:r>
              <a:rPr lang="en-US" dirty="0">
                <a:effectLst/>
                <a:latin typeface="Times New Roman" panose="02020603050405020304" pitchFamily="18" charset="0"/>
                <a:ea typeface="Calibri" panose="020F0502020204030204" pitchFamily="34" charset="0"/>
              </a:rPr>
              <a:t> statis </a:t>
            </a:r>
            <a:r>
              <a:rPr lang="en-US" dirty="0" err="1">
                <a:effectLst/>
                <a:latin typeface="Times New Roman" panose="02020603050405020304" pitchFamily="18" charset="0"/>
                <a:ea typeface="Calibri" panose="020F0502020204030204" pitchFamily="34" charset="0"/>
              </a:rPr>
              <a:t>atau</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dinamis</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Struktur</a:t>
            </a:r>
            <a:r>
              <a:rPr lang="en-US" dirty="0">
                <a:effectLst/>
                <a:latin typeface="Times New Roman" panose="02020603050405020304" pitchFamily="18" charset="0"/>
                <a:ea typeface="Calibri" panose="020F0502020204030204" pitchFamily="34" charset="0"/>
              </a:rPr>
              <a:t> data statis </a:t>
            </a:r>
            <a:r>
              <a:rPr lang="en-US" dirty="0" err="1">
                <a:effectLst/>
                <a:latin typeface="Times New Roman" panose="02020603050405020304" pitchFamily="18" charset="0"/>
                <a:ea typeface="Calibri" panose="020F0502020204030204" pitchFamily="34" charset="0"/>
              </a:rPr>
              <a:t>memiliki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ukuran</a:t>
            </a:r>
            <a:r>
              <a:rPr lang="en-US" dirty="0">
                <a:effectLst/>
                <a:latin typeface="Times New Roman" panose="02020603050405020304" pitchFamily="18" charset="0"/>
                <a:ea typeface="Calibri" panose="020F0502020204030204" pitchFamily="34" charset="0"/>
              </a:rPr>
              <a:t> yang </a:t>
            </a:r>
            <a:r>
              <a:rPr lang="en-US" dirty="0" err="1">
                <a:effectLst/>
                <a:latin typeface="Times New Roman" panose="02020603050405020304" pitchFamily="18" charset="0"/>
                <a:ea typeface="Calibri" panose="020F0502020204030204" pitchFamily="34" charset="0"/>
              </a:rPr>
              <a:t>tetap</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sedangkan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Struktur</a:t>
            </a:r>
            <a:r>
              <a:rPr lang="en-US" dirty="0">
                <a:effectLst/>
                <a:latin typeface="Times New Roman" panose="02020603050405020304" pitchFamily="18" charset="0"/>
                <a:ea typeface="Calibri" panose="020F0502020204030204" pitchFamily="34" charset="0"/>
              </a:rPr>
              <a:t> data </a:t>
            </a:r>
            <a:r>
              <a:rPr lang="en-US" dirty="0" err="1">
                <a:effectLst/>
                <a:latin typeface="Times New Roman" panose="02020603050405020304" pitchFamily="18" charset="0"/>
                <a:ea typeface="Calibri" panose="020F0502020204030204" pitchFamily="34" charset="0"/>
              </a:rPr>
              <a:t>dimanis</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memiliki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ukuran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bebas</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Tujuan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utama</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dari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struktur</a:t>
            </a:r>
            <a:r>
              <a:rPr lang="en-US" dirty="0">
                <a:effectLst/>
                <a:latin typeface="Times New Roman" panose="02020603050405020304" pitchFamily="18" charset="0"/>
                <a:ea typeface="Calibri" panose="020F0502020204030204" pitchFamily="34" charset="0"/>
              </a:rPr>
              <a:t> data </a:t>
            </a:r>
            <a:r>
              <a:rPr lang="en-US" dirty="0" err="1">
                <a:effectLst/>
                <a:latin typeface="Times New Roman" panose="02020603050405020304" pitchFamily="18" charset="0"/>
                <a:ea typeface="Calibri" panose="020F0502020204030204" pitchFamily="34" charset="0"/>
              </a:rPr>
              <a:t>adalah</a:t>
            </a:r>
            <a:r>
              <a:rPr lang="en-US" dirty="0">
                <a:effectLst/>
                <a:latin typeface="Times New Roman" panose="02020603050405020304" pitchFamily="18" charset="0"/>
                <a:ea typeface="Calibri" panose="020F0502020204030204" pitchFamily="34" charset="0"/>
              </a:rPr>
              <a:t> Searching (</a:t>
            </a:r>
            <a:r>
              <a:rPr lang="en-US" dirty="0" err="1">
                <a:effectLst/>
                <a:latin typeface="Times New Roman" panose="02020603050405020304" pitchFamily="18" charset="0"/>
                <a:ea typeface="Calibri" panose="020F0502020204030204" pitchFamily="34" charset="0"/>
              </a:rPr>
              <a:t>Pencarian</a:t>
            </a:r>
            <a:r>
              <a:rPr lang="en-US" dirty="0">
                <a:effectLst/>
                <a:latin typeface="Times New Roman" panose="02020603050405020304" pitchFamily="18" charset="0"/>
                <a:ea typeface="Calibri" panose="020F0502020204030204" pitchFamily="34" charset="0"/>
              </a:rPr>
              <a:t>), Sorting (</a:t>
            </a:r>
            <a:r>
              <a:rPr lang="en-US" dirty="0" err="1">
                <a:effectLst/>
                <a:latin typeface="Times New Roman" panose="02020603050405020304" pitchFamily="18" charset="0"/>
                <a:ea typeface="Calibri" panose="020F0502020204030204" pitchFamily="34" charset="0"/>
              </a:rPr>
              <a:t>Pengurutan</a:t>
            </a:r>
            <a:r>
              <a:rPr lang="en-US" dirty="0">
                <a:effectLst/>
                <a:latin typeface="Times New Roman" panose="02020603050405020304" pitchFamily="18" charset="0"/>
                <a:ea typeface="Calibri" panose="020F0502020204030204" pitchFamily="34" charset="0"/>
              </a:rPr>
              <a:t>), Insertion (</a:t>
            </a:r>
            <a:r>
              <a:rPr lang="en-US" dirty="0" err="1">
                <a:effectLst/>
                <a:latin typeface="Times New Roman" panose="02020603050405020304" pitchFamily="18" charset="0"/>
                <a:ea typeface="Calibri" panose="020F0502020204030204" pitchFamily="34" charset="0"/>
              </a:rPr>
              <a:t>Penyisipan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Updation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Perbaruan</a:t>
            </a:r>
            <a:r>
              <a:rPr lang="en-US" dirty="0">
                <a:effectLst/>
                <a:latin typeface="Times New Roman" panose="02020603050405020304" pitchFamily="18" charset="0"/>
                <a:ea typeface="Calibri" panose="020F0502020204030204" pitchFamily="34" charset="0"/>
              </a:rPr>
              <a:t>), dan Deletion (</a:t>
            </a:r>
            <a:r>
              <a:rPr lang="en-US" dirty="0" err="1">
                <a:effectLst/>
                <a:latin typeface="Times New Roman" panose="02020603050405020304" pitchFamily="18" charset="0"/>
                <a:ea typeface="Calibri" panose="020F0502020204030204" pitchFamily="34" charset="0"/>
              </a:rPr>
              <a:t>Penghapusan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Struktur</a:t>
            </a:r>
            <a:r>
              <a:rPr lang="en-US" dirty="0">
                <a:effectLst/>
                <a:latin typeface="Times New Roman" panose="02020603050405020304" pitchFamily="18" charset="0"/>
                <a:ea typeface="Calibri" panose="020F0502020204030204" pitchFamily="34" charset="0"/>
              </a:rPr>
              <a:t> data </a:t>
            </a:r>
            <a:r>
              <a:rPr lang="en-US" dirty="0" err="1">
                <a:effectLst/>
                <a:latin typeface="Times New Roman" panose="02020603050405020304" pitchFamily="18" charset="0"/>
                <a:ea typeface="Calibri" panose="020F0502020204030204" pitchFamily="34" charset="0"/>
              </a:rPr>
              <a:t>memiliki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keuntungan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lebih</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Efisiensi</a:t>
            </a:r>
            <a:r>
              <a:rPr lang="en-US" dirty="0">
                <a:effectLst/>
                <a:latin typeface="Times New Roman" panose="02020603050405020304" pitchFamily="18" charset="0"/>
                <a:ea typeface="Calibri" panose="020F0502020204030204" pitchFamily="34" charset="0"/>
              </a:rPr>
              <a:t>, Reusability, </a:t>
            </a:r>
            <a:r>
              <a:rPr lang="en-US" dirty="0" err="1">
                <a:effectLst/>
                <a:latin typeface="Times New Roman" panose="02020603050405020304" pitchFamily="18" charset="0"/>
                <a:ea typeface="Calibri" panose="020F0502020204030204" pitchFamily="34" charset="0"/>
              </a:rPr>
              <a:t>Abstraksi</a:t>
            </a:r>
            <a:r>
              <a:rPr lang="en-US" dirty="0">
                <a:effectLst/>
                <a:latin typeface="Times New Roman" panose="02020603050405020304" pitchFamily="18" charset="0"/>
                <a:ea typeface="Calibri" panose="020F0502020204030204" pitchFamily="34" charset="0"/>
              </a:rPr>
              <a:t>.</a:t>
            </a:r>
            <a:endParaRPr lang="en-ID" dirty="0">
              <a:effectLst/>
              <a:latin typeface="Times New Roman" panose="02020603050405020304" pitchFamily="18" charset="0"/>
              <a:ea typeface="Calibri" panose="020F0502020204030204" pitchFamily="34" charset="0"/>
            </a:endParaRPr>
          </a:p>
          <a:p>
            <a:endParaRPr lang="en-ID" dirty="0"/>
          </a:p>
        </p:txBody>
      </p:sp>
    </p:spTree>
    <p:extLst>
      <p:ext uri="{BB962C8B-B14F-4D97-AF65-F5344CB8AC3E}">
        <p14:creationId xmlns:p14="http://schemas.microsoft.com/office/powerpoint/2010/main" val="210939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B5FD-88E0-404F-A300-87BA0A2AE868}"/>
              </a:ext>
            </a:extLst>
          </p:cNvPr>
          <p:cNvSpPr>
            <a:spLocks noGrp="1"/>
          </p:cNvSpPr>
          <p:nvPr>
            <p:ph type="title"/>
          </p:nvPr>
        </p:nvSpPr>
        <p:spPr/>
        <p:txBody>
          <a:bodyPr/>
          <a:lstStyle/>
          <a:p>
            <a:r>
              <a:rPr lang="en-US" sz="4400" dirty="0" err="1">
                <a:effectLst/>
                <a:latin typeface="Times New Roman" panose="02020603050405020304" pitchFamily="18" charset="0"/>
                <a:ea typeface="Calibri" panose="020F0502020204030204" pitchFamily="34" charset="0"/>
              </a:rPr>
              <a:t>Struktur</a:t>
            </a:r>
            <a:r>
              <a:rPr lang="en-US" sz="4400" dirty="0">
                <a:effectLst/>
                <a:latin typeface="Times New Roman" panose="02020603050405020304" pitchFamily="18" charset="0"/>
                <a:ea typeface="Calibri" panose="020F0502020204030204" pitchFamily="34" charset="0"/>
              </a:rPr>
              <a:t> data</a:t>
            </a:r>
            <a:endParaRPr lang="en-ID" dirty="0"/>
          </a:p>
        </p:txBody>
      </p:sp>
      <p:sp>
        <p:nvSpPr>
          <p:cNvPr id="3" name="Content Placeholder 2">
            <a:extLst>
              <a:ext uri="{FF2B5EF4-FFF2-40B4-BE49-F238E27FC236}">
                <a16:creationId xmlns:a16="http://schemas.microsoft.com/office/drawing/2014/main" id="{8524192B-D42F-4216-8422-D605824A7DBD}"/>
              </a:ext>
            </a:extLst>
          </p:cNvPr>
          <p:cNvSpPr>
            <a:spLocks noGrp="1"/>
          </p:cNvSpPr>
          <p:nvPr>
            <p:ph idx="1"/>
          </p:nvPr>
        </p:nvSpPr>
        <p:spPr/>
        <p:txBody>
          <a:bodyPr/>
          <a:lstStyle/>
          <a:p>
            <a:r>
              <a:rPr lang="en-US" sz="2400" dirty="0" err="1">
                <a:effectLst/>
                <a:latin typeface="Times New Roman" panose="02020603050405020304" pitchFamily="18" charset="0"/>
                <a:ea typeface="Calibri" panose="020F0502020204030204" pitchFamily="34" charset="0"/>
              </a:rPr>
              <a:t>Dalam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menyelesaikan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struktur</a:t>
            </a:r>
            <a:r>
              <a:rPr lang="en-US" sz="2400" dirty="0">
                <a:effectLst/>
                <a:latin typeface="Times New Roman" panose="02020603050405020304" pitchFamily="18" charset="0"/>
                <a:ea typeface="Calibri" panose="020F0502020204030204" pitchFamily="34" charset="0"/>
              </a:rPr>
              <a:t> data </a:t>
            </a:r>
            <a:r>
              <a:rPr lang="en-US" sz="2400" dirty="0" err="1">
                <a:effectLst/>
                <a:latin typeface="Times New Roman" panose="02020603050405020304" pitchFamily="18" charset="0"/>
                <a:ea typeface="Calibri" panose="020F0502020204030204" pitchFamily="34" charset="0"/>
              </a:rPr>
              <a:t>diperlukan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sebuah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algoritma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dimana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algoritma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adalah</a:t>
            </a:r>
            <a:r>
              <a:rPr lang="en-US" sz="2400" dirty="0">
                <a:effectLst/>
                <a:latin typeface="Times New Roman" panose="02020603050405020304" pitchFamily="18" charset="0"/>
                <a:ea typeface="Calibri" panose="020F0502020204030204" pitchFamily="34" charset="0"/>
              </a:rPr>
              <a:t> proses </a:t>
            </a:r>
            <a:r>
              <a:rPr lang="en-US" sz="2400" dirty="0" err="1">
                <a:effectLst/>
                <a:latin typeface="Times New Roman" panose="02020603050405020304" pitchFamily="18" charset="0"/>
                <a:ea typeface="Calibri" panose="020F0502020204030204" pitchFamily="34" charset="0"/>
              </a:rPr>
              <a:t>aturan</a:t>
            </a:r>
            <a:r>
              <a:rPr lang="en-US" sz="2400" dirty="0">
                <a:effectLst/>
                <a:latin typeface="Times New Roman" panose="02020603050405020304" pitchFamily="18" charset="0"/>
                <a:ea typeface="Calibri" panose="020F0502020204030204" pitchFamily="34" charset="0"/>
              </a:rPr>
              <a:t> yang di </a:t>
            </a:r>
            <a:r>
              <a:rPr lang="en-US" sz="2400" dirty="0" err="1">
                <a:effectLst/>
                <a:latin typeface="Times New Roman" panose="02020603050405020304" pitchFamily="18" charset="0"/>
                <a:ea typeface="Calibri" panose="020F0502020204030204" pitchFamily="34" charset="0"/>
              </a:rPr>
              <a:t>perlukan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untuk</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melakukan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perhitungan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dalam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pemecahan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masalah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Ciri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ciri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algoritma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yaitu</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terdapat</a:t>
            </a:r>
            <a:r>
              <a:rPr lang="en-US" sz="2400" dirty="0">
                <a:effectLst/>
                <a:latin typeface="Times New Roman" panose="02020603050405020304" pitchFamily="18" charset="0"/>
                <a:ea typeface="Calibri" panose="020F0502020204030204" pitchFamily="34" charset="0"/>
              </a:rPr>
              <a:t> proses input, output, </a:t>
            </a:r>
            <a:r>
              <a:rPr lang="en-US" sz="2400" dirty="0" err="1">
                <a:effectLst/>
                <a:latin typeface="Times New Roman" panose="02020603050405020304" pitchFamily="18" charset="0"/>
                <a:ea typeface="Calibri" panose="020F0502020204030204" pitchFamily="34" charset="0"/>
              </a:rPr>
              <a:t>tidak</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membingungkan</a:t>
            </a:r>
            <a:r>
              <a:rPr lang="en-US" sz="2400" dirty="0">
                <a:effectLst/>
                <a:latin typeface="Times New Roman" panose="02020603050405020304" pitchFamily="18" charset="0"/>
                <a:ea typeface="Calibri" panose="020F0502020204030204" pitchFamily="34" charset="0"/>
              </a:rPr>
              <a:t>, independent, </a:t>
            </a:r>
            <a:r>
              <a:rPr lang="en-US" sz="2400" dirty="0" err="1">
                <a:effectLst/>
                <a:latin typeface="Times New Roman" panose="02020603050405020304" pitchFamily="18" charset="0"/>
                <a:ea typeface="Calibri" panose="020F0502020204030204" pitchFamily="34" charset="0"/>
              </a:rPr>
              <a:t>modularitas</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fungsionalitas</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kemudahan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sederhana</a:t>
            </a:r>
            <a:r>
              <a:rPr lang="en-US" sz="2400" dirty="0">
                <a:effectLst/>
                <a:latin typeface="Times New Roman" panose="02020603050405020304" pitchFamily="18" charset="0"/>
                <a:ea typeface="Calibri" panose="020F0502020204030204" pitchFamily="34" charset="0"/>
              </a:rPr>
              <a:t>. Proses </a:t>
            </a:r>
            <a:r>
              <a:rPr lang="en-US" sz="2400" dirty="0" err="1">
                <a:effectLst/>
                <a:latin typeface="Times New Roman" panose="02020603050405020304" pitchFamily="18" charset="0"/>
                <a:ea typeface="Calibri" panose="020F0502020204030204" pitchFamily="34" charset="0"/>
              </a:rPr>
              <a:t>pendekatan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dalam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algoritma</a:t>
            </a:r>
            <a:r>
              <a:rPr lang="en-US" sz="2400" dirty="0">
                <a:effectLst/>
                <a:latin typeface="Times New Roman" panose="02020603050405020304" pitchFamily="18" charset="0"/>
                <a:ea typeface="Calibri" panose="020F0502020204030204" pitchFamily="34" charset="0"/>
              </a:rPr>
              <a:t> </a:t>
            </a:r>
            <a:endParaRPr lang="en-ID" sz="2400" dirty="0">
              <a:effectLst/>
              <a:latin typeface="Times New Roman" panose="02020603050405020304" pitchFamily="18" charset="0"/>
              <a:ea typeface="Calibri" panose="020F0502020204030204" pitchFamily="34" charset="0"/>
            </a:endParaRPr>
          </a:p>
          <a:p>
            <a:endParaRPr lang="en-ID" dirty="0"/>
          </a:p>
        </p:txBody>
      </p:sp>
    </p:spTree>
    <p:extLst>
      <p:ext uri="{BB962C8B-B14F-4D97-AF65-F5344CB8AC3E}">
        <p14:creationId xmlns:p14="http://schemas.microsoft.com/office/powerpoint/2010/main" val="331918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A41C-3BB3-440E-AB39-BBE7231AA3E5}"/>
              </a:ext>
            </a:extLst>
          </p:cNvPr>
          <p:cNvSpPr>
            <a:spLocks noGrp="1"/>
          </p:cNvSpPr>
          <p:nvPr>
            <p:ph type="title"/>
          </p:nvPr>
        </p:nvSpPr>
        <p:spPr/>
        <p:txBody>
          <a:bodyPr/>
          <a:lstStyle/>
          <a:p>
            <a:r>
              <a:rPr lang="en-US" dirty="0"/>
              <a:t>Array</a:t>
            </a:r>
            <a:endParaRPr lang="en-ID" dirty="0"/>
          </a:p>
        </p:txBody>
      </p:sp>
      <p:sp>
        <p:nvSpPr>
          <p:cNvPr id="3" name="Content Placeholder 2">
            <a:extLst>
              <a:ext uri="{FF2B5EF4-FFF2-40B4-BE49-F238E27FC236}">
                <a16:creationId xmlns:a16="http://schemas.microsoft.com/office/drawing/2014/main" id="{AEDE5F32-D719-44D5-B7B3-3E89F5E905BC}"/>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Arrays are defined as the collection of similar type of data items stored at contiguous memory locations.</a:t>
            </a:r>
          </a:p>
          <a:p>
            <a:pPr algn="just">
              <a:buFont typeface="Arial" panose="020B0604020202020204" pitchFamily="34" charset="0"/>
              <a:buChar char="•"/>
            </a:pPr>
            <a:r>
              <a:rPr lang="en-US" b="0" i="0" dirty="0">
                <a:solidFill>
                  <a:srgbClr val="000000"/>
                </a:solidFill>
                <a:effectLst/>
                <a:latin typeface="inter-regular"/>
              </a:rPr>
              <a:t>Arrays are the derived data type in C, Java, C#  programming language which can store the primitive type of data such as int, char, double, float, etc.</a:t>
            </a:r>
          </a:p>
          <a:p>
            <a:pPr algn="just">
              <a:buFont typeface="Arial" panose="020B0604020202020204" pitchFamily="34" charset="0"/>
              <a:buChar char="•"/>
            </a:pPr>
            <a:r>
              <a:rPr lang="en-US" b="0" i="0" dirty="0">
                <a:solidFill>
                  <a:srgbClr val="000000"/>
                </a:solidFill>
                <a:effectLst/>
                <a:latin typeface="inter-regular"/>
              </a:rPr>
              <a:t>Array is the simplest data structure where each data element can be randomly accessed by using its index number.</a:t>
            </a:r>
          </a:p>
          <a:p>
            <a:pPr algn="just">
              <a:buFont typeface="Arial" panose="020B0604020202020204" pitchFamily="34" charset="0"/>
              <a:buChar char="•"/>
            </a:pPr>
            <a:r>
              <a:rPr lang="en-US" b="0" i="0" dirty="0">
                <a:solidFill>
                  <a:srgbClr val="000000"/>
                </a:solidFill>
                <a:effectLst/>
                <a:latin typeface="inter-regular"/>
              </a:rPr>
              <a:t>For example, if we want to store the marks of a student in 6 subjects, then we don't need to define different variable for the marks in different subject. instead of that, we can define an array which can store the marks in each subject at a the contiguous memory locations.</a:t>
            </a:r>
          </a:p>
          <a:p>
            <a:endParaRPr lang="en-ID" dirty="0"/>
          </a:p>
        </p:txBody>
      </p:sp>
    </p:spTree>
    <p:extLst>
      <p:ext uri="{BB962C8B-B14F-4D97-AF65-F5344CB8AC3E}">
        <p14:creationId xmlns:p14="http://schemas.microsoft.com/office/powerpoint/2010/main" val="401137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223DE1-7C52-455E-BF50-FE1D586CFB78}"/>
              </a:ext>
            </a:extLst>
          </p:cNvPr>
          <p:cNvSpPr txBox="1"/>
          <p:nvPr/>
        </p:nvSpPr>
        <p:spPr>
          <a:xfrm>
            <a:off x="550235" y="661585"/>
            <a:ext cx="11390128" cy="665118"/>
          </a:xfrm>
          <a:prstGeom prst="rect">
            <a:avLst/>
          </a:prstGeom>
          <a:noFill/>
        </p:spPr>
        <p:txBody>
          <a:bodyPr wrap="square">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rPr>
              <a:t>Java Arrays: Arrays are used to store multiple values in a single variable, instead of declaring separate variables for each value.</a:t>
            </a:r>
            <a:endParaRPr lang="en-ID" sz="1800" dirty="0">
              <a:effectLst/>
              <a:latin typeface="Times New Roman" panose="02020603050405020304" pitchFamily="18" charset="0"/>
              <a:ea typeface="Calibri" panose="020F0502020204030204" pitchFamily="34" charset="0"/>
            </a:endParaRPr>
          </a:p>
        </p:txBody>
      </p:sp>
      <p:pic>
        <p:nvPicPr>
          <p:cNvPr id="6" name="Picture 5" descr="DS 1D Array">
            <a:extLst>
              <a:ext uri="{FF2B5EF4-FFF2-40B4-BE49-F238E27FC236}">
                <a16:creationId xmlns:a16="http://schemas.microsoft.com/office/drawing/2014/main" id="{6C7759E3-A43D-4D6D-8DD3-91264C6360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8990" y="1824148"/>
            <a:ext cx="6652991" cy="4167767"/>
          </a:xfrm>
          <a:prstGeom prst="rect">
            <a:avLst/>
          </a:prstGeom>
          <a:noFill/>
          <a:ln>
            <a:noFill/>
          </a:ln>
        </p:spPr>
      </p:pic>
    </p:spTree>
    <p:extLst>
      <p:ext uri="{BB962C8B-B14F-4D97-AF65-F5344CB8AC3E}">
        <p14:creationId xmlns:p14="http://schemas.microsoft.com/office/powerpoint/2010/main" val="28942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7BB75-384F-4A37-B8C4-00A69964E32A}"/>
              </a:ext>
            </a:extLst>
          </p:cNvPr>
          <p:cNvSpPr txBox="1"/>
          <p:nvPr/>
        </p:nvSpPr>
        <p:spPr>
          <a:xfrm>
            <a:off x="805415" y="540424"/>
            <a:ext cx="10496993" cy="1759392"/>
          </a:xfrm>
          <a:prstGeom prst="rect">
            <a:avLst/>
          </a:prstGeom>
          <a:noFill/>
        </p:spPr>
        <p:txBody>
          <a:bodyPr wrap="square">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rPr>
              <a:t>Accessing Elements of an array</a:t>
            </a:r>
            <a:endParaRPr lang="en-ID" sz="1800" dirty="0">
              <a:effectLst/>
              <a:latin typeface="Times New Roman" panose="02020603050405020304" pitchFamily="18" charset="0"/>
              <a:ea typeface="Calibri" panose="020F050202020403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rPr>
              <a:t>To access any random element of an array we need the following information:</a:t>
            </a:r>
            <a:endParaRPr lang="en-ID" sz="1800" dirty="0">
              <a:effectLst/>
              <a:latin typeface="Times New Roman" panose="02020603050405020304" pitchFamily="18" charset="0"/>
              <a:ea typeface="Calibri" panose="020F0502020204030204" pitchFamily="34"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Base Address of the array.</a:t>
            </a:r>
            <a:endParaRPr lang="en-ID" sz="1800" dirty="0">
              <a:effectLst/>
              <a:latin typeface="Times New Roman" panose="02020603050405020304" pitchFamily="18" charset="0"/>
              <a:ea typeface="Calibri" panose="020F0502020204030204" pitchFamily="34"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Size of an element in bytes.</a:t>
            </a:r>
            <a:endParaRPr lang="en-ID" sz="18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Which type of indexing, array follows.</a:t>
            </a:r>
            <a:endParaRPr lang="en-ID" sz="1800" dirty="0">
              <a:effectLst/>
              <a:latin typeface="Times New Roman" panose="02020603050405020304" pitchFamily="18" charset="0"/>
              <a:ea typeface="Calibri" panose="020F0502020204030204" pitchFamily="34" charset="0"/>
            </a:endParaRPr>
          </a:p>
        </p:txBody>
      </p:sp>
      <p:sp>
        <p:nvSpPr>
          <p:cNvPr id="10" name="TextBox 9">
            <a:extLst>
              <a:ext uri="{FF2B5EF4-FFF2-40B4-BE49-F238E27FC236}">
                <a16:creationId xmlns:a16="http://schemas.microsoft.com/office/drawing/2014/main" id="{01E89BBB-71C6-493B-AC7D-563AE4B67EA8}"/>
              </a:ext>
            </a:extLst>
          </p:cNvPr>
          <p:cNvSpPr txBox="1"/>
          <p:nvPr/>
        </p:nvSpPr>
        <p:spPr>
          <a:xfrm>
            <a:off x="890476" y="2454486"/>
            <a:ext cx="10996723" cy="3693319"/>
          </a:xfrm>
          <a:prstGeom prst="rect">
            <a:avLst/>
          </a:prstGeom>
          <a:noFill/>
        </p:spPr>
        <p:txBody>
          <a:bodyPr wrap="square">
            <a:spAutoFit/>
          </a:bodyPr>
          <a:lstStyle/>
          <a:p>
            <a:r>
              <a:rPr lang="en-US" dirty="0"/>
              <a:t>To declare an array, define the variable type with square brackets:</a:t>
            </a:r>
          </a:p>
          <a:p>
            <a:r>
              <a:rPr lang="en-US" dirty="0">
                <a:solidFill>
                  <a:srgbClr val="FF0000"/>
                </a:solidFill>
              </a:rPr>
              <a:t>String[] cars</a:t>
            </a:r>
          </a:p>
          <a:p>
            <a:endParaRPr lang="en-US" dirty="0"/>
          </a:p>
          <a:p>
            <a:r>
              <a:rPr lang="en-US" dirty="0"/>
              <a:t>We have now declared a variable that holds an array of strings. To insert values to it, we can use an array literal - place the values in a comma-separated list, inside curly braces:</a:t>
            </a:r>
          </a:p>
          <a:p>
            <a:r>
              <a:rPr lang="en-US" dirty="0">
                <a:solidFill>
                  <a:srgbClr val="FF0000"/>
                </a:solidFill>
              </a:rPr>
              <a:t>String[] cars = {"Volvo", "BMW", "Ford", "Mazda"}</a:t>
            </a:r>
          </a:p>
          <a:p>
            <a:endParaRPr lang="en-US" dirty="0"/>
          </a:p>
          <a:p>
            <a:r>
              <a:rPr lang="en-US" dirty="0"/>
              <a:t>To create an array of integers, you could write:</a:t>
            </a:r>
          </a:p>
          <a:p>
            <a:r>
              <a:rPr lang="en-US" dirty="0">
                <a:solidFill>
                  <a:srgbClr val="FF0000"/>
                </a:solidFill>
              </a:rPr>
              <a:t>int[] </a:t>
            </a:r>
            <a:r>
              <a:rPr lang="en-US" dirty="0" err="1">
                <a:solidFill>
                  <a:srgbClr val="FF0000"/>
                </a:solidFill>
              </a:rPr>
              <a:t>myNum</a:t>
            </a:r>
            <a:r>
              <a:rPr lang="en-US" dirty="0">
                <a:solidFill>
                  <a:srgbClr val="FF0000"/>
                </a:solidFill>
              </a:rPr>
              <a:t> = {10, 20, 30, 40}</a:t>
            </a:r>
          </a:p>
          <a:p>
            <a:endParaRPr lang="en-US" dirty="0"/>
          </a:p>
          <a:p>
            <a:r>
              <a:rPr lang="en-US" dirty="0"/>
              <a:t>Access the Elements of an Array</a:t>
            </a:r>
          </a:p>
          <a:p>
            <a:r>
              <a:rPr lang="en-US" dirty="0">
                <a:solidFill>
                  <a:srgbClr val="FF0000"/>
                </a:solidFill>
              </a:rPr>
              <a:t>String[] cars = {"Volvo", "BMW", "Ford", "Mazda"}</a:t>
            </a:r>
          </a:p>
          <a:p>
            <a:r>
              <a:rPr lang="en-US" dirty="0" err="1">
                <a:solidFill>
                  <a:srgbClr val="FF0000"/>
                </a:solidFill>
              </a:rPr>
              <a:t>System.out.println</a:t>
            </a:r>
            <a:r>
              <a:rPr lang="en-US" dirty="0">
                <a:solidFill>
                  <a:srgbClr val="FF0000"/>
                </a:solidFill>
              </a:rPr>
              <a:t>(cars[0])</a:t>
            </a:r>
          </a:p>
        </p:txBody>
      </p:sp>
    </p:spTree>
    <p:extLst>
      <p:ext uri="{BB962C8B-B14F-4D97-AF65-F5344CB8AC3E}">
        <p14:creationId xmlns:p14="http://schemas.microsoft.com/office/powerpoint/2010/main" val="207047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F6866-3876-41D6-98F0-2A2E67BA4649}"/>
              </a:ext>
            </a:extLst>
          </p:cNvPr>
          <p:cNvSpPr txBox="1"/>
          <p:nvPr/>
        </p:nvSpPr>
        <p:spPr>
          <a:xfrm>
            <a:off x="635293" y="335845"/>
            <a:ext cx="10358771" cy="6463308"/>
          </a:xfrm>
          <a:prstGeom prst="rect">
            <a:avLst/>
          </a:prstGeom>
          <a:noFill/>
        </p:spPr>
        <p:txBody>
          <a:bodyPr wrap="square">
            <a:spAutoFit/>
          </a:bodyPr>
          <a:lstStyle/>
          <a:p>
            <a:r>
              <a:rPr lang="en-ID" dirty="0"/>
              <a:t>Change an Array Element</a:t>
            </a:r>
          </a:p>
          <a:p>
            <a:r>
              <a:rPr lang="en-ID" dirty="0">
                <a:solidFill>
                  <a:srgbClr val="FF0000"/>
                </a:solidFill>
              </a:rPr>
              <a:t>String[] cars = {"Volvo", "BMW", "Ford", "Mazda"};</a:t>
            </a:r>
          </a:p>
          <a:p>
            <a:r>
              <a:rPr lang="en-ID" dirty="0">
                <a:solidFill>
                  <a:srgbClr val="FF0000"/>
                </a:solidFill>
              </a:rPr>
              <a:t>cars[0] = "Opel";</a:t>
            </a:r>
          </a:p>
          <a:p>
            <a:r>
              <a:rPr lang="en-ID" dirty="0" err="1">
                <a:solidFill>
                  <a:srgbClr val="FF0000"/>
                </a:solidFill>
              </a:rPr>
              <a:t>System.out.println</a:t>
            </a:r>
            <a:r>
              <a:rPr lang="en-ID" dirty="0">
                <a:solidFill>
                  <a:srgbClr val="FF0000"/>
                </a:solidFill>
              </a:rPr>
              <a:t>(cars[0]);</a:t>
            </a:r>
          </a:p>
          <a:p>
            <a:r>
              <a:rPr lang="en-ID" dirty="0">
                <a:solidFill>
                  <a:srgbClr val="FF0000"/>
                </a:solidFill>
              </a:rPr>
              <a:t>// Now outputs Opel instead of Volvo</a:t>
            </a:r>
          </a:p>
          <a:p>
            <a:endParaRPr lang="en-ID" dirty="0"/>
          </a:p>
          <a:p>
            <a:r>
              <a:rPr lang="en-ID" dirty="0"/>
              <a:t>Array Length</a:t>
            </a:r>
          </a:p>
          <a:p>
            <a:r>
              <a:rPr lang="en-ID" dirty="0">
                <a:solidFill>
                  <a:srgbClr val="FF0000"/>
                </a:solidFill>
              </a:rPr>
              <a:t>String[] cars = {"Volvo", "BMW", "Ford", "Mazda"};</a:t>
            </a:r>
          </a:p>
          <a:p>
            <a:r>
              <a:rPr lang="en-ID" dirty="0" err="1">
                <a:solidFill>
                  <a:srgbClr val="FF0000"/>
                </a:solidFill>
              </a:rPr>
              <a:t>System.out.println</a:t>
            </a:r>
            <a:r>
              <a:rPr lang="en-ID" dirty="0">
                <a:solidFill>
                  <a:srgbClr val="FF0000"/>
                </a:solidFill>
              </a:rPr>
              <a:t>(</a:t>
            </a:r>
            <a:r>
              <a:rPr lang="en-ID" dirty="0" err="1">
                <a:solidFill>
                  <a:srgbClr val="FF0000"/>
                </a:solidFill>
              </a:rPr>
              <a:t>cars.length</a:t>
            </a:r>
            <a:r>
              <a:rPr lang="en-ID" dirty="0">
                <a:solidFill>
                  <a:srgbClr val="FF0000"/>
                </a:solidFill>
              </a:rPr>
              <a:t>);</a:t>
            </a:r>
          </a:p>
          <a:p>
            <a:r>
              <a:rPr lang="en-ID" dirty="0">
                <a:solidFill>
                  <a:srgbClr val="FF0000"/>
                </a:solidFill>
              </a:rPr>
              <a:t>// Outputs 4</a:t>
            </a:r>
          </a:p>
          <a:p>
            <a:endParaRPr lang="en-ID" dirty="0">
              <a:solidFill>
                <a:srgbClr val="FF0000"/>
              </a:solidFill>
            </a:endParaRPr>
          </a:p>
          <a:p>
            <a:r>
              <a:rPr lang="en-ID" dirty="0"/>
              <a:t>Loop Through an Array</a:t>
            </a:r>
          </a:p>
          <a:p>
            <a:r>
              <a:rPr lang="en-ID" dirty="0">
                <a:solidFill>
                  <a:srgbClr val="FF0000"/>
                </a:solidFill>
              </a:rPr>
              <a:t>String[] cars = {"Volvo", "BMW", "Ford", "Mazda"};</a:t>
            </a:r>
          </a:p>
          <a:p>
            <a:r>
              <a:rPr lang="en-ID" dirty="0">
                <a:solidFill>
                  <a:srgbClr val="FF0000"/>
                </a:solidFill>
              </a:rPr>
              <a:t>for (int </a:t>
            </a:r>
            <a:r>
              <a:rPr lang="en-ID" dirty="0" err="1">
                <a:solidFill>
                  <a:srgbClr val="FF0000"/>
                </a:solidFill>
              </a:rPr>
              <a:t>i</a:t>
            </a:r>
            <a:r>
              <a:rPr lang="en-ID" dirty="0">
                <a:solidFill>
                  <a:srgbClr val="FF0000"/>
                </a:solidFill>
              </a:rPr>
              <a:t> = 0; </a:t>
            </a:r>
            <a:r>
              <a:rPr lang="en-ID" dirty="0" err="1">
                <a:solidFill>
                  <a:srgbClr val="FF0000"/>
                </a:solidFill>
              </a:rPr>
              <a:t>i</a:t>
            </a:r>
            <a:r>
              <a:rPr lang="en-ID" dirty="0">
                <a:solidFill>
                  <a:srgbClr val="FF0000"/>
                </a:solidFill>
              </a:rPr>
              <a:t> &lt; </a:t>
            </a:r>
            <a:r>
              <a:rPr lang="en-ID" dirty="0" err="1">
                <a:solidFill>
                  <a:srgbClr val="FF0000"/>
                </a:solidFill>
              </a:rPr>
              <a:t>cars.length</a:t>
            </a:r>
            <a:r>
              <a:rPr lang="en-ID" dirty="0">
                <a:solidFill>
                  <a:srgbClr val="FF0000"/>
                </a:solidFill>
              </a:rPr>
              <a:t>; </a:t>
            </a:r>
            <a:r>
              <a:rPr lang="en-ID" dirty="0" err="1">
                <a:solidFill>
                  <a:srgbClr val="FF0000"/>
                </a:solidFill>
              </a:rPr>
              <a:t>i</a:t>
            </a:r>
            <a:r>
              <a:rPr lang="en-ID" dirty="0">
                <a:solidFill>
                  <a:srgbClr val="FF0000"/>
                </a:solidFill>
              </a:rPr>
              <a:t>++) {</a:t>
            </a:r>
          </a:p>
          <a:p>
            <a:r>
              <a:rPr lang="en-ID" dirty="0">
                <a:solidFill>
                  <a:srgbClr val="FF0000"/>
                </a:solidFill>
              </a:rPr>
              <a:t>  </a:t>
            </a:r>
            <a:r>
              <a:rPr lang="en-ID" dirty="0" err="1">
                <a:solidFill>
                  <a:srgbClr val="FF0000"/>
                </a:solidFill>
              </a:rPr>
              <a:t>System.out.println</a:t>
            </a:r>
            <a:r>
              <a:rPr lang="en-ID" dirty="0">
                <a:solidFill>
                  <a:srgbClr val="FF0000"/>
                </a:solidFill>
              </a:rPr>
              <a:t>(cars[</a:t>
            </a:r>
            <a:r>
              <a:rPr lang="en-ID" dirty="0" err="1">
                <a:solidFill>
                  <a:srgbClr val="FF0000"/>
                </a:solidFill>
              </a:rPr>
              <a:t>i</a:t>
            </a:r>
            <a:r>
              <a:rPr lang="en-ID" dirty="0">
                <a:solidFill>
                  <a:srgbClr val="FF0000"/>
                </a:solidFill>
              </a:rPr>
              <a:t>]);</a:t>
            </a:r>
          </a:p>
          <a:p>
            <a:r>
              <a:rPr lang="en-ID" dirty="0">
                <a:solidFill>
                  <a:srgbClr val="FF0000"/>
                </a:solidFill>
              </a:rPr>
              <a:t>}</a:t>
            </a:r>
          </a:p>
          <a:p>
            <a:endParaRPr lang="en-ID" dirty="0">
              <a:solidFill>
                <a:srgbClr val="FF0000"/>
              </a:solidFill>
            </a:endParaRPr>
          </a:p>
          <a:p>
            <a:r>
              <a:rPr lang="en-US" dirty="0"/>
              <a:t>Loop Through an Array with For-Each</a:t>
            </a:r>
          </a:p>
          <a:p>
            <a:r>
              <a:rPr lang="en-US" dirty="0">
                <a:solidFill>
                  <a:srgbClr val="FF0000"/>
                </a:solidFill>
              </a:rPr>
              <a:t>String[] cars = {"Volvo", "BMW", "Ford", "Mazda"};</a:t>
            </a:r>
          </a:p>
          <a:p>
            <a:r>
              <a:rPr lang="en-US" dirty="0">
                <a:solidFill>
                  <a:srgbClr val="FF0000"/>
                </a:solidFill>
              </a:rPr>
              <a:t>for (String </a:t>
            </a:r>
            <a:r>
              <a:rPr lang="en-US" dirty="0" err="1">
                <a:solidFill>
                  <a:srgbClr val="FF0000"/>
                </a:solidFill>
              </a:rPr>
              <a:t>i</a:t>
            </a:r>
            <a:r>
              <a:rPr lang="en-US" dirty="0">
                <a:solidFill>
                  <a:srgbClr val="FF0000"/>
                </a:solidFill>
              </a:rPr>
              <a:t> : cars) {</a:t>
            </a:r>
          </a:p>
          <a:p>
            <a:r>
              <a:rPr lang="en-US" dirty="0">
                <a:solidFill>
                  <a:srgbClr val="FF0000"/>
                </a:solidFill>
              </a:rPr>
              <a:t>  </a:t>
            </a:r>
            <a:r>
              <a:rPr lang="en-US" dirty="0" err="1">
                <a:solidFill>
                  <a:srgbClr val="FF0000"/>
                </a:solidFill>
              </a:rPr>
              <a:t>System.out.println</a:t>
            </a:r>
            <a:r>
              <a:rPr lang="en-US" dirty="0">
                <a:solidFill>
                  <a:srgbClr val="FF0000"/>
                </a:solidFill>
              </a:rPr>
              <a:t>(</a:t>
            </a:r>
            <a:r>
              <a:rPr lang="en-US" dirty="0" err="1">
                <a:solidFill>
                  <a:srgbClr val="FF0000"/>
                </a:solidFill>
              </a:rPr>
              <a:t>i</a:t>
            </a:r>
            <a:r>
              <a:rPr lang="en-US" dirty="0">
                <a:solidFill>
                  <a:srgbClr val="FF0000"/>
                </a:solidFill>
              </a:rPr>
              <a:t>);</a:t>
            </a:r>
          </a:p>
          <a:p>
            <a:r>
              <a:rPr lang="en-US" dirty="0">
                <a:solidFill>
                  <a:srgbClr val="FF0000"/>
                </a:solidFill>
              </a:rPr>
              <a:t>}</a:t>
            </a:r>
          </a:p>
          <a:p>
            <a:endParaRPr lang="en-ID" dirty="0">
              <a:solidFill>
                <a:srgbClr val="FF0000"/>
              </a:solidFill>
            </a:endParaRPr>
          </a:p>
        </p:txBody>
      </p:sp>
    </p:spTree>
    <p:extLst>
      <p:ext uri="{BB962C8B-B14F-4D97-AF65-F5344CB8AC3E}">
        <p14:creationId xmlns:p14="http://schemas.microsoft.com/office/powerpoint/2010/main" val="338048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81FB4-2B53-4C13-9918-F787593A81D2}"/>
              </a:ext>
            </a:extLst>
          </p:cNvPr>
          <p:cNvSpPr txBox="1"/>
          <p:nvPr/>
        </p:nvSpPr>
        <p:spPr>
          <a:xfrm>
            <a:off x="837314" y="619728"/>
            <a:ext cx="10709644" cy="665118"/>
          </a:xfrm>
          <a:prstGeom prst="rect">
            <a:avLst/>
          </a:prstGeom>
          <a:noFill/>
        </p:spPr>
        <p:txBody>
          <a:bodyPr wrap="square">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rPr>
              <a:t>To access the elements of the </a:t>
            </a:r>
            <a:r>
              <a:rPr lang="en-US" sz="1800" dirty="0" err="1">
                <a:effectLst/>
                <a:latin typeface="Times New Roman" panose="02020603050405020304" pitchFamily="18" charset="0"/>
                <a:ea typeface="Calibri" panose="020F0502020204030204" pitchFamily="34" charset="0"/>
              </a:rPr>
              <a:t>myNumbers</a:t>
            </a:r>
            <a:r>
              <a:rPr lang="en-US" sz="1800" dirty="0">
                <a:effectLst/>
                <a:latin typeface="Times New Roman" panose="02020603050405020304" pitchFamily="18" charset="0"/>
                <a:ea typeface="Calibri" panose="020F0502020204030204" pitchFamily="34" charset="0"/>
              </a:rPr>
              <a:t> array, specify two indexes: one for the array, and one for the element inside that array. </a:t>
            </a:r>
            <a:endParaRPr lang="en-ID" sz="1800" dirty="0">
              <a:effectLst/>
              <a:latin typeface="Times New Roman" panose="02020603050405020304" pitchFamily="18" charset="0"/>
              <a:ea typeface="Calibri" panose="020F0502020204030204" pitchFamily="34" charset="0"/>
            </a:endParaRPr>
          </a:p>
        </p:txBody>
      </p:sp>
      <p:pic>
        <p:nvPicPr>
          <p:cNvPr id="4" name="Picture 3" descr="DS 2D Array">
            <a:extLst>
              <a:ext uri="{FF2B5EF4-FFF2-40B4-BE49-F238E27FC236}">
                <a16:creationId xmlns:a16="http://schemas.microsoft.com/office/drawing/2014/main" id="{CF88EA6B-C7B6-49D8-A7F5-B099934715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9695" y="1284847"/>
            <a:ext cx="5302435" cy="4868698"/>
          </a:xfrm>
          <a:prstGeom prst="rect">
            <a:avLst/>
          </a:prstGeom>
          <a:noFill/>
          <a:ln>
            <a:noFill/>
          </a:ln>
        </p:spPr>
      </p:pic>
    </p:spTree>
    <p:extLst>
      <p:ext uri="{BB962C8B-B14F-4D97-AF65-F5344CB8AC3E}">
        <p14:creationId xmlns:p14="http://schemas.microsoft.com/office/powerpoint/2010/main" val="3669978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1037</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inter-regular</vt:lpstr>
      <vt:lpstr>Symbol</vt:lpstr>
      <vt:lpstr>Times New Roman</vt:lpstr>
      <vt:lpstr>Office Theme</vt:lpstr>
      <vt:lpstr>STRUKTUR DATA</vt:lpstr>
      <vt:lpstr>Struktur data</vt:lpstr>
      <vt:lpstr>Struktur data</vt:lpstr>
      <vt:lpstr>Struktur data</vt:lpstr>
      <vt:lpstr>Array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DATA</dc:title>
  <dc:creator>User</dc:creator>
  <cp:lastModifiedBy>User</cp:lastModifiedBy>
  <cp:revision>3</cp:revision>
  <dcterms:created xsi:type="dcterms:W3CDTF">2022-03-15T03:49:06Z</dcterms:created>
  <dcterms:modified xsi:type="dcterms:W3CDTF">2022-03-15T03:58:07Z</dcterms:modified>
</cp:coreProperties>
</file>