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92" r:id="rId2"/>
    <p:sldId id="293" r:id="rId3"/>
    <p:sldId id="294" r:id="rId4"/>
    <p:sldId id="269" r:id="rId5"/>
    <p:sldId id="262" r:id="rId6"/>
    <p:sldId id="265" r:id="rId7"/>
    <p:sldId id="270" r:id="rId8"/>
    <p:sldId id="259" r:id="rId9"/>
    <p:sldId id="266" r:id="rId10"/>
    <p:sldId id="267" r:id="rId11"/>
    <p:sldId id="271" r:id="rId12"/>
    <p:sldId id="256" r:id="rId13"/>
    <p:sldId id="257" r:id="rId14"/>
    <p:sldId id="286" r:id="rId15"/>
    <p:sldId id="287" r:id="rId16"/>
    <p:sldId id="288" r:id="rId17"/>
    <p:sldId id="285" r:id="rId18"/>
    <p:sldId id="272" r:id="rId19"/>
    <p:sldId id="273" r:id="rId20"/>
    <p:sldId id="274" r:id="rId21"/>
    <p:sldId id="275" r:id="rId22"/>
    <p:sldId id="276" r:id="rId23"/>
    <p:sldId id="277" r:id="rId24"/>
    <p:sldId id="278" r:id="rId25"/>
    <p:sldId id="279" r:id="rId26"/>
    <p:sldId id="280" r:id="rId27"/>
    <p:sldId id="282" r:id="rId28"/>
    <p:sldId id="281" r:id="rId29"/>
    <p:sldId id="283" r:id="rId30"/>
    <p:sldId id="284" r:id="rId31"/>
    <p:sldId id="291" r:id="rId32"/>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D4DCC4-CC96-4D77-9B0B-4167B273DB1D}" v="3" dt="2024-02-20T20:17:25.2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185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1.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40"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70DA61-E443-41F8-B05E-4DC438E9BC27}" type="datetimeFigureOut">
              <a:rPr lang="pt-BR" smtClean="0"/>
              <a:t>05/08/2024</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5D2942-1457-4910-A837-4F321164134E}" type="slidenum">
              <a:rPr lang="pt-BR" smtClean="0"/>
              <a:t>‹nº›</a:t>
            </a:fld>
            <a:endParaRPr lang="pt-BR"/>
          </a:p>
        </p:txBody>
      </p:sp>
    </p:spTree>
    <p:extLst>
      <p:ext uri="{BB962C8B-B14F-4D97-AF65-F5344CB8AC3E}">
        <p14:creationId xmlns:p14="http://schemas.microsoft.com/office/powerpoint/2010/main" val="2209098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135D2942-1457-4910-A837-4F321164134E}" type="slidenum">
              <a:rPr lang="pt-BR" smtClean="0"/>
              <a:t>4</a:t>
            </a:fld>
            <a:endParaRPr lang="pt-BR"/>
          </a:p>
        </p:txBody>
      </p:sp>
    </p:spTree>
    <p:extLst>
      <p:ext uri="{BB962C8B-B14F-4D97-AF65-F5344CB8AC3E}">
        <p14:creationId xmlns:p14="http://schemas.microsoft.com/office/powerpoint/2010/main" val="889006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p>
            <a:fld id="{B6EE7357-E21A-4CAF-88CF-E5636FE224C2}" type="datetimeFigureOut">
              <a:rPr lang="pt-BR" smtClean="0"/>
              <a:pPr/>
              <a:t>05/08/2024</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7B4253CB-368A-4F0C-A74F-0298097BEDD9}" type="slidenum">
              <a:rPr lang="pt-BR" smtClean="0"/>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pt-BR"/>
              <a:t>Clique para editar o estilo do título mestre</a:t>
            </a:r>
          </a:p>
        </p:txBody>
      </p:sp>
      <p:sp>
        <p:nvSpPr>
          <p:cNvPr id="3" name="Espaço Reservado para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EE7357-E21A-4CAF-88CF-E5636FE224C2}" type="datetimeFigureOut">
              <a:rPr lang="pt-BR" smtClean="0"/>
              <a:pPr/>
              <a:t>05/08/2024</a:t>
            </a:fld>
            <a:endParaRPr lang="pt-BR"/>
          </a:p>
        </p:txBody>
      </p:sp>
      <p:sp>
        <p:nvSpPr>
          <p:cNvPr id="5" name="Espaço Reservado para Rodapé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4253CB-368A-4F0C-A74F-0298097BEDD9}" type="slidenum">
              <a:rPr lang="pt-BR" smtClean="0"/>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devmedia.com.br/fluxogramas-diagrama-de-blocos-e-de-chapin-no-desenvolvimento-de-algoritmos/28550"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fdiazuceda.blogspot.com/2017/03/tic-2-bct-tema-5-algoritmos-y.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7618BF-7140-324C-8404-85B237375877}"/>
              </a:ext>
            </a:extLst>
          </p:cNvPr>
          <p:cNvSpPr>
            <a:spLocks noGrp="1"/>
          </p:cNvSpPr>
          <p:nvPr>
            <p:ph type="title"/>
          </p:nvPr>
        </p:nvSpPr>
        <p:spPr>
          <a:xfrm>
            <a:off x="457200" y="274638"/>
            <a:ext cx="8229600" cy="706090"/>
          </a:xfrm>
        </p:spPr>
        <p:txBody>
          <a:bodyPr>
            <a:normAutofit fontScale="90000"/>
          </a:bodyPr>
          <a:lstStyle/>
          <a:p>
            <a:r>
              <a:rPr lang="pt-BR" dirty="0"/>
              <a:t>1ªAula de Algoritmo</a:t>
            </a:r>
          </a:p>
        </p:txBody>
      </p:sp>
      <p:sp>
        <p:nvSpPr>
          <p:cNvPr id="3" name="Espaço Reservado para Conteúdo 2">
            <a:extLst>
              <a:ext uri="{FF2B5EF4-FFF2-40B4-BE49-F238E27FC236}">
                <a16:creationId xmlns:a16="http://schemas.microsoft.com/office/drawing/2014/main" id="{C5EF45CC-51B3-C2C5-48FC-8D83D9B7BE83}"/>
              </a:ext>
            </a:extLst>
          </p:cNvPr>
          <p:cNvSpPr>
            <a:spLocks noGrp="1"/>
          </p:cNvSpPr>
          <p:nvPr>
            <p:ph idx="1"/>
          </p:nvPr>
        </p:nvSpPr>
        <p:spPr>
          <a:xfrm>
            <a:off x="457200" y="1052736"/>
            <a:ext cx="8229600" cy="4525963"/>
          </a:xfrm>
        </p:spPr>
        <p:txBody>
          <a:bodyPr>
            <a:normAutofit/>
          </a:bodyPr>
          <a:lstStyle/>
          <a:p>
            <a:r>
              <a:rPr lang="pt-BR" sz="2800" dirty="0"/>
              <a:t>O que é Algoritmo?</a:t>
            </a:r>
          </a:p>
          <a:p>
            <a:pPr algn="l"/>
            <a:r>
              <a:rPr lang="pt-BR" sz="2800" dirty="0"/>
              <a:t>ChatGPT-</a:t>
            </a:r>
          </a:p>
          <a:p>
            <a:pPr lvl="1" algn="just"/>
            <a:r>
              <a:rPr lang="pt-BR" sz="1600" b="1" i="0" dirty="0">
                <a:solidFill>
                  <a:srgbClr val="FF0000"/>
                </a:solidFill>
                <a:effectLst/>
                <a:latin typeface="Söhne"/>
              </a:rPr>
              <a:t>Um algoritmo é uma sequência finita de passos bem definidos e não ambíguos que levam à solução de um problema específico ou à realização de uma tarefa específica. Em outras palavras, é um conjunto de instruções precisas e ordenadas que, quando seguidas corretamente, permitem alcançar um resultado desejado.</a:t>
            </a:r>
          </a:p>
          <a:p>
            <a:pPr lvl="1" algn="just"/>
            <a:r>
              <a:rPr lang="pt-BR" sz="1600" b="1" i="0" dirty="0">
                <a:solidFill>
                  <a:srgbClr val="00B050"/>
                </a:solidFill>
                <a:effectLst/>
                <a:latin typeface="Söhne"/>
              </a:rPr>
              <a:t>Os algoritmos são fundamentais na computação e em muitas outras áreas da ciência e da engenharia. Eles são usados para resolver uma ampla variedade de problemas, desde cálculos matemáticos simples até operações complexas de processamento de dados e tomada de decisões.</a:t>
            </a:r>
          </a:p>
          <a:p>
            <a:pPr lvl="1" algn="just"/>
            <a:r>
              <a:rPr lang="pt-BR" sz="1600" b="1" i="0" dirty="0">
                <a:solidFill>
                  <a:srgbClr val="7030A0"/>
                </a:solidFill>
                <a:effectLst/>
                <a:latin typeface="Söhne"/>
              </a:rPr>
              <a:t>Os algoritmos podem ser expressos de várias maneiras, incluindo texto, diagramas, fluxogramas, pseudocódigo, entre outros. Eles podem ser projetados para serem executados manualmente por humanos ou implementados em computadores para automação de tarefas. Um algoritmo eficaz é aquele que produz resultados corretos dentro de um tempo razoável e utiliza recursos de forma eficiente.</a:t>
            </a:r>
          </a:p>
          <a:p>
            <a:endParaRPr lang="pt-BR" sz="2800" dirty="0"/>
          </a:p>
        </p:txBody>
      </p:sp>
    </p:spTree>
    <p:extLst>
      <p:ext uri="{BB962C8B-B14F-4D97-AF65-F5344CB8AC3E}">
        <p14:creationId xmlns:p14="http://schemas.microsoft.com/office/powerpoint/2010/main" val="1091330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normAutofit fontScale="90000"/>
          </a:bodyPr>
          <a:lstStyle/>
          <a:p>
            <a:r>
              <a:rPr lang="pt-BR" dirty="0"/>
              <a:t>Tipos mais utilizados de Algoritmos</a:t>
            </a:r>
            <a:br>
              <a:rPr lang="pt-BR" dirty="0"/>
            </a:br>
            <a:endParaRPr lang="pt-BR" dirty="0"/>
          </a:p>
        </p:txBody>
      </p:sp>
      <p:sp>
        <p:nvSpPr>
          <p:cNvPr id="3" name="Espaço Reservado para Conteúdo 2"/>
          <p:cNvSpPr>
            <a:spLocks noGrp="1"/>
          </p:cNvSpPr>
          <p:nvPr>
            <p:ph idx="1"/>
          </p:nvPr>
        </p:nvSpPr>
        <p:spPr>
          <a:xfrm>
            <a:off x="0" y="1071546"/>
            <a:ext cx="8686800" cy="5054617"/>
          </a:xfrm>
        </p:spPr>
        <p:txBody>
          <a:bodyPr>
            <a:normAutofit fontScale="85000" lnSpcReduction="10000"/>
          </a:bodyPr>
          <a:lstStyle/>
          <a:p>
            <a:pPr algn="just">
              <a:buFont typeface="Wingdings" pitchFamily="2" charset="2"/>
              <a:buChar char="§"/>
            </a:pPr>
            <a:r>
              <a:rPr lang="pt-BR" b="1" dirty="0">
                <a:solidFill>
                  <a:srgbClr val="FF0000"/>
                </a:solidFill>
              </a:rPr>
              <a:t>Descrição Narrativa</a:t>
            </a:r>
            <a:r>
              <a:rPr lang="pt-BR" dirty="0"/>
              <a:t>: análise do enunciado do e escreve  utilizando uma linguagem natural(ex. língua portuguesa), os passos a serem seguidos para a resolução do problema.</a:t>
            </a:r>
          </a:p>
          <a:p>
            <a:pPr algn="just">
              <a:buFont typeface="Wingdings" pitchFamily="2" charset="2"/>
              <a:buChar char="§"/>
            </a:pPr>
            <a:r>
              <a:rPr lang="pt-BR" b="1" dirty="0">
                <a:solidFill>
                  <a:srgbClr val="FF0000"/>
                </a:solidFill>
              </a:rPr>
              <a:t>Fluxograma</a:t>
            </a:r>
            <a:r>
              <a:rPr lang="pt-BR" dirty="0"/>
              <a:t>:análise do enunciado do problema e escreve utilizando símbolos gráficos  predefinidos, os passos a serem seguidos para a resolução do problema.</a:t>
            </a:r>
          </a:p>
          <a:p>
            <a:pPr algn="just">
              <a:buFont typeface="Wingdings" pitchFamily="2" charset="2"/>
              <a:buChar char="§"/>
            </a:pPr>
            <a:r>
              <a:rPr lang="pt-BR" b="1" dirty="0">
                <a:solidFill>
                  <a:srgbClr val="FF0000"/>
                </a:solidFill>
              </a:rPr>
              <a:t>Pseudocódigo ou portugol</a:t>
            </a:r>
            <a:r>
              <a:rPr lang="pt-BR" dirty="0"/>
              <a:t>: análise do enunciado do problema e escreve por meio de regras predefinidas, os passos a serem seguidos para a resolução do problema. </a:t>
            </a:r>
          </a:p>
          <a:p>
            <a:pPr algn="just">
              <a:buNone/>
            </a:pPr>
            <a:endParaRPr lang="pt-BR" dirty="0"/>
          </a:p>
          <a:p>
            <a:pPr algn="just">
              <a:buNone/>
            </a:pPr>
            <a:r>
              <a:rPr lang="pt-BR" dirty="0"/>
              <a:t>O tipo a ser utilizado para a construção de programas será o </a:t>
            </a:r>
            <a:r>
              <a:rPr lang="pt-BR" dirty="0">
                <a:solidFill>
                  <a:srgbClr val="FF0000"/>
                </a:solidFill>
              </a:rPr>
              <a:t>Fluxograma</a:t>
            </a:r>
            <a:r>
              <a:rPr lang="pt-BR" dirty="0"/>
              <a:t> também chamado de Diagrama de Blocos.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Algoritmos</a:t>
            </a:r>
          </a:p>
        </p:txBody>
      </p:sp>
      <p:sp>
        <p:nvSpPr>
          <p:cNvPr id="5" name="Espaço Reservado para Conteúdo 4"/>
          <p:cNvSpPr>
            <a:spLocks noGrp="1"/>
          </p:cNvSpPr>
          <p:nvPr>
            <p:ph idx="1"/>
          </p:nvPr>
        </p:nvSpPr>
        <p:spPr/>
        <p:txBody>
          <a:bodyPr/>
          <a:lstStyle/>
          <a:p>
            <a:endParaRPr lang="pt-BR"/>
          </a:p>
        </p:txBody>
      </p:sp>
      <p:pic>
        <p:nvPicPr>
          <p:cNvPr id="2051" name="Picture 3"/>
          <p:cNvPicPr>
            <a:picLocks noChangeAspect="1" noChangeArrowheads="1"/>
          </p:cNvPicPr>
          <p:nvPr/>
        </p:nvPicPr>
        <p:blipFill>
          <a:blip r:embed="rId2" cstate="print"/>
          <a:srcRect/>
          <a:stretch>
            <a:fillRect/>
          </a:stretch>
        </p:blipFill>
        <p:spPr bwMode="auto">
          <a:xfrm>
            <a:off x="628650" y="1562100"/>
            <a:ext cx="7886700" cy="472442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0" y="285729"/>
            <a:ext cx="9144000" cy="928693"/>
          </a:xfrm>
        </p:spPr>
        <p:txBody>
          <a:bodyPr>
            <a:normAutofit fontScale="90000"/>
          </a:bodyPr>
          <a:lstStyle/>
          <a:p>
            <a:r>
              <a:rPr lang="pt-BR" b="1" dirty="0"/>
              <a:t>              DIAGRAMAS DE BLOCOS                    FLUXOGRAMAS</a:t>
            </a:r>
            <a:br>
              <a:rPr lang="pt-BR" dirty="0"/>
            </a:br>
            <a:r>
              <a:rPr lang="pt-BR" b="1" dirty="0"/>
              <a:t> </a:t>
            </a:r>
            <a:endParaRPr lang="pt-BR" dirty="0"/>
          </a:p>
        </p:txBody>
      </p:sp>
      <p:sp>
        <p:nvSpPr>
          <p:cNvPr id="3" name="Subtítulo 2"/>
          <p:cNvSpPr>
            <a:spLocks noGrp="1"/>
          </p:cNvSpPr>
          <p:nvPr>
            <p:ph type="subTitle" idx="1"/>
          </p:nvPr>
        </p:nvSpPr>
        <p:spPr>
          <a:xfrm>
            <a:off x="0" y="1142984"/>
            <a:ext cx="9144000" cy="4495816"/>
          </a:xfrm>
        </p:spPr>
        <p:txBody>
          <a:bodyPr>
            <a:normAutofit/>
          </a:bodyPr>
          <a:lstStyle/>
          <a:p>
            <a:pPr algn="just">
              <a:buFont typeface="Wingdings" pitchFamily="2" charset="2"/>
              <a:buChar char="§"/>
            </a:pPr>
            <a:r>
              <a:rPr lang="pt-BR" dirty="0">
                <a:solidFill>
                  <a:schemeClr val="tx1"/>
                </a:solidFill>
              </a:rPr>
              <a:t>São representações gráficas da estrutura lógica do    </a:t>
            </a:r>
          </a:p>
          <a:p>
            <a:pPr algn="just"/>
            <a:r>
              <a:rPr lang="pt-BR" dirty="0">
                <a:solidFill>
                  <a:schemeClr val="tx1"/>
                </a:solidFill>
              </a:rPr>
              <a:t>  algoritmo de um programa de computador.</a:t>
            </a:r>
          </a:p>
          <a:p>
            <a:pPr algn="just"/>
            <a:endParaRPr lang="pt-BR" dirty="0">
              <a:solidFill>
                <a:schemeClr val="tx1"/>
              </a:solidFill>
            </a:endParaRPr>
          </a:p>
          <a:p>
            <a:pPr algn="just">
              <a:buFont typeface="Wingdings" pitchFamily="2" charset="2"/>
              <a:buChar char="§"/>
            </a:pPr>
            <a:r>
              <a:rPr lang="pt-BR" dirty="0">
                <a:solidFill>
                  <a:schemeClr val="tx1"/>
                </a:solidFill>
              </a:rPr>
              <a:t>A  seqüência lógica de um programa pode ser     </a:t>
            </a:r>
          </a:p>
          <a:p>
            <a:pPr algn="just"/>
            <a:r>
              <a:rPr lang="pt-BR" dirty="0">
                <a:solidFill>
                  <a:schemeClr val="tx1"/>
                </a:solidFill>
              </a:rPr>
              <a:t>  representada  através   de figuras geométricas.</a:t>
            </a:r>
          </a:p>
          <a:p>
            <a:pPr algn="just"/>
            <a:r>
              <a:rPr lang="pt-BR" dirty="0">
                <a:solidFill>
                  <a:schemeClr val="tx1"/>
                </a:solidFill>
              </a:rPr>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9144000" cy="725470"/>
          </a:xfrm>
        </p:spPr>
        <p:txBody>
          <a:bodyPr>
            <a:noAutofit/>
          </a:bodyPr>
          <a:lstStyle/>
          <a:p>
            <a:r>
              <a:rPr lang="pt-BR" sz="3200" b="1" dirty="0"/>
              <a:t>Principais símbolos do Fluxograma de Programa.</a:t>
            </a:r>
          </a:p>
        </p:txBody>
      </p:sp>
      <p:pic>
        <p:nvPicPr>
          <p:cNvPr id="4" name="Espaço Reservado para Conteúdo 3" descr="simbolos do fluxograma.jpg"/>
          <p:cNvPicPr>
            <a:picLocks noGrp="1" noChangeAspect="1"/>
          </p:cNvPicPr>
          <p:nvPr>
            <p:ph idx="1"/>
          </p:nvPr>
        </p:nvPicPr>
        <p:blipFill>
          <a:blip r:embed="rId2" cstate="print"/>
          <a:stretch>
            <a:fillRect/>
          </a:stretch>
        </p:blipFill>
        <p:spPr>
          <a:xfrm>
            <a:off x="428596" y="1071546"/>
            <a:ext cx="8143931" cy="4429156"/>
          </a:xfrm>
        </p:spPr>
      </p:pic>
      <p:sp>
        <p:nvSpPr>
          <p:cNvPr id="5" name="Retângulo 4"/>
          <p:cNvSpPr/>
          <p:nvPr/>
        </p:nvSpPr>
        <p:spPr>
          <a:xfrm>
            <a:off x="357158" y="5572140"/>
            <a:ext cx="8786842" cy="646331"/>
          </a:xfrm>
          <a:prstGeom prst="rect">
            <a:avLst/>
          </a:prstGeom>
        </p:spPr>
        <p:txBody>
          <a:bodyPr wrap="square">
            <a:spAutoFit/>
          </a:bodyPr>
          <a:lstStyle/>
          <a:p>
            <a:r>
              <a:rPr lang="pt-BR" b="1" dirty="0"/>
              <a:t>Para interligar os símbolos de um fluxograma são utilizadas retas e setas que indicam a direção do fluxo de dados.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8686800" cy="796908"/>
          </a:xfrm>
        </p:spPr>
        <p:txBody>
          <a:bodyPr>
            <a:normAutofit/>
          </a:bodyPr>
          <a:lstStyle/>
          <a:p>
            <a:r>
              <a:rPr lang="pt-BR" sz="3200" dirty="0">
                <a:solidFill>
                  <a:srgbClr val="FF0000"/>
                </a:solidFill>
              </a:rPr>
              <a:t>Principais símbolos do Fluxograma de Programa</a:t>
            </a:r>
          </a:p>
        </p:txBody>
      </p:sp>
      <p:pic>
        <p:nvPicPr>
          <p:cNvPr id="14338" name="Picture 2"/>
          <p:cNvPicPr>
            <a:picLocks noGrp="1" noChangeAspect="1" noChangeArrowheads="1"/>
          </p:cNvPicPr>
          <p:nvPr>
            <p:ph idx="1"/>
          </p:nvPr>
        </p:nvPicPr>
        <p:blipFill>
          <a:blip r:embed="rId2" cstate="print"/>
          <a:srcRect/>
          <a:stretch>
            <a:fillRect/>
          </a:stretch>
        </p:blipFill>
        <p:spPr bwMode="auto">
          <a:xfrm>
            <a:off x="500034" y="1000108"/>
            <a:ext cx="8501122" cy="512605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t>Diagrama de </a:t>
            </a:r>
            <a:r>
              <a:rPr lang="pt-BR" dirty="0" err="1"/>
              <a:t>Chapin</a:t>
            </a:r>
            <a:endParaRPr lang="pt-BR" dirty="0"/>
          </a:p>
        </p:txBody>
      </p:sp>
      <p:pic>
        <p:nvPicPr>
          <p:cNvPr id="15362" name="Picture 2"/>
          <p:cNvPicPr>
            <a:picLocks noGrp="1" noChangeAspect="1" noChangeArrowheads="1"/>
          </p:cNvPicPr>
          <p:nvPr>
            <p:ph idx="1"/>
          </p:nvPr>
        </p:nvPicPr>
        <p:blipFill>
          <a:blip r:embed="rId2" cstate="print"/>
          <a:srcRect/>
          <a:stretch>
            <a:fillRect/>
          </a:stretch>
        </p:blipFill>
        <p:spPr bwMode="auto">
          <a:xfrm>
            <a:off x="0" y="1071546"/>
            <a:ext cx="9001156" cy="2143140"/>
          </a:xfrm>
          <a:prstGeom prst="rect">
            <a:avLst/>
          </a:prstGeom>
          <a:noFill/>
          <a:ln w="9525">
            <a:noFill/>
            <a:miter lim="800000"/>
            <a:headEnd/>
            <a:tailEnd/>
          </a:ln>
          <a:effectLst/>
        </p:spPr>
      </p:pic>
      <p:sp>
        <p:nvSpPr>
          <p:cNvPr id="6" name="CaixaDeTexto 5"/>
          <p:cNvSpPr txBox="1"/>
          <p:nvPr/>
        </p:nvSpPr>
        <p:spPr>
          <a:xfrm>
            <a:off x="428596" y="3571876"/>
            <a:ext cx="5072098" cy="1200329"/>
          </a:xfrm>
          <a:prstGeom prst="rect">
            <a:avLst/>
          </a:prstGeom>
          <a:noFill/>
        </p:spPr>
        <p:txBody>
          <a:bodyPr wrap="square" rtlCol="0">
            <a:spAutoFit/>
          </a:bodyPr>
          <a:lstStyle/>
          <a:p>
            <a:r>
              <a:rPr lang="pt-BR">
                <a:hlinkClick r:id="rId3"/>
              </a:rPr>
              <a:t>http://www.devmedia.com.br/fluxogramas-diagrama-de-blocos-e-de-chapin-no-desenvolvimento-de-algoritmos/28550</a:t>
            </a:r>
            <a:endParaRPr lang="pt-BR"/>
          </a:p>
          <a:p>
            <a:endParaRPr lang="pt-B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Grp="1" noChangeAspect="1" noChangeArrowheads="1"/>
          </p:cNvPicPr>
          <p:nvPr>
            <p:ph idx="1"/>
          </p:nvPr>
        </p:nvPicPr>
        <p:blipFill>
          <a:blip r:embed="rId2" cstate="print"/>
          <a:srcRect/>
          <a:stretch>
            <a:fillRect/>
          </a:stretch>
        </p:blipFill>
        <p:spPr bwMode="auto">
          <a:xfrm>
            <a:off x="785786" y="692696"/>
            <a:ext cx="7746654" cy="543346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lstStyle/>
          <a:p>
            <a:r>
              <a:rPr lang="pt-BR" dirty="0"/>
              <a:t>Fluxogramas</a:t>
            </a:r>
          </a:p>
        </p:txBody>
      </p:sp>
      <p:sp>
        <p:nvSpPr>
          <p:cNvPr id="3" name="Espaço Reservado para Conteúdo 2"/>
          <p:cNvSpPr>
            <a:spLocks noGrp="1"/>
          </p:cNvSpPr>
          <p:nvPr>
            <p:ph idx="1"/>
          </p:nvPr>
        </p:nvSpPr>
        <p:spPr>
          <a:xfrm>
            <a:off x="0" y="1071546"/>
            <a:ext cx="9144000" cy="5054617"/>
          </a:xfrm>
        </p:spPr>
        <p:txBody>
          <a:bodyPr>
            <a:normAutofit fontScale="92500" lnSpcReduction="10000"/>
          </a:bodyPr>
          <a:lstStyle/>
          <a:p>
            <a:r>
              <a:rPr lang="pt-BR" dirty="0"/>
              <a:t> Representação gráfica do algoritmo, através de formas geométricas, facilitando a compreensão da lógica utilizada pelo profissional. </a:t>
            </a:r>
          </a:p>
          <a:p>
            <a:r>
              <a:rPr lang="pt-BR" dirty="0"/>
              <a:t>Um fluxograma é um tipo de diagrama e pode ser entendido como uma representação esquemática de um processo. Constitui uma representação gráfica que ilustra de forma descomplicada a seqüência de execução dos elementos que o compõem. Podemos entendê-lo, na prática, como a documentação dos passos necessários para a execução de um processo qualquer.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solidFill>
                  <a:srgbClr val="FF0000"/>
                </a:solidFill>
              </a:rPr>
              <a:t>Fluxograma:Semântica e Sintaxe </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214282" y="1571612"/>
            <a:ext cx="8929718" cy="392909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solidFill>
                  <a:srgbClr val="FF0000"/>
                </a:solidFill>
              </a:rPr>
              <a:t>Regras do Fluxograma</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428596" y="1428736"/>
            <a:ext cx="8715404" cy="5072098"/>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EE863502-2C94-E562-1D40-77B94932B212}"/>
              </a:ext>
            </a:extLst>
          </p:cNvPr>
          <p:cNvSpPr>
            <a:spLocks noGrp="1"/>
          </p:cNvSpPr>
          <p:nvPr>
            <p:ph idx="1"/>
          </p:nvPr>
        </p:nvSpPr>
        <p:spPr>
          <a:xfrm>
            <a:off x="457200" y="188640"/>
            <a:ext cx="8229600" cy="5937523"/>
          </a:xfrm>
        </p:spPr>
        <p:txBody>
          <a:bodyPr>
            <a:normAutofit fontScale="85000" lnSpcReduction="10000"/>
          </a:bodyPr>
          <a:lstStyle/>
          <a:p>
            <a:r>
              <a:rPr lang="pt-BR" sz="3200" b="1" dirty="0">
                <a:solidFill>
                  <a:schemeClr val="accent4">
                    <a:lumMod val="50000"/>
                  </a:schemeClr>
                </a:solidFill>
              </a:rPr>
              <a:t>Definição de  Algoritmo seguindo Gemini</a:t>
            </a:r>
            <a:r>
              <a:rPr lang="pt-BR" sz="3200" dirty="0"/>
              <a:t>:</a:t>
            </a:r>
          </a:p>
          <a:p>
            <a:pPr lvl="1" algn="just"/>
            <a:r>
              <a:rPr lang="pt-BR" sz="2200" b="1" i="0" dirty="0">
                <a:solidFill>
                  <a:srgbClr val="C00000"/>
                </a:solidFill>
                <a:effectLst/>
                <a:latin typeface="Arial" panose="020B0604020202020204" pitchFamily="34" charset="0"/>
                <a:cs typeface="Arial" panose="020B0604020202020204" pitchFamily="34" charset="0"/>
              </a:rPr>
              <a:t>Um algoritmo é um conjunto de instruções precisas e não ambíguas que definem os passos a serem seguidos para realizar uma tarefa ou resolver um problema. Em outras palavras, é uma receita passo a passo que garante um resultado específico se for seguido corretamente.</a:t>
            </a:r>
          </a:p>
          <a:p>
            <a:pPr algn="l"/>
            <a:r>
              <a:rPr lang="pt-BR" sz="2800" b="1" i="0" dirty="0">
                <a:solidFill>
                  <a:srgbClr val="00B050"/>
                </a:solidFill>
                <a:effectLst/>
                <a:latin typeface="Arial" panose="020B0604020202020204" pitchFamily="34" charset="0"/>
                <a:cs typeface="Arial" panose="020B0604020202020204" pitchFamily="34" charset="0"/>
              </a:rPr>
              <a:t>Características de um Algoritmo:</a:t>
            </a:r>
            <a:endParaRPr lang="pt-BR" sz="2800" b="0" i="0" dirty="0">
              <a:solidFill>
                <a:srgbClr val="00B050"/>
              </a:solidFill>
              <a:effectLst/>
              <a:latin typeface="Arial" panose="020B0604020202020204" pitchFamily="34" charset="0"/>
              <a:cs typeface="Arial" panose="020B0604020202020204" pitchFamily="34" charset="0"/>
            </a:endParaRPr>
          </a:p>
          <a:p>
            <a:pPr lvl="1">
              <a:buFont typeface="Arial" panose="020B0604020202020204" pitchFamily="34" charset="0"/>
              <a:buChar char="•"/>
            </a:pPr>
            <a:r>
              <a:rPr lang="pt-BR" b="1" i="0" dirty="0">
                <a:solidFill>
                  <a:srgbClr val="1F1F1F"/>
                </a:solidFill>
                <a:effectLst/>
                <a:latin typeface="Google Sans"/>
              </a:rPr>
              <a:t>Precisão:</a:t>
            </a:r>
            <a:r>
              <a:rPr lang="pt-BR" b="0" i="0" dirty="0">
                <a:solidFill>
                  <a:srgbClr val="1F1F1F"/>
                </a:solidFill>
                <a:effectLst/>
                <a:latin typeface="Google Sans"/>
              </a:rPr>
              <a:t> As instruções devem ser claras e inequívocas, sem espaço para interpretações dúbias.</a:t>
            </a:r>
          </a:p>
          <a:p>
            <a:pPr lvl="1">
              <a:buFont typeface="Arial" panose="020B0604020202020204" pitchFamily="34" charset="0"/>
              <a:buChar char="•"/>
            </a:pPr>
            <a:r>
              <a:rPr lang="pt-BR" b="1" i="0" dirty="0">
                <a:solidFill>
                  <a:srgbClr val="1F1F1F"/>
                </a:solidFill>
                <a:effectLst/>
                <a:latin typeface="Google Sans"/>
              </a:rPr>
              <a:t>Não ambiguidade:</a:t>
            </a:r>
            <a:r>
              <a:rPr lang="pt-BR" b="0" i="0" dirty="0">
                <a:solidFill>
                  <a:srgbClr val="1F1F1F"/>
                </a:solidFill>
                <a:effectLst/>
                <a:latin typeface="Google Sans"/>
              </a:rPr>
              <a:t> Cada passo deve ter um único significado e não levar a interpretações diferentes.</a:t>
            </a:r>
          </a:p>
          <a:p>
            <a:pPr lvl="1">
              <a:buFont typeface="Arial" panose="020B0604020202020204" pitchFamily="34" charset="0"/>
              <a:buChar char="•"/>
            </a:pPr>
            <a:r>
              <a:rPr lang="pt-BR" b="1" i="0" dirty="0">
                <a:solidFill>
                  <a:srgbClr val="1F1F1F"/>
                </a:solidFill>
                <a:effectLst/>
                <a:latin typeface="Google Sans"/>
              </a:rPr>
              <a:t>Finitudes:</a:t>
            </a:r>
            <a:r>
              <a:rPr lang="pt-BR" b="0" i="0" dirty="0">
                <a:solidFill>
                  <a:srgbClr val="1F1F1F"/>
                </a:solidFill>
                <a:effectLst/>
                <a:latin typeface="Google Sans"/>
              </a:rPr>
              <a:t> O algoritmo deve ter um número finito de instruções e terminar em um tempo finito.</a:t>
            </a:r>
          </a:p>
          <a:p>
            <a:pPr lvl="1">
              <a:buFont typeface="Arial" panose="020B0604020202020204" pitchFamily="34" charset="0"/>
              <a:buChar char="•"/>
            </a:pPr>
            <a:r>
              <a:rPr lang="pt-BR" b="1" i="0" dirty="0">
                <a:solidFill>
                  <a:srgbClr val="1F1F1F"/>
                </a:solidFill>
                <a:effectLst/>
                <a:latin typeface="Google Sans"/>
              </a:rPr>
              <a:t>Eficiência:</a:t>
            </a:r>
            <a:r>
              <a:rPr lang="pt-BR" b="0" i="0" dirty="0">
                <a:solidFill>
                  <a:srgbClr val="1F1F1F"/>
                </a:solidFill>
                <a:effectLst/>
                <a:latin typeface="Google Sans"/>
              </a:rPr>
              <a:t> O algoritmo deve ser eficiente no uso de recursos, como tempo e memória.</a:t>
            </a:r>
          </a:p>
          <a:p>
            <a:pPr lvl="1">
              <a:buFont typeface="Arial" panose="020B0604020202020204" pitchFamily="34" charset="0"/>
              <a:buChar char="•"/>
            </a:pPr>
            <a:r>
              <a:rPr lang="pt-BR" b="1" i="0" dirty="0">
                <a:solidFill>
                  <a:srgbClr val="1F1F1F"/>
                </a:solidFill>
                <a:effectLst/>
                <a:latin typeface="Google Sans"/>
              </a:rPr>
              <a:t>Generalidade:</a:t>
            </a:r>
            <a:r>
              <a:rPr lang="pt-BR" b="0" i="0" dirty="0">
                <a:solidFill>
                  <a:srgbClr val="1F1F1F"/>
                </a:solidFill>
                <a:effectLst/>
                <a:latin typeface="Google Sans"/>
              </a:rPr>
              <a:t> O algoritmo deve ser capaz de resolver um problema genérico, não apenas um caso específico.</a:t>
            </a:r>
          </a:p>
          <a:p>
            <a:endParaRPr lang="pt-BR" dirty="0"/>
          </a:p>
        </p:txBody>
      </p:sp>
    </p:spTree>
    <p:extLst>
      <p:ext uri="{BB962C8B-B14F-4D97-AF65-F5344CB8AC3E}">
        <p14:creationId xmlns:p14="http://schemas.microsoft.com/office/powerpoint/2010/main" val="3514285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solidFill>
                  <a:srgbClr val="FF0000"/>
                </a:solidFill>
              </a:rPr>
              <a:t>Regras do Fluxograma</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214282" y="1643050"/>
            <a:ext cx="8929718" cy="4500594"/>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solidFill>
                  <a:srgbClr val="FF0000"/>
                </a:solidFill>
              </a:rPr>
              <a:t>Regras do Fluxograma</a:t>
            </a:r>
            <a:endParaRPr lang="pt-BR" dirty="0"/>
          </a:p>
        </p:txBody>
      </p:sp>
      <p:pic>
        <p:nvPicPr>
          <p:cNvPr id="4098" name="Picture 2"/>
          <p:cNvPicPr>
            <a:picLocks noGrp="1" noChangeAspect="1" noChangeArrowheads="1"/>
          </p:cNvPicPr>
          <p:nvPr>
            <p:ph idx="1"/>
          </p:nvPr>
        </p:nvPicPr>
        <p:blipFill>
          <a:blip r:embed="rId2" cstate="print"/>
          <a:srcRect/>
          <a:stretch>
            <a:fillRect/>
          </a:stretch>
        </p:blipFill>
        <p:spPr bwMode="auto">
          <a:xfrm>
            <a:off x="428596" y="1714488"/>
            <a:ext cx="8501122" cy="4071966"/>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lstStyle/>
          <a:p>
            <a:r>
              <a:rPr lang="pt-BR" dirty="0">
                <a:solidFill>
                  <a:srgbClr val="FF0000"/>
                </a:solidFill>
              </a:rPr>
              <a:t>Operadores</a:t>
            </a:r>
          </a:p>
        </p:txBody>
      </p:sp>
      <p:pic>
        <p:nvPicPr>
          <p:cNvPr id="5125" name="Picture 5"/>
          <p:cNvPicPr>
            <a:picLocks noGrp="1" noChangeAspect="1" noChangeArrowheads="1"/>
          </p:cNvPicPr>
          <p:nvPr>
            <p:ph idx="1"/>
          </p:nvPr>
        </p:nvPicPr>
        <p:blipFill>
          <a:blip r:embed="rId2" cstate="print"/>
          <a:srcRect/>
          <a:stretch>
            <a:fillRect/>
          </a:stretch>
        </p:blipFill>
        <p:spPr bwMode="auto">
          <a:xfrm>
            <a:off x="0" y="1428736"/>
            <a:ext cx="8929718" cy="464347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25470"/>
          </a:xfrm>
        </p:spPr>
        <p:txBody>
          <a:bodyPr>
            <a:normAutofit fontScale="90000"/>
          </a:bodyPr>
          <a:lstStyle/>
          <a:p>
            <a:r>
              <a:rPr lang="pt-BR" dirty="0">
                <a:solidFill>
                  <a:srgbClr val="FF0000"/>
                </a:solidFill>
              </a:rPr>
              <a:t>Atribuição</a:t>
            </a:r>
          </a:p>
        </p:txBody>
      </p:sp>
      <p:pic>
        <p:nvPicPr>
          <p:cNvPr id="6146" name="Picture 2"/>
          <p:cNvPicPr>
            <a:picLocks noGrp="1" noChangeAspect="1" noChangeArrowheads="1"/>
          </p:cNvPicPr>
          <p:nvPr>
            <p:ph idx="1"/>
          </p:nvPr>
        </p:nvPicPr>
        <p:blipFill>
          <a:blip r:embed="rId2" cstate="print"/>
          <a:srcRect/>
          <a:stretch>
            <a:fillRect/>
          </a:stretch>
        </p:blipFill>
        <p:spPr bwMode="auto">
          <a:xfrm>
            <a:off x="214282" y="1142985"/>
            <a:ext cx="8786874" cy="3643337"/>
          </a:xfrm>
          <a:prstGeom prst="rect">
            <a:avLst/>
          </a:prstGeom>
          <a:noFill/>
          <a:ln w="9525">
            <a:noFill/>
            <a:miter lim="800000"/>
            <a:headEnd/>
            <a:tailEnd/>
          </a:ln>
          <a:effectLst/>
        </p:spPr>
      </p:pic>
      <p:sp>
        <p:nvSpPr>
          <p:cNvPr id="5" name="CaixaDeTexto 4"/>
          <p:cNvSpPr txBox="1"/>
          <p:nvPr/>
        </p:nvSpPr>
        <p:spPr>
          <a:xfrm>
            <a:off x="571472" y="4786322"/>
            <a:ext cx="8215370" cy="707886"/>
          </a:xfrm>
          <a:prstGeom prst="rect">
            <a:avLst/>
          </a:prstGeom>
          <a:noFill/>
        </p:spPr>
        <p:txBody>
          <a:bodyPr wrap="square" rtlCol="0">
            <a:spAutoFit/>
          </a:bodyPr>
          <a:lstStyle/>
          <a:p>
            <a:r>
              <a:rPr lang="pt-BR" sz="2000" dirty="0"/>
              <a:t>O resultado do processamento descrito também pode ter no lado direito  do símbolo </a:t>
            </a:r>
            <a:r>
              <a:rPr lang="pt-BR" sz="2000" b="1" dirty="0"/>
              <a:t>= . Exemplo: a=100</a:t>
            </a:r>
            <a:endParaRPr lang="pt-BR" sz="2000" dirty="0"/>
          </a:p>
        </p:txBody>
      </p:sp>
      <p:pic>
        <p:nvPicPr>
          <p:cNvPr id="6147" name="Picture 3"/>
          <p:cNvPicPr>
            <a:picLocks noChangeAspect="1" noChangeArrowheads="1"/>
          </p:cNvPicPr>
          <p:nvPr/>
        </p:nvPicPr>
        <p:blipFill>
          <a:blip r:embed="rId3" cstate="print"/>
          <a:srcRect/>
          <a:stretch>
            <a:fillRect/>
          </a:stretch>
        </p:blipFill>
        <p:spPr bwMode="auto">
          <a:xfrm>
            <a:off x="214282" y="5857892"/>
            <a:ext cx="8929718" cy="785818"/>
          </a:xfrm>
          <a:prstGeom prst="rect">
            <a:avLst/>
          </a:prstGeom>
          <a:noFill/>
          <a:ln w="9525">
            <a:noFill/>
            <a:miter lim="800000"/>
            <a:headEnd/>
            <a:tailEnd/>
          </a:ln>
          <a:effectLst/>
        </p:spPr>
      </p:pic>
      <p:sp>
        <p:nvSpPr>
          <p:cNvPr id="7" name="CaixaDeTexto 6"/>
          <p:cNvSpPr txBox="1"/>
          <p:nvPr/>
        </p:nvSpPr>
        <p:spPr>
          <a:xfrm>
            <a:off x="857224" y="5429264"/>
            <a:ext cx="1785950" cy="400110"/>
          </a:xfrm>
          <a:prstGeom prst="rect">
            <a:avLst/>
          </a:prstGeom>
          <a:noFill/>
        </p:spPr>
        <p:txBody>
          <a:bodyPr wrap="square" rtlCol="0">
            <a:spAutoFit/>
          </a:bodyPr>
          <a:lstStyle/>
          <a:p>
            <a:r>
              <a:rPr lang="pt-BR" sz="2000" b="1" dirty="0">
                <a:solidFill>
                  <a:srgbClr val="FF0000"/>
                </a:solidFill>
              </a:rPr>
              <a:t>Observação:</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solidFill>
                  <a:srgbClr val="FF0000"/>
                </a:solidFill>
              </a:rPr>
              <a:t>Estruturas Básicas de Programação</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0" y="1071546"/>
            <a:ext cx="9144000" cy="5500726"/>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normAutofit/>
          </a:bodyPr>
          <a:lstStyle/>
          <a:p>
            <a:r>
              <a:rPr lang="pt-BR" sz="3200" dirty="0">
                <a:solidFill>
                  <a:srgbClr val="FF0000"/>
                </a:solidFill>
              </a:rPr>
              <a:t>Estruturas Básicas de Programação:Seqüência </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428596" y="1285860"/>
            <a:ext cx="8715404" cy="5000660"/>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54032"/>
          </a:xfrm>
        </p:spPr>
        <p:txBody>
          <a:bodyPr>
            <a:normAutofit fontScale="90000"/>
          </a:bodyPr>
          <a:lstStyle/>
          <a:p>
            <a:r>
              <a:rPr lang="pt-BR" dirty="0">
                <a:solidFill>
                  <a:srgbClr val="FF0000"/>
                </a:solidFill>
              </a:rPr>
              <a:t>Exemplo 1 de Seqüência</a:t>
            </a:r>
          </a:p>
        </p:txBody>
      </p:sp>
      <p:pic>
        <p:nvPicPr>
          <p:cNvPr id="9218" name="Picture 2"/>
          <p:cNvPicPr>
            <a:picLocks noGrp="1" noChangeAspect="1" noChangeArrowheads="1"/>
          </p:cNvPicPr>
          <p:nvPr>
            <p:ph idx="1"/>
          </p:nvPr>
        </p:nvPicPr>
        <p:blipFill>
          <a:blip r:embed="rId2" cstate="print"/>
          <a:srcRect/>
          <a:stretch>
            <a:fillRect/>
          </a:stretch>
        </p:blipFill>
        <p:spPr bwMode="auto">
          <a:xfrm>
            <a:off x="214282" y="1142984"/>
            <a:ext cx="8929718" cy="5072098"/>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normAutofit/>
          </a:bodyPr>
          <a:lstStyle/>
          <a:p>
            <a:r>
              <a:rPr lang="pt-BR" sz="3200" dirty="0">
                <a:solidFill>
                  <a:srgbClr val="FF0000"/>
                </a:solidFill>
              </a:rPr>
              <a:t>Estruturas Básicas de Programação:Seleção</a:t>
            </a:r>
          </a:p>
        </p:txBody>
      </p:sp>
      <p:pic>
        <p:nvPicPr>
          <p:cNvPr id="11266" name="Picture 2"/>
          <p:cNvPicPr>
            <a:picLocks noGrp="1" noChangeAspect="1" noChangeArrowheads="1"/>
          </p:cNvPicPr>
          <p:nvPr>
            <p:ph idx="1"/>
          </p:nvPr>
        </p:nvPicPr>
        <p:blipFill>
          <a:blip r:embed="rId2" cstate="print"/>
          <a:srcRect/>
          <a:stretch>
            <a:fillRect/>
          </a:stretch>
        </p:blipFill>
        <p:spPr bwMode="auto">
          <a:xfrm>
            <a:off x="142844" y="1071546"/>
            <a:ext cx="8858312" cy="462805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868346"/>
          </a:xfrm>
        </p:spPr>
        <p:txBody>
          <a:bodyPr/>
          <a:lstStyle/>
          <a:p>
            <a:r>
              <a:rPr lang="pt-BR" dirty="0">
                <a:solidFill>
                  <a:srgbClr val="FF0000"/>
                </a:solidFill>
              </a:rPr>
              <a:t>Exemplo 2 de Seqüência</a:t>
            </a:r>
            <a:endParaRPr lang="pt-BR" dirty="0"/>
          </a:p>
        </p:txBody>
      </p:sp>
      <p:pic>
        <p:nvPicPr>
          <p:cNvPr id="10242" name="Picture 2"/>
          <p:cNvPicPr>
            <a:picLocks noGrp="1" noChangeAspect="1" noChangeArrowheads="1"/>
          </p:cNvPicPr>
          <p:nvPr>
            <p:ph idx="1"/>
          </p:nvPr>
        </p:nvPicPr>
        <p:blipFill>
          <a:blip r:embed="rId2" cstate="print"/>
          <a:srcRect/>
          <a:stretch>
            <a:fillRect/>
          </a:stretch>
        </p:blipFill>
        <p:spPr bwMode="auto">
          <a:xfrm>
            <a:off x="0" y="1142984"/>
            <a:ext cx="8929718" cy="5072098"/>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96908"/>
          </a:xfrm>
        </p:spPr>
        <p:txBody>
          <a:bodyPr/>
          <a:lstStyle/>
          <a:p>
            <a:r>
              <a:rPr lang="pt-BR" dirty="0">
                <a:solidFill>
                  <a:srgbClr val="FF0000"/>
                </a:solidFill>
              </a:rPr>
              <a:t>Exemplo:Seleção</a:t>
            </a:r>
          </a:p>
        </p:txBody>
      </p:sp>
      <p:pic>
        <p:nvPicPr>
          <p:cNvPr id="12290" name="Picture 2"/>
          <p:cNvPicPr>
            <a:picLocks noGrp="1" noChangeAspect="1" noChangeArrowheads="1"/>
          </p:cNvPicPr>
          <p:nvPr>
            <p:ph idx="1"/>
          </p:nvPr>
        </p:nvPicPr>
        <p:blipFill>
          <a:blip r:embed="rId2" cstate="print"/>
          <a:srcRect/>
          <a:stretch>
            <a:fillRect/>
          </a:stretch>
        </p:blipFill>
        <p:spPr bwMode="auto">
          <a:xfrm>
            <a:off x="0" y="1571612"/>
            <a:ext cx="8858280" cy="450059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E5A3B9-BFB0-F0EB-32D4-B144EA26EB77}"/>
              </a:ext>
            </a:extLst>
          </p:cNvPr>
          <p:cNvSpPr>
            <a:spLocks noGrp="1"/>
          </p:cNvSpPr>
          <p:nvPr>
            <p:ph type="title"/>
          </p:nvPr>
        </p:nvSpPr>
        <p:spPr/>
        <p:txBody>
          <a:bodyPr>
            <a:noAutofit/>
          </a:bodyPr>
          <a:lstStyle/>
          <a:p>
            <a:r>
              <a:rPr lang="pt-BR" sz="3600" b="1" dirty="0">
                <a:solidFill>
                  <a:schemeClr val="accent4">
                    <a:lumMod val="50000"/>
                  </a:schemeClr>
                </a:solidFill>
              </a:rPr>
              <a:t>Definição de  Algoritmo seguindo Gemini</a:t>
            </a:r>
            <a:r>
              <a:rPr lang="pt-BR" sz="3600" dirty="0"/>
              <a:t>:</a:t>
            </a:r>
            <a:br>
              <a:rPr lang="pt-BR" sz="3600" dirty="0"/>
            </a:br>
            <a:endParaRPr lang="pt-BR" sz="3600" dirty="0"/>
          </a:p>
        </p:txBody>
      </p:sp>
      <p:sp>
        <p:nvSpPr>
          <p:cNvPr id="3" name="Espaço Reservado para Conteúdo 2">
            <a:extLst>
              <a:ext uri="{FF2B5EF4-FFF2-40B4-BE49-F238E27FC236}">
                <a16:creationId xmlns:a16="http://schemas.microsoft.com/office/drawing/2014/main" id="{1E59F3E3-0E68-12E5-C1A5-5E2501AD4624}"/>
              </a:ext>
            </a:extLst>
          </p:cNvPr>
          <p:cNvSpPr>
            <a:spLocks noGrp="1"/>
          </p:cNvSpPr>
          <p:nvPr>
            <p:ph idx="1"/>
          </p:nvPr>
        </p:nvSpPr>
        <p:spPr>
          <a:xfrm>
            <a:off x="453253" y="868080"/>
            <a:ext cx="8229600" cy="5989920"/>
          </a:xfrm>
        </p:spPr>
        <p:txBody>
          <a:bodyPr>
            <a:noAutofit/>
          </a:bodyPr>
          <a:lstStyle/>
          <a:p>
            <a:r>
              <a:rPr lang="pt-BR" sz="2000" dirty="0">
                <a:latin typeface="Arial" panose="020B0604020202020204" pitchFamily="34" charset="0"/>
                <a:cs typeface="Arial" panose="020B0604020202020204" pitchFamily="34" charset="0"/>
              </a:rPr>
              <a:t>Exemplos de Algoritmos:</a:t>
            </a:r>
          </a:p>
          <a:p>
            <a:pPr lvl="1"/>
            <a:r>
              <a:rPr lang="pt-BR" sz="1600" dirty="0">
                <a:latin typeface="Arial" panose="020B0604020202020204" pitchFamily="34" charset="0"/>
                <a:cs typeface="Arial" panose="020B0604020202020204" pitchFamily="34" charset="0"/>
              </a:rPr>
              <a:t>Receita de bolo: define os ingredientes e os passos necessários para preparar um bolo.</a:t>
            </a:r>
          </a:p>
          <a:p>
            <a:pPr lvl="1"/>
            <a:r>
              <a:rPr lang="pt-BR" sz="1600" dirty="0">
                <a:latin typeface="Arial" panose="020B0604020202020204" pitchFamily="34" charset="0"/>
                <a:cs typeface="Arial" panose="020B0604020202020204" pitchFamily="34" charset="0"/>
              </a:rPr>
              <a:t>Ordenação de dados: Existem diversos algoritmos para ordenar dados em uma lista, como o </a:t>
            </a:r>
            <a:r>
              <a:rPr lang="pt-BR" sz="1600" dirty="0" err="1">
                <a:latin typeface="Arial" panose="020B0604020202020204" pitchFamily="34" charset="0"/>
                <a:cs typeface="Arial" panose="020B0604020202020204" pitchFamily="34" charset="0"/>
              </a:rPr>
              <a:t>bubble</a:t>
            </a:r>
            <a:r>
              <a:rPr lang="pt-BR" sz="1600" dirty="0">
                <a:latin typeface="Arial" panose="020B0604020202020204" pitchFamily="34" charset="0"/>
                <a:cs typeface="Arial" panose="020B0604020202020204" pitchFamily="34" charset="0"/>
              </a:rPr>
              <a:t> </a:t>
            </a:r>
            <a:r>
              <a:rPr lang="pt-BR" sz="1600" dirty="0" err="1">
                <a:latin typeface="Arial" panose="020B0604020202020204" pitchFamily="34" charset="0"/>
                <a:cs typeface="Arial" panose="020B0604020202020204" pitchFamily="34" charset="0"/>
              </a:rPr>
              <a:t>sort</a:t>
            </a:r>
            <a:r>
              <a:rPr lang="pt-BR" sz="1600" dirty="0">
                <a:latin typeface="Arial" panose="020B0604020202020204" pitchFamily="34" charset="0"/>
                <a:cs typeface="Arial" panose="020B0604020202020204" pitchFamily="34" charset="0"/>
              </a:rPr>
              <a:t> e o </a:t>
            </a:r>
            <a:r>
              <a:rPr lang="pt-BR" sz="1600" dirty="0" err="1">
                <a:latin typeface="Arial" panose="020B0604020202020204" pitchFamily="34" charset="0"/>
                <a:cs typeface="Arial" panose="020B0604020202020204" pitchFamily="34" charset="0"/>
              </a:rPr>
              <a:t>quicksort</a:t>
            </a:r>
            <a:r>
              <a:rPr lang="pt-BR" sz="1600" dirty="0">
                <a:latin typeface="Arial" panose="020B0604020202020204" pitchFamily="34" charset="0"/>
                <a:cs typeface="Arial" panose="020B0604020202020204" pitchFamily="34" charset="0"/>
              </a:rPr>
              <a:t>.</a:t>
            </a:r>
          </a:p>
          <a:p>
            <a:r>
              <a:rPr lang="pt-BR" sz="2000" dirty="0">
                <a:latin typeface="Arial" panose="020B0604020202020204" pitchFamily="34" charset="0"/>
                <a:cs typeface="Arial" panose="020B0604020202020204" pitchFamily="34" charset="0"/>
              </a:rPr>
              <a:t>Aplicações de Algoritmos:</a:t>
            </a:r>
          </a:p>
          <a:p>
            <a:pPr lvl="1"/>
            <a:r>
              <a:rPr lang="pt-BR" sz="1600" b="1" dirty="0">
                <a:latin typeface="Arial" panose="020B0604020202020204" pitchFamily="34" charset="0"/>
                <a:cs typeface="Arial" panose="020B0604020202020204" pitchFamily="34" charset="0"/>
              </a:rPr>
              <a:t>Ciência da Computação</a:t>
            </a:r>
            <a:r>
              <a:rPr lang="pt-BR" sz="1600" dirty="0">
                <a:latin typeface="Arial" panose="020B0604020202020204" pitchFamily="34" charset="0"/>
                <a:cs typeface="Arial" panose="020B0604020202020204" pitchFamily="34" charset="0"/>
              </a:rPr>
              <a:t>: Algoritmos são a base da programação e são usados para desenvolver softwares, jogos, websites e outros sistemas computacionais.</a:t>
            </a:r>
          </a:p>
          <a:p>
            <a:pPr lvl="1"/>
            <a:r>
              <a:rPr lang="pt-BR" sz="1600" b="1" dirty="0">
                <a:latin typeface="Arial" panose="020B0604020202020204" pitchFamily="34" charset="0"/>
                <a:cs typeface="Arial" panose="020B0604020202020204" pitchFamily="34" charset="0"/>
              </a:rPr>
              <a:t>Matemática</a:t>
            </a:r>
            <a:r>
              <a:rPr lang="pt-BR" sz="1600" dirty="0">
                <a:latin typeface="Arial" panose="020B0604020202020204" pitchFamily="34" charset="0"/>
                <a:cs typeface="Arial" panose="020B0604020202020204" pitchFamily="34" charset="0"/>
              </a:rPr>
              <a:t>: Algoritmos são usados para resolver problemas matemáticos complexos, como equações diferenciais e otimização.</a:t>
            </a:r>
          </a:p>
          <a:p>
            <a:pPr lvl="1"/>
            <a:r>
              <a:rPr lang="pt-BR" sz="1600" b="1" dirty="0">
                <a:latin typeface="Arial" panose="020B0604020202020204" pitchFamily="34" charset="0"/>
                <a:cs typeface="Arial" panose="020B0604020202020204" pitchFamily="34" charset="0"/>
              </a:rPr>
              <a:t>Engenharia</a:t>
            </a:r>
            <a:r>
              <a:rPr lang="pt-BR" sz="1600" dirty="0">
                <a:latin typeface="Arial" panose="020B0604020202020204" pitchFamily="34" charset="0"/>
                <a:cs typeface="Arial" panose="020B0604020202020204" pitchFamily="34" charset="0"/>
              </a:rPr>
              <a:t>: Algoritmos são usados para controlar máquinas, robôs e outros sistemas automatizados.</a:t>
            </a:r>
          </a:p>
          <a:p>
            <a:pPr lvl="1"/>
            <a:r>
              <a:rPr lang="pt-BR" sz="1600" b="1" dirty="0">
                <a:latin typeface="Arial" panose="020B0604020202020204" pitchFamily="34" charset="0"/>
                <a:cs typeface="Arial" panose="020B0604020202020204" pitchFamily="34" charset="0"/>
              </a:rPr>
              <a:t>Cotidiano</a:t>
            </a:r>
            <a:r>
              <a:rPr lang="pt-BR" sz="1600" dirty="0">
                <a:latin typeface="Arial" panose="020B0604020202020204" pitchFamily="34" charset="0"/>
                <a:cs typeface="Arial" panose="020B0604020202020204" pitchFamily="34" charset="0"/>
              </a:rPr>
              <a:t>: Algoritmos são usados em diversas tarefas do dia a dia, como cozinhar, dirigir e fazer compras online.</a:t>
            </a:r>
          </a:p>
          <a:p>
            <a:pPr lvl="1"/>
            <a:r>
              <a:rPr lang="pt-BR" sz="1600" dirty="0">
                <a:latin typeface="Arial" panose="020B0604020202020204" pitchFamily="34" charset="0"/>
                <a:cs typeface="Arial" panose="020B0604020202020204" pitchFamily="34" charset="0"/>
              </a:rPr>
              <a:t>Importância dos Algoritmos:</a:t>
            </a:r>
          </a:p>
          <a:p>
            <a:r>
              <a:rPr lang="pt-BR" sz="2000" dirty="0">
                <a:latin typeface="Arial" panose="020B0604020202020204" pitchFamily="34" charset="0"/>
                <a:cs typeface="Arial" panose="020B0604020202020204" pitchFamily="34" charset="0"/>
              </a:rPr>
              <a:t>Os algoritmos são essenciais para a vida moderna. Eles permitem que os computadores realizem tarefas complexas, automatizem processos e resolvam problemas de forma eficiente. A compreensão dos algoritmos é fundamental para entender como os computadores funcionam e como eles podem ser usados para solucionar problemas.</a:t>
            </a:r>
          </a:p>
        </p:txBody>
      </p:sp>
    </p:spTree>
    <p:extLst>
      <p:ext uri="{BB962C8B-B14F-4D97-AF65-F5344CB8AC3E}">
        <p14:creationId xmlns:p14="http://schemas.microsoft.com/office/powerpoint/2010/main" val="274013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274638"/>
            <a:ext cx="9144000" cy="796908"/>
          </a:xfrm>
        </p:spPr>
        <p:txBody>
          <a:bodyPr>
            <a:normAutofit/>
          </a:bodyPr>
          <a:lstStyle/>
          <a:p>
            <a:r>
              <a:rPr lang="pt-BR" sz="3600" dirty="0">
                <a:solidFill>
                  <a:srgbClr val="FF0000"/>
                </a:solidFill>
              </a:rPr>
              <a:t>Estrutura Básica de Programação:Repetição</a:t>
            </a:r>
          </a:p>
        </p:txBody>
      </p:sp>
      <p:pic>
        <p:nvPicPr>
          <p:cNvPr id="13316" name="Picture 4"/>
          <p:cNvPicPr>
            <a:picLocks noGrp="1" noChangeAspect="1" noChangeArrowheads="1"/>
          </p:cNvPicPr>
          <p:nvPr>
            <p:ph idx="1"/>
          </p:nvPr>
        </p:nvPicPr>
        <p:blipFill>
          <a:blip r:embed="rId2" cstate="print"/>
          <a:srcRect/>
          <a:stretch>
            <a:fillRect/>
          </a:stretch>
        </p:blipFill>
        <p:spPr bwMode="auto">
          <a:xfrm>
            <a:off x="285720" y="1214422"/>
            <a:ext cx="8501122" cy="507209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0B050"/>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AE44C0-E374-4979-AF4B-6FBCCFCED1DA}"/>
              </a:ext>
            </a:extLst>
          </p:cNvPr>
          <p:cNvSpPr>
            <a:spLocks noGrp="1"/>
          </p:cNvSpPr>
          <p:nvPr>
            <p:ph type="title"/>
          </p:nvPr>
        </p:nvSpPr>
        <p:spPr>
          <a:xfrm>
            <a:off x="107504" y="188640"/>
            <a:ext cx="9036496" cy="1228998"/>
          </a:xfrm>
        </p:spPr>
        <p:txBody>
          <a:bodyPr>
            <a:normAutofit/>
          </a:bodyPr>
          <a:lstStyle/>
          <a:p>
            <a:r>
              <a:rPr lang="pt-BR" sz="3600" b="1" dirty="0">
                <a:solidFill>
                  <a:srgbClr val="FF0000"/>
                </a:solidFill>
              </a:rPr>
              <a:t>Você sabe a diferença entre algoritmo e IA?</a:t>
            </a:r>
            <a:br>
              <a:rPr lang="pt-BR" sz="3600" b="1" dirty="0">
                <a:solidFill>
                  <a:srgbClr val="FF0000"/>
                </a:solidFill>
              </a:rPr>
            </a:br>
            <a:endParaRPr lang="pt-BR" sz="3600" b="1" dirty="0">
              <a:solidFill>
                <a:srgbClr val="FF0000"/>
              </a:solidFill>
            </a:endParaRPr>
          </a:p>
        </p:txBody>
      </p:sp>
      <p:sp>
        <p:nvSpPr>
          <p:cNvPr id="11" name="CaixaDeTexto 10">
            <a:extLst>
              <a:ext uri="{FF2B5EF4-FFF2-40B4-BE49-F238E27FC236}">
                <a16:creationId xmlns:a16="http://schemas.microsoft.com/office/drawing/2014/main" id="{4CA3947E-2DC1-F779-9ECE-EE5B17A1AB8B}"/>
              </a:ext>
            </a:extLst>
          </p:cNvPr>
          <p:cNvSpPr txBox="1"/>
          <p:nvPr/>
        </p:nvSpPr>
        <p:spPr>
          <a:xfrm>
            <a:off x="107504" y="1554577"/>
            <a:ext cx="3312368" cy="4247317"/>
          </a:xfrm>
          <a:prstGeom prst="rect">
            <a:avLst/>
          </a:prstGeom>
          <a:noFill/>
        </p:spPr>
        <p:txBody>
          <a:bodyPr wrap="square">
            <a:spAutoFit/>
          </a:bodyPr>
          <a:lstStyle/>
          <a:p>
            <a:pPr algn="just"/>
            <a:r>
              <a:rPr lang="pt-BR" b="1" dirty="0">
                <a:solidFill>
                  <a:schemeClr val="bg1"/>
                </a:solidFill>
              </a:rPr>
              <a:t>Um algoritmo é um conjunto de regras ou procedimentos passo-a-passo para a solução de um problema. Um algoritmo simplesmente executa uma tarefa, que pode ser simples ou muito complexa, o que chamamos em computação de “processamento”. Dessa forma, ao inserirmos dados (“inputs”) a um algoritmo, temos um resultado (“output”). O algoritmo processa os dados e gera um resultado, finalizando o seu trabalho.</a:t>
            </a:r>
          </a:p>
        </p:txBody>
      </p:sp>
      <p:sp>
        <p:nvSpPr>
          <p:cNvPr id="13" name="CaixaDeTexto 12">
            <a:extLst>
              <a:ext uri="{FF2B5EF4-FFF2-40B4-BE49-F238E27FC236}">
                <a16:creationId xmlns:a16="http://schemas.microsoft.com/office/drawing/2014/main" id="{36EBF894-5568-5E44-C39C-55033D4E6D2B}"/>
              </a:ext>
            </a:extLst>
          </p:cNvPr>
          <p:cNvSpPr txBox="1"/>
          <p:nvPr/>
        </p:nvSpPr>
        <p:spPr>
          <a:xfrm>
            <a:off x="4211960" y="1502296"/>
            <a:ext cx="4572000" cy="4524315"/>
          </a:xfrm>
          <a:prstGeom prst="rect">
            <a:avLst/>
          </a:prstGeom>
          <a:noFill/>
        </p:spPr>
        <p:txBody>
          <a:bodyPr wrap="square">
            <a:spAutoFit/>
          </a:bodyPr>
          <a:lstStyle/>
          <a:p>
            <a:pPr algn="just"/>
            <a:r>
              <a:rPr lang="pt-BR" b="1" dirty="0"/>
              <a:t>Então, no que a IA é diferente? A inteligência artificial aprende a realizar uma tarefa; a máquina não precisa de um algoritmo construído por nós, seres humanos, para realizar a tarefa, ela mesmo constrói o seu algoritmo. Mas como ela faz isso?</a:t>
            </a:r>
          </a:p>
          <a:p>
            <a:pPr algn="just"/>
            <a:endParaRPr lang="pt-BR" b="1" dirty="0"/>
          </a:p>
          <a:p>
            <a:pPr algn="just"/>
            <a:r>
              <a:rPr lang="pt-BR" b="1" dirty="0"/>
              <a:t>Quando alimentamos a máquina com um grande volume de dados (“input”) e indicamos o resultado que queremos e o que não queremos (“outputs”), podemos treinar a máquina para aprender o melhor caminho, o melhor conjunto de instruções, para atingir o resultado desejado. É o que chamamos de aprendizado de máquina ou “machine learning”</a:t>
            </a:r>
          </a:p>
        </p:txBody>
      </p:sp>
      <p:sp>
        <p:nvSpPr>
          <p:cNvPr id="15" name="CaixaDeTexto 14">
            <a:extLst>
              <a:ext uri="{FF2B5EF4-FFF2-40B4-BE49-F238E27FC236}">
                <a16:creationId xmlns:a16="http://schemas.microsoft.com/office/drawing/2014/main" id="{D5228CCE-7E23-7A0C-C1F4-4FB4C3EA4C0D}"/>
              </a:ext>
            </a:extLst>
          </p:cNvPr>
          <p:cNvSpPr txBox="1"/>
          <p:nvPr/>
        </p:nvSpPr>
        <p:spPr>
          <a:xfrm>
            <a:off x="0" y="5938833"/>
            <a:ext cx="9144000" cy="646331"/>
          </a:xfrm>
          <a:prstGeom prst="rect">
            <a:avLst/>
          </a:prstGeom>
          <a:noFill/>
        </p:spPr>
        <p:txBody>
          <a:bodyPr wrap="square">
            <a:spAutoFit/>
          </a:bodyPr>
          <a:lstStyle/>
          <a:p>
            <a:r>
              <a:rPr lang="pt-BR" dirty="0"/>
              <a:t>https://pt.linkedin.com/pulse/voc%C3%AA-sabe-diferen%C3%A7a-entre-algoritmo-e-ia-jo%C3%A3o-marcelo-alves</a:t>
            </a:r>
          </a:p>
        </p:txBody>
      </p:sp>
    </p:spTree>
    <p:extLst>
      <p:ext uri="{BB962C8B-B14F-4D97-AF65-F5344CB8AC3E}">
        <p14:creationId xmlns:p14="http://schemas.microsoft.com/office/powerpoint/2010/main" val="1252636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9"/>
            <a:ext cx="8229600" cy="418058"/>
          </a:xfrm>
        </p:spPr>
        <p:txBody>
          <a:bodyPr>
            <a:normAutofit fontScale="90000"/>
          </a:bodyPr>
          <a:lstStyle/>
          <a:p>
            <a:r>
              <a:rPr lang="pt-BR" dirty="0"/>
              <a:t>Introdução</a:t>
            </a:r>
          </a:p>
        </p:txBody>
      </p:sp>
      <p:sp>
        <p:nvSpPr>
          <p:cNvPr id="3" name="Espaço Reservado para Conteúdo 2"/>
          <p:cNvSpPr>
            <a:spLocks noGrp="1"/>
          </p:cNvSpPr>
          <p:nvPr>
            <p:ph idx="1"/>
          </p:nvPr>
        </p:nvSpPr>
        <p:spPr>
          <a:xfrm>
            <a:off x="35496" y="765313"/>
            <a:ext cx="8424936" cy="3815815"/>
          </a:xfrm>
        </p:spPr>
        <p:txBody>
          <a:bodyPr>
            <a:normAutofit/>
          </a:bodyPr>
          <a:lstStyle/>
          <a:p>
            <a:pPr algn="just"/>
            <a:endParaRPr lang="pt-BR" dirty="0"/>
          </a:p>
          <a:p>
            <a:pPr algn="just"/>
            <a:endParaRPr lang="pt-BR" dirty="0"/>
          </a:p>
          <a:p>
            <a:pPr algn="just"/>
            <a:endParaRPr lang="pt-BR" dirty="0"/>
          </a:p>
        </p:txBody>
      </p:sp>
      <p:pic>
        <p:nvPicPr>
          <p:cNvPr id="5" name="Imagem 4" descr="Uma imagem contendo screenshot&#10;&#10;Descrição gerada automaticamente">
            <a:extLst>
              <a:ext uri="{FF2B5EF4-FFF2-40B4-BE49-F238E27FC236}">
                <a16:creationId xmlns:a16="http://schemas.microsoft.com/office/drawing/2014/main" id="{3B4E078E-EF4F-4152-9328-E89AAE2A6303}"/>
              </a:ext>
            </a:extLst>
          </p:cNvPr>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23528" y="3597217"/>
            <a:ext cx="7128792" cy="2471879"/>
          </a:xfrm>
          <a:prstGeom prst="rect">
            <a:avLst/>
          </a:prstGeom>
        </p:spPr>
      </p:pic>
      <p:sp>
        <p:nvSpPr>
          <p:cNvPr id="7" name="CaixaDeTexto 6">
            <a:extLst>
              <a:ext uri="{FF2B5EF4-FFF2-40B4-BE49-F238E27FC236}">
                <a16:creationId xmlns:a16="http://schemas.microsoft.com/office/drawing/2014/main" id="{911D0F92-0851-4387-9642-C26D3AAD2B00}"/>
              </a:ext>
            </a:extLst>
          </p:cNvPr>
          <p:cNvSpPr txBox="1"/>
          <p:nvPr/>
        </p:nvSpPr>
        <p:spPr>
          <a:xfrm>
            <a:off x="261864" y="706004"/>
            <a:ext cx="8846640" cy="646331"/>
          </a:xfrm>
          <a:prstGeom prst="rect">
            <a:avLst/>
          </a:prstGeom>
          <a:noFill/>
        </p:spPr>
        <p:txBody>
          <a:bodyPr wrap="square" rtlCol="0">
            <a:spAutoFit/>
          </a:bodyPr>
          <a:lstStyle/>
          <a:p>
            <a:r>
              <a:rPr lang="pt-BR" b="0" i="0" dirty="0">
                <a:solidFill>
                  <a:srgbClr val="333333"/>
                </a:solidFill>
                <a:effectLst/>
                <a:latin typeface="Merriweather Sans"/>
              </a:rPr>
              <a:t>O algoritmo é, basicamente, um </a:t>
            </a:r>
            <a:r>
              <a:rPr lang="pt-BR" b="1" i="0" dirty="0">
                <a:solidFill>
                  <a:srgbClr val="333333"/>
                </a:solidFill>
                <a:effectLst/>
                <a:latin typeface="Merriweather Sans"/>
              </a:rPr>
              <a:t>esquema que tem como objetivo a resolução de problemas. </a:t>
            </a:r>
            <a:endParaRPr lang="pt-BR" dirty="0"/>
          </a:p>
        </p:txBody>
      </p:sp>
      <p:pic>
        <p:nvPicPr>
          <p:cNvPr id="1026" name="Picture 2">
            <a:extLst>
              <a:ext uri="{FF2B5EF4-FFF2-40B4-BE49-F238E27FC236}">
                <a16:creationId xmlns:a16="http://schemas.microsoft.com/office/drawing/2014/main" id="{B8BFCABF-CB08-4F01-B9A5-0CBFD31ADB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528" y="1508391"/>
            <a:ext cx="4608512" cy="1824994"/>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7AF6DEC7-743E-4C27-A994-47F396A97364}"/>
              </a:ext>
            </a:extLst>
          </p:cNvPr>
          <p:cNvSpPr txBox="1"/>
          <p:nvPr/>
        </p:nvSpPr>
        <p:spPr>
          <a:xfrm>
            <a:off x="35496" y="6332928"/>
            <a:ext cx="9073008" cy="369332"/>
          </a:xfrm>
          <a:prstGeom prst="rect">
            <a:avLst/>
          </a:prstGeom>
          <a:noFill/>
        </p:spPr>
        <p:txBody>
          <a:bodyPr wrap="square" rtlCol="0">
            <a:spAutoFit/>
          </a:bodyPr>
          <a:lstStyle/>
          <a:p>
            <a:r>
              <a:rPr lang="pt-BR" b="1" i="0" dirty="0">
                <a:solidFill>
                  <a:srgbClr val="333333"/>
                </a:solidFill>
                <a:effectLst/>
                <a:latin typeface="Merriweather Sans"/>
              </a:rPr>
              <a:t>Um algoritmo é um conjunto finito de passos que descrevem como executar uma tarefa. </a:t>
            </a:r>
            <a:endParaRPr lang="pt-BR"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654032"/>
          </a:xfrm>
        </p:spPr>
        <p:txBody>
          <a:bodyPr>
            <a:normAutofit fontScale="90000"/>
          </a:bodyPr>
          <a:lstStyle/>
          <a:p>
            <a:r>
              <a:rPr lang="pt-BR" dirty="0"/>
              <a:t>Conceitos Básicos</a:t>
            </a:r>
          </a:p>
        </p:txBody>
      </p:sp>
      <p:sp>
        <p:nvSpPr>
          <p:cNvPr id="3" name="Espaço Reservado para Conteúdo 2"/>
          <p:cNvSpPr>
            <a:spLocks noGrp="1"/>
          </p:cNvSpPr>
          <p:nvPr>
            <p:ph idx="1"/>
          </p:nvPr>
        </p:nvSpPr>
        <p:spPr>
          <a:xfrm>
            <a:off x="0" y="928670"/>
            <a:ext cx="9001156" cy="5197493"/>
          </a:xfrm>
        </p:spPr>
        <p:txBody>
          <a:bodyPr>
            <a:normAutofit/>
          </a:bodyPr>
          <a:lstStyle/>
          <a:p>
            <a:r>
              <a:rPr lang="pt-BR" b="1" dirty="0">
                <a:solidFill>
                  <a:srgbClr val="FF0000"/>
                </a:solidFill>
              </a:rPr>
              <a:t>Lógica de programação: </a:t>
            </a:r>
            <a:r>
              <a:rPr lang="pt-BR" dirty="0"/>
              <a:t>é a técnica de encadear pensamentos para atingir determinado objetivo.</a:t>
            </a:r>
          </a:p>
          <a:p>
            <a:r>
              <a:rPr lang="pt-BR" b="1" dirty="0">
                <a:solidFill>
                  <a:srgbClr val="FF0000"/>
                </a:solidFill>
              </a:rPr>
              <a:t>Seqüência Lógica: </a:t>
            </a:r>
            <a:r>
              <a:rPr lang="pt-BR" dirty="0"/>
              <a:t>são passos executados até atingir um objetivo ou solução de um problema.</a:t>
            </a:r>
          </a:p>
          <a:p>
            <a:r>
              <a:rPr lang="pt-BR" dirty="0">
                <a:solidFill>
                  <a:srgbClr val="FF0000"/>
                </a:solidFill>
              </a:rPr>
              <a:t>L</a:t>
            </a:r>
            <a:r>
              <a:rPr lang="pt-BR" b="1" dirty="0">
                <a:solidFill>
                  <a:srgbClr val="FF0000"/>
                </a:solidFill>
              </a:rPr>
              <a:t>inguagem de programação:</a:t>
            </a:r>
            <a:r>
              <a:rPr lang="pt-BR" dirty="0"/>
              <a:t> é um método padronizado para comunicar instruções para um computador. É um conjunto de regras sintáticas e semânticas usadas para definir um programa de computador.</a:t>
            </a:r>
            <a:endParaRPr lang="pt-BR" dirty="0">
              <a:solidFill>
                <a:srgbClr val="FF0000"/>
              </a:solidFill>
            </a:endParaRPr>
          </a:p>
          <a:p>
            <a:endParaRPr lang="pt-BR" b="1" dirty="0"/>
          </a:p>
          <a:p>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428604"/>
            <a:ext cx="8229600" cy="285752"/>
          </a:xfrm>
        </p:spPr>
        <p:txBody>
          <a:bodyPr>
            <a:normAutofit fontScale="90000"/>
          </a:bodyPr>
          <a:lstStyle/>
          <a:p>
            <a:r>
              <a:rPr lang="pt-BR" sz="3100" b="1" dirty="0"/>
              <a:t>Etapas para o desenvolvimento de um programa:</a:t>
            </a:r>
            <a:br>
              <a:rPr lang="pt-BR" dirty="0"/>
            </a:br>
            <a:endParaRPr lang="pt-BR" dirty="0"/>
          </a:p>
        </p:txBody>
      </p:sp>
      <p:sp>
        <p:nvSpPr>
          <p:cNvPr id="3" name="Espaço Reservado para Conteúdo 2"/>
          <p:cNvSpPr>
            <a:spLocks noGrp="1"/>
          </p:cNvSpPr>
          <p:nvPr>
            <p:ph idx="1"/>
          </p:nvPr>
        </p:nvSpPr>
        <p:spPr>
          <a:xfrm>
            <a:off x="0" y="857232"/>
            <a:ext cx="9144000" cy="5857916"/>
          </a:xfrm>
        </p:spPr>
        <p:txBody>
          <a:bodyPr>
            <a:normAutofit lnSpcReduction="10000"/>
          </a:bodyPr>
          <a:lstStyle/>
          <a:p>
            <a:pPr>
              <a:buFont typeface="Wingdings" pitchFamily="2" charset="2"/>
              <a:buChar char="§"/>
            </a:pPr>
            <a:r>
              <a:rPr lang="pt-BR" dirty="0">
                <a:solidFill>
                  <a:srgbClr val="FF0000"/>
                </a:solidFill>
              </a:rPr>
              <a:t>Análise:</a:t>
            </a:r>
            <a:r>
              <a:rPr lang="pt-BR" dirty="0"/>
              <a:t>estudo do enunciado do problema para definir os dados de entrada, o processamento  e os dados de saída;</a:t>
            </a:r>
          </a:p>
          <a:p>
            <a:pPr>
              <a:buFont typeface="Wingdings" pitchFamily="2" charset="2"/>
              <a:buChar char="§"/>
            </a:pPr>
            <a:r>
              <a:rPr lang="pt-BR" dirty="0">
                <a:solidFill>
                  <a:srgbClr val="FF0000"/>
                </a:solidFill>
              </a:rPr>
              <a:t>Algoritmo</a:t>
            </a:r>
            <a:r>
              <a:rPr lang="pt-BR" dirty="0"/>
              <a:t>:ferramentas do tipo descrição narrativa, fluxograma ou português estruturado são utilizadas para descrever o problema com suas soluções;</a:t>
            </a:r>
          </a:p>
          <a:p>
            <a:pPr>
              <a:buFont typeface="Wingdings" pitchFamily="2" charset="2"/>
              <a:buChar char="§"/>
            </a:pPr>
            <a:r>
              <a:rPr lang="pt-BR" dirty="0">
                <a:solidFill>
                  <a:srgbClr val="FF0000"/>
                </a:solidFill>
              </a:rPr>
              <a:t>Codificação</a:t>
            </a:r>
            <a:r>
              <a:rPr lang="pt-BR" dirty="0"/>
              <a:t>:algoritmo é transformado em  códigos da linguagem de programação escolhida para se trabalhar. </a:t>
            </a:r>
          </a:p>
          <a:p>
            <a:pPr>
              <a:buFont typeface="Wingdings" pitchFamily="2" charset="2"/>
              <a:buChar char="§"/>
            </a:pPr>
            <a:r>
              <a:rPr lang="pt-BR" dirty="0"/>
              <a:t>Portanto , um  </a:t>
            </a:r>
            <a:r>
              <a:rPr lang="pt-BR" b="1" dirty="0">
                <a:solidFill>
                  <a:srgbClr val="FF0000"/>
                </a:solidFill>
              </a:rPr>
              <a:t>programa</a:t>
            </a:r>
            <a:r>
              <a:rPr lang="pt-BR" dirty="0"/>
              <a:t> é a codificação de um algoritmo em uma determinada linguagem de programação(</a:t>
            </a:r>
            <a:r>
              <a:rPr lang="pt-BR" cap="all" dirty="0"/>
              <a:t>Ascencio</a:t>
            </a:r>
            <a:r>
              <a:rPr lang="pt-BR" dirty="0"/>
              <a:t>,1999).</a:t>
            </a:r>
          </a:p>
          <a:p>
            <a:pPr>
              <a:buNone/>
            </a:pPr>
            <a:endParaRPr lang="pt-B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Algoritmo e Programação</a:t>
            </a:r>
          </a:p>
        </p:txBody>
      </p:sp>
      <p:sp>
        <p:nvSpPr>
          <p:cNvPr id="3" name="Espaço Reservado para Conteúdo 2"/>
          <p:cNvSpPr>
            <a:spLocks noGrp="1"/>
          </p:cNvSpPr>
          <p:nvPr>
            <p:ph idx="1"/>
          </p:nvPr>
        </p:nvSpPr>
        <p:spPr/>
        <p:txBody>
          <a:bodyPr>
            <a:normAutofit/>
          </a:bodyPr>
          <a:lstStyle/>
          <a:p>
            <a:r>
              <a:rPr lang="pt-BR" sz="2800" dirty="0"/>
              <a:t>O algoritmo, do ponto de vista computacional, tem um papel fundamental por ser o elo de ligação entre dois mundos (real e computacional).  A atividade de programação começa com a construção do algoritmo.</a:t>
            </a:r>
          </a:p>
          <a:p>
            <a:endParaRPr lang="pt-BR" sz="2800" dirty="0"/>
          </a:p>
          <a:p>
            <a:endParaRPr lang="pt-BR" sz="2800" dirty="0"/>
          </a:p>
        </p:txBody>
      </p:sp>
      <p:pic>
        <p:nvPicPr>
          <p:cNvPr id="5" name="Imagem 4"/>
          <p:cNvPicPr/>
          <p:nvPr/>
        </p:nvPicPr>
        <p:blipFill>
          <a:blip r:embed="rId2" cstate="print"/>
          <a:srcRect/>
          <a:stretch>
            <a:fillRect/>
          </a:stretch>
        </p:blipFill>
        <p:spPr bwMode="auto">
          <a:xfrm>
            <a:off x="857224" y="3786190"/>
            <a:ext cx="7858180" cy="2786082"/>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725470"/>
          </a:xfrm>
        </p:spPr>
        <p:txBody>
          <a:bodyPr>
            <a:normAutofit fontScale="90000"/>
          </a:bodyPr>
          <a:lstStyle/>
          <a:p>
            <a:r>
              <a:rPr lang="pt-BR" dirty="0"/>
              <a:t>Algoritmos</a:t>
            </a:r>
          </a:p>
        </p:txBody>
      </p:sp>
      <p:sp>
        <p:nvSpPr>
          <p:cNvPr id="3" name="Espaço Reservado para Conteúdo 2"/>
          <p:cNvSpPr>
            <a:spLocks noGrp="1"/>
          </p:cNvSpPr>
          <p:nvPr>
            <p:ph idx="1"/>
          </p:nvPr>
        </p:nvSpPr>
        <p:spPr>
          <a:xfrm>
            <a:off x="457200" y="1071546"/>
            <a:ext cx="8229600" cy="5054617"/>
          </a:xfrm>
        </p:spPr>
        <p:txBody>
          <a:bodyPr>
            <a:normAutofit fontScale="70000" lnSpcReduction="20000"/>
          </a:bodyPr>
          <a:lstStyle/>
          <a:p>
            <a:pPr hangingPunct="0"/>
            <a:r>
              <a:rPr lang="pt-BR" dirty="0"/>
              <a:t>Algoritmo não é a solução de um problema, pois, se assim fosse, cada problema teria um único algoritmo. </a:t>
            </a:r>
          </a:p>
          <a:p>
            <a:pPr hangingPunct="0"/>
            <a:r>
              <a:rPr lang="pt-BR" dirty="0"/>
              <a:t>Algoritmo é um caminho para a solução de um problema, e em geral, os caminhos que levam a uma solução são muitas.</a:t>
            </a:r>
          </a:p>
          <a:p>
            <a:pPr hangingPunct="0"/>
            <a:r>
              <a:rPr lang="pt-BR" dirty="0"/>
              <a:t>O aprendizado de algoritmos não se consegue a não ser através de muitos exercícios.</a:t>
            </a:r>
          </a:p>
          <a:p>
            <a:pPr hangingPunct="0">
              <a:buNone/>
            </a:pPr>
            <a:r>
              <a:rPr lang="pt-BR" dirty="0"/>
              <a:t> </a:t>
            </a:r>
          </a:p>
          <a:p>
            <a:pPr hangingPunct="0"/>
            <a:r>
              <a:rPr lang="pt-BR" dirty="0"/>
              <a:t>Algoritmos não se aprende:</a:t>
            </a:r>
          </a:p>
          <a:p>
            <a:pPr hangingPunct="0">
              <a:buNone/>
            </a:pPr>
            <a:r>
              <a:rPr lang="pt-BR" dirty="0"/>
              <a:t>		- Copiando Algoritmos</a:t>
            </a:r>
          </a:p>
          <a:p>
            <a:pPr hangingPunct="0">
              <a:buNone/>
            </a:pPr>
            <a:r>
              <a:rPr lang="pt-BR" dirty="0"/>
              <a:t>		- Estudando Algoritmos</a:t>
            </a:r>
          </a:p>
          <a:p>
            <a:pPr hangingPunct="0">
              <a:buNone/>
            </a:pPr>
            <a:r>
              <a:rPr lang="pt-BR" dirty="0"/>
              <a:t> </a:t>
            </a:r>
          </a:p>
          <a:p>
            <a:pPr hangingPunct="0"/>
            <a:r>
              <a:rPr lang="pt-BR" dirty="0"/>
              <a:t>Algoritmos só se aprendem:</a:t>
            </a:r>
          </a:p>
          <a:p>
            <a:pPr hangingPunct="0">
              <a:buNone/>
            </a:pPr>
            <a:r>
              <a:rPr lang="pt-BR" dirty="0"/>
              <a:t>		- Construindo Algoritmos</a:t>
            </a:r>
          </a:p>
          <a:p>
            <a:pPr hangingPunct="0">
              <a:buNone/>
            </a:pPr>
            <a:r>
              <a:rPr lang="pt-BR" dirty="0"/>
              <a:t>		- Testando Algoritmos</a:t>
            </a:r>
          </a:p>
          <a:p>
            <a:endParaRPr lang="pt-B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582594"/>
          </a:xfrm>
        </p:spPr>
        <p:txBody>
          <a:bodyPr>
            <a:normAutofit fontScale="90000"/>
          </a:bodyPr>
          <a:lstStyle/>
          <a:p>
            <a:r>
              <a:rPr lang="pt-BR" dirty="0"/>
              <a:t>Definições de  Algoritmos</a:t>
            </a:r>
          </a:p>
        </p:txBody>
      </p:sp>
      <p:sp>
        <p:nvSpPr>
          <p:cNvPr id="3" name="Espaço Reservado para Conteúdo 2"/>
          <p:cNvSpPr>
            <a:spLocks noGrp="1"/>
          </p:cNvSpPr>
          <p:nvPr>
            <p:ph idx="1"/>
          </p:nvPr>
        </p:nvSpPr>
        <p:spPr>
          <a:xfrm>
            <a:off x="0" y="714356"/>
            <a:ext cx="9144000" cy="5411807"/>
          </a:xfrm>
        </p:spPr>
        <p:txBody>
          <a:bodyPr>
            <a:normAutofit fontScale="92500" lnSpcReduction="20000"/>
          </a:bodyPr>
          <a:lstStyle/>
          <a:p>
            <a:r>
              <a:rPr lang="pt-BR" dirty="0"/>
              <a:t>“É</a:t>
            </a:r>
            <a:r>
              <a:rPr lang="pt-BR" sz="2800" dirty="0"/>
              <a:t> uma seqüência de passos que visa atingir um objetivo bem definido”(</a:t>
            </a:r>
            <a:r>
              <a:rPr lang="pt-BR" sz="2800" cap="all" dirty="0" err="1"/>
              <a:t>Forbellone</a:t>
            </a:r>
            <a:r>
              <a:rPr lang="pt-BR" sz="2800" dirty="0"/>
              <a:t>, 1999).</a:t>
            </a:r>
          </a:p>
          <a:p>
            <a:endParaRPr lang="pt-BR" sz="2800" dirty="0"/>
          </a:p>
          <a:p>
            <a:r>
              <a:rPr lang="pt-BR" sz="2800" dirty="0"/>
              <a:t>“É a descrição de uma seqüência de passos que deve ser seguida para a realização de uma tarefa” (</a:t>
            </a:r>
            <a:r>
              <a:rPr lang="pt-BR" sz="2800" cap="all" dirty="0"/>
              <a:t>Ascencio</a:t>
            </a:r>
            <a:r>
              <a:rPr lang="pt-BR" sz="2800" dirty="0"/>
              <a:t>,1999).</a:t>
            </a:r>
          </a:p>
          <a:p>
            <a:endParaRPr lang="pt-BR" sz="2800" dirty="0"/>
          </a:p>
          <a:p>
            <a:r>
              <a:rPr lang="pt-BR" sz="2800" dirty="0"/>
              <a:t>“É uma seqüência finita de instruções ou operações cuja execução, em tempo finito, resolve um problema computacional.(</a:t>
            </a:r>
            <a:r>
              <a:rPr lang="pt-BR" sz="2800" cap="all" dirty="0" err="1"/>
              <a:t>Salvetti</a:t>
            </a:r>
            <a:r>
              <a:rPr lang="pt-BR" sz="2800" cap="all" dirty="0"/>
              <a:t>,</a:t>
            </a:r>
            <a:r>
              <a:rPr lang="pt-BR" sz="2800" dirty="0"/>
              <a:t> 1999).</a:t>
            </a:r>
          </a:p>
          <a:p>
            <a:endParaRPr lang="pt-BR" sz="2800" dirty="0"/>
          </a:p>
          <a:p>
            <a:r>
              <a:rPr lang="pt-BR" sz="2800" dirty="0"/>
              <a:t>“Ação  é um acontecimento que, a partir de um estado inicial, após um período finito produz um estado final previsível e bem definido.Portanto um algoritmo é a descrição de um conjunto de comandos que , obedecidos, resultam numa sucessão finita de ações”(</a:t>
            </a:r>
            <a:r>
              <a:rPr lang="pt-BR" sz="2800" cap="all" dirty="0" err="1"/>
              <a:t>Farrer</a:t>
            </a:r>
            <a:r>
              <a:rPr lang="pt-BR" sz="2800" dirty="0"/>
              <a:t>,1999). </a:t>
            </a:r>
          </a:p>
          <a:p>
            <a:endParaRPr lang="pt-BR" sz="2800" dirty="0"/>
          </a:p>
          <a:p>
            <a:endParaRPr lang="pt-BR" sz="2800" dirty="0"/>
          </a:p>
          <a:p>
            <a:endParaRPr lang="pt-BR" sz="2800" dirty="0"/>
          </a:p>
          <a:p>
            <a:endParaRPr lang="pt-BR" sz="2800" dirty="0"/>
          </a:p>
          <a:p>
            <a:endParaRPr lang="pt-BR" sz="2800" dirty="0"/>
          </a:p>
        </p:txBody>
      </p:sp>
    </p:spTree>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EDFCC7A0539014AAECEA7AC0B4A3951" ma:contentTypeVersion="0" ma:contentTypeDescription="Crie um novo documento." ma:contentTypeScope="" ma:versionID="2e8cea8e4f60bbc88c89d0cda181c7ad">
  <xsd:schema xmlns:xsd="http://www.w3.org/2001/XMLSchema" xmlns:xs="http://www.w3.org/2001/XMLSchema" xmlns:p="http://schemas.microsoft.com/office/2006/metadata/properties" targetNamespace="http://schemas.microsoft.com/office/2006/metadata/properties" ma:root="true" ma:fieldsID="574c6ccb71ee63fbc30cff3237551ec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CBB0789-791B-426C-937E-14B294F2ED27}"/>
</file>

<file path=customXml/itemProps2.xml><?xml version="1.0" encoding="utf-8"?>
<ds:datastoreItem xmlns:ds="http://schemas.openxmlformats.org/officeDocument/2006/customXml" ds:itemID="{3BD173F0-2769-43C4-A07B-809E3E67B14B}"/>
</file>

<file path=customXml/itemProps3.xml><?xml version="1.0" encoding="utf-8"?>
<ds:datastoreItem xmlns:ds="http://schemas.openxmlformats.org/officeDocument/2006/customXml" ds:itemID="{472371AB-B77D-4066-8E72-1997B9A770A9}"/>
</file>

<file path=docProps/app.xml><?xml version="1.0" encoding="utf-8"?>
<Properties xmlns="http://schemas.openxmlformats.org/officeDocument/2006/extended-properties" xmlns:vt="http://schemas.openxmlformats.org/officeDocument/2006/docPropsVTypes">
  <TotalTime>809</TotalTime>
  <Words>1516</Words>
  <Application>Microsoft Office PowerPoint</Application>
  <PresentationFormat>Apresentação na tela (4:3)</PresentationFormat>
  <Paragraphs>107</Paragraphs>
  <Slides>31</Slides>
  <Notes>1</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31</vt:i4>
      </vt:variant>
    </vt:vector>
  </HeadingPairs>
  <TitlesOfParts>
    <vt:vector size="38" baseType="lpstr">
      <vt:lpstr>Arial</vt:lpstr>
      <vt:lpstr>Calibri</vt:lpstr>
      <vt:lpstr>Google Sans</vt:lpstr>
      <vt:lpstr>Merriweather Sans</vt:lpstr>
      <vt:lpstr>Söhne</vt:lpstr>
      <vt:lpstr>Wingdings</vt:lpstr>
      <vt:lpstr>Tema do Office</vt:lpstr>
      <vt:lpstr>1ªAula de Algoritmo</vt:lpstr>
      <vt:lpstr>Apresentação do PowerPoint</vt:lpstr>
      <vt:lpstr>Definição de  Algoritmo seguindo Gemini: </vt:lpstr>
      <vt:lpstr>Introdução</vt:lpstr>
      <vt:lpstr>Conceitos Básicos</vt:lpstr>
      <vt:lpstr>Etapas para o desenvolvimento de um programa: </vt:lpstr>
      <vt:lpstr>Algoritmo e Programação</vt:lpstr>
      <vt:lpstr>Algoritmos</vt:lpstr>
      <vt:lpstr>Definições de  Algoritmos</vt:lpstr>
      <vt:lpstr>Tipos mais utilizados de Algoritmos </vt:lpstr>
      <vt:lpstr>Exemplos de Algoritmos</vt:lpstr>
      <vt:lpstr>              DIAGRAMAS DE BLOCOS                    FLUXOGRAMAS  </vt:lpstr>
      <vt:lpstr>Principais símbolos do Fluxograma de Programa.</vt:lpstr>
      <vt:lpstr>Principais símbolos do Fluxograma de Programa</vt:lpstr>
      <vt:lpstr>Diagrama de Chapin</vt:lpstr>
      <vt:lpstr>Apresentação do PowerPoint</vt:lpstr>
      <vt:lpstr>Fluxogramas</vt:lpstr>
      <vt:lpstr>Fluxograma:Semântica e Sintaxe </vt:lpstr>
      <vt:lpstr>Regras do Fluxograma</vt:lpstr>
      <vt:lpstr>Regras do Fluxograma</vt:lpstr>
      <vt:lpstr>Regras do Fluxograma</vt:lpstr>
      <vt:lpstr>Operadores</vt:lpstr>
      <vt:lpstr>Atribuição</vt:lpstr>
      <vt:lpstr>Estruturas Básicas de Programação</vt:lpstr>
      <vt:lpstr>Estruturas Básicas de Programação:Seqüência </vt:lpstr>
      <vt:lpstr>Exemplo 1 de Seqüência</vt:lpstr>
      <vt:lpstr>Estruturas Básicas de Programação:Seleção</vt:lpstr>
      <vt:lpstr>Exemplo 2 de Seqüência</vt:lpstr>
      <vt:lpstr>Exemplo:Seleção</vt:lpstr>
      <vt:lpstr>Estrutura Básica de Programação:Repetição</vt:lpstr>
      <vt:lpstr>Você sabe a diferença entre algoritmo e 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DIAGRAMAS DE BLOCOS                    FLUXOGRAMAS</dc:title>
  <dc:creator>Usuario</dc:creator>
  <cp:lastModifiedBy>NADIA CRISTINA B. A. DOS SANTOS</cp:lastModifiedBy>
  <cp:revision>48</cp:revision>
  <dcterms:created xsi:type="dcterms:W3CDTF">2016-08-10T17:07:24Z</dcterms:created>
  <dcterms:modified xsi:type="dcterms:W3CDTF">2024-08-05T18:52:33Z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0x010100BEDFCC7A0539014AAECEA7AC0B4A3951</vt:lpwstr>
  </property>
</Properties>
</file>