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7" r:id="rId7"/>
    <p:sldId id="258" r:id="rId8"/>
    <p:sldId id="269" r:id="rId9"/>
    <p:sldId id="260" r:id="rId10"/>
    <p:sldId id="261" r:id="rId11"/>
    <p:sldId id="263" r:id="rId12"/>
    <p:sldId id="268" r:id="rId13"/>
    <p:sldId id="271" r:id="rId14"/>
    <p:sldId id="272" r:id="rId15"/>
    <p:sldId id="264" r:id="rId16"/>
    <p:sldId id="265" r:id="rId17"/>
    <p:sldId id="273" r:id="rId1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BARRETO DE CAMPOS FERREIRA" userId="dbe014f1-f8ba-4b82-bf5a-9b0b563f85d7" providerId="ADAL" clId="{E8DEC102-5873-4CB6-B684-D96FFAF30519}"/>
    <pc:docChg chg="undo custSel modSld">
      <pc:chgData name="GUSTAVO BARRETO DE CAMPOS FERREIRA" userId="dbe014f1-f8ba-4b82-bf5a-9b0b563f85d7" providerId="ADAL" clId="{E8DEC102-5873-4CB6-B684-D96FFAF30519}" dt="2024-06-03T22:09:59.152" v="58" actId="1076"/>
      <pc:docMkLst>
        <pc:docMk/>
      </pc:docMkLst>
      <pc:sldChg chg="modSp mod">
        <pc:chgData name="GUSTAVO BARRETO DE CAMPOS FERREIRA" userId="dbe014f1-f8ba-4b82-bf5a-9b0b563f85d7" providerId="ADAL" clId="{E8DEC102-5873-4CB6-B684-D96FFAF30519}" dt="2024-06-03T22:09:59.152" v="58" actId="1076"/>
        <pc:sldMkLst>
          <pc:docMk/>
          <pc:sldMk cId="0" sldId="269"/>
        </pc:sldMkLst>
        <pc:spChg chg="mod">
          <ac:chgData name="GUSTAVO BARRETO DE CAMPOS FERREIRA" userId="dbe014f1-f8ba-4b82-bf5a-9b0b563f85d7" providerId="ADAL" clId="{E8DEC102-5873-4CB6-B684-D96FFAF30519}" dt="2024-06-03T22:09:59.152" v="58" actId="1076"/>
          <ac:spMkLst>
            <pc:docMk/>
            <pc:sldMk cId="0" sldId="269"/>
            <ac:spMk id="2" creationId="{2D294617-ADE7-7D2A-0110-A7E4A0E9351A}"/>
          </ac:spMkLst>
        </pc:spChg>
        <pc:spChg chg="mod">
          <ac:chgData name="GUSTAVO BARRETO DE CAMPOS FERREIRA" userId="dbe014f1-f8ba-4b82-bf5a-9b0b563f85d7" providerId="ADAL" clId="{E8DEC102-5873-4CB6-B684-D96FFAF30519}" dt="2024-06-03T22:09:55.783" v="57" actId="1076"/>
          <ac:spMkLst>
            <pc:docMk/>
            <pc:sldMk cId="0" sldId="269"/>
            <ac:spMk id="4" creationId="{C7A9CC70-2A50-0314-E64F-93230AB51D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AD4079D-C81D-B646-C7BA-D1531310B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5BE89CFB-89F9-E615-FBAF-FFB1B5554E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7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pt-BR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:notes">
            <a:extLst>
              <a:ext uri="{FF2B5EF4-FFF2-40B4-BE49-F238E27FC236}">
                <a16:creationId xmlns:a16="http://schemas.microsoft.com/office/drawing/2014/main" id="{4FB4BD64-5273-330D-54E0-FF1BCA735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54;p:notes">
            <a:extLst>
              <a:ext uri="{FF2B5EF4-FFF2-40B4-BE49-F238E27FC236}">
                <a16:creationId xmlns:a16="http://schemas.microsoft.com/office/drawing/2014/main" id="{FEFD2EC9-3C80-2ADE-5896-01563C7C42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:notes">
            <a:extLst>
              <a:ext uri="{FF2B5EF4-FFF2-40B4-BE49-F238E27FC236}">
                <a16:creationId xmlns:a16="http://schemas.microsoft.com/office/drawing/2014/main" id="{343FF5CD-8018-D353-77BB-CC25BD9AE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54;p:notes">
            <a:extLst>
              <a:ext uri="{FF2B5EF4-FFF2-40B4-BE49-F238E27FC236}">
                <a16:creationId xmlns:a16="http://schemas.microsoft.com/office/drawing/2014/main" id="{7D804531-3363-BF1F-8725-086698A68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2">
            <a:extLst>
              <a:ext uri="{FF2B5EF4-FFF2-40B4-BE49-F238E27FC236}">
                <a16:creationId xmlns:a16="http://schemas.microsoft.com/office/drawing/2014/main" id="{4C4DB0E1-78ED-C853-4E91-433D34CF37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5D60E2-6C8F-474F-BE62-269178BB32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603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1">
            <a:extLst>
              <a:ext uri="{FF2B5EF4-FFF2-40B4-BE49-F238E27FC236}">
                <a16:creationId xmlns:a16="http://schemas.microsoft.com/office/drawing/2014/main" id="{5502A1EC-640C-B7EC-B0EA-052105514A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E2F649-E81C-4FC2-83F9-5261F4D88A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37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75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4">
            <a:extLst>
              <a:ext uri="{FF2B5EF4-FFF2-40B4-BE49-F238E27FC236}">
                <a16:creationId xmlns:a16="http://schemas.microsoft.com/office/drawing/2014/main" id="{E8D4B2FC-95DE-FCA8-CC4B-ED2ED33250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5483CC-0FB3-41B2-A7A6-1EEEB19099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8132D1A4-563E-51A6-4808-FF0C6B762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402" y="2084521"/>
            <a:ext cx="3999896" cy="2941496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pt-BR"/>
          </a:p>
        </p:txBody>
      </p:sp>
      <p:sp>
        <p:nvSpPr>
          <p:cNvPr id="3" name="Google Shape;26;p5">
            <a:extLst>
              <a:ext uri="{FF2B5EF4-FFF2-40B4-BE49-F238E27FC236}">
                <a16:creationId xmlns:a16="http://schemas.microsoft.com/office/drawing/2014/main" id="{0CB7127C-68BD-21AC-677C-E19F484236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10B035-0D99-4297-8404-3F88FF02919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85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8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7">
            <a:extLst>
              <a:ext uri="{FF2B5EF4-FFF2-40B4-BE49-F238E27FC236}">
                <a16:creationId xmlns:a16="http://schemas.microsoft.com/office/drawing/2014/main" id="{7B6A7888-5060-2FBA-02C4-F0C01F061D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0E4B3-5CC6-433C-A938-0B2B9E9EF3E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7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9">
            <a:extLst>
              <a:ext uri="{FF2B5EF4-FFF2-40B4-BE49-F238E27FC236}">
                <a16:creationId xmlns:a16="http://schemas.microsoft.com/office/drawing/2014/main" id="{0BB9DA19-794F-7A0B-93FE-15F78DCBE0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5496" y="3641277"/>
            <a:ext cx="4045195" cy="1235098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100"/>
            </a:lvl1pPr>
          </a:lstStyle>
          <a:p>
            <a:pPr lvl="0"/>
            <a:endParaRPr lang="pt-BR"/>
          </a:p>
        </p:txBody>
      </p:sp>
      <p:sp>
        <p:nvSpPr>
          <p:cNvPr id="3" name="Google Shape;41;p9">
            <a:extLst>
              <a:ext uri="{FF2B5EF4-FFF2-40B4-BE49-F238E27FC236}">
                <a16:creationId xmlns:a16="http://schemas.microsoft.com/office/drawing/2014/main" id="{223F602C-BB40-3782-5782-C99CFD0B14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9497" y="1714673"/>
            <a:ext cx="3836996" cy="3695099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Google Shape;42;p9">
            <a:extLst>
              <a:ext uri="{FF2B5EF4-FFF2-40B4-BE49-F238E27FC236}">
                <a16:creationId xmlns:a16="http://schemas.microsoft.com/office/drawing/2014/main" id="{C6D924E0-C799-E03E-1CED-E9C791FEB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C9C4A-C111-4117-A2BD-5E4A08FC8D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80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;p1">
            <a:extLst>
              <a:ext uri="{FF2B5EF4-FFF2-40B4-BE49-F238E27FC236}">
                <a16:creationId xmlns:a16="http://schemas.microsoft.com/office/drawing/2014/main" id="{B6176E35-9853-EA9E-6F7D-9C0C89D1C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614327"/>
            <a:ext cx="8520598" cy="32891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0A5BAE2-F824-14C6-C24F-570FD805CB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0" cap="none" spc="0" baseline="0">
                <a:solidFill>
                  <a:srgbClr val="59595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041D07B9-6E77-4F84-9C86-CECA913928DB}" type="slidenum">
              <a:t>‹nº›</a:t>
            </a:fld>
            <a:endParaRPr lang="pt-BR"/>
          </a:p>
        </p:txBody>
      </p:sp>
      <p:pic>
        <p:nvPicPr>
          <p:cNvPr id="4" name="Google Shape;9;p1">
            <a:extLst>
              <a:ext uri="{FF2B5EF4-FFF2-40B4-BE49-F238E27FC236}">
                <a16:creationId xmlns:a16="http://schemas.microsoft.com/office/drawing/2014/main" id="{A9A6FF45-4BCB-21F4-B45A-01DBEE561F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3" cy="114264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marR="0" lvl="0" indent="-342900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lang="pt-BR" sz="1800" b="0" i="0" u="none" strike="noStrike" kern="0" cap="none" spc="0" baseline="0">
          <a:solidFill>
            <a:srgbClr val="595959"/>
          </a:solidFill>
          <a:uFillTx/>
          <a:latin typeface="Arial"/>
          <a:ea typeface="Arial"/>
          <a:cs typeface="Arial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9A9BB330-2C7C-912F-29BB-75D601940D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856652"/>
            <a:ext cx="8520598" cy="1620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200" b="1">
                <a:solidFill>
                  <a:srgbClr val="20212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  <a:t>PROTÓTIPO DE APARELHO PARA AUXILIAR NOS CUIDADOS DE PESSOAS COM PROBLEMAS DE MEMÓRIA</a:t>
            </a:r>
            <a:br>
              <a:rPr lang="en-US" sz="3200" b="1">
                <a:solidFill>
                  <a:srgbClr val="20212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</a:br>
            <a:r>
              <a:rPr lang="en-US" sz="2800">
                <a:solidFill>
                  <a:srgbClr val="74747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  <a:t>Rememory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F2C36C44-81EC-25B4-3BDA-88632D884689}"/>
              </a:ext>
            </a:extLst>
          </p:cNvPr>
          <p:cNvSpPr txBox="1"/>
          <p:nvPr/>
        </p:nvSpPr>
        <p:spPr>
          <a:xfrm>
            <a:off x="1469230" y="4142515"/>
            <a:ext cx="6205548" cy="6121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Aluno 1º ciclo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Gustavo Barreto de Campos Ferreira | gustavo.ferreira82@fatec.sp.gov.br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 pitchFamily="34"/>
              </a:rPr>
              <a:t>Orientador: Prof. Esp. Rodrigo Diniz 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| rodrigo.diniz@fatec.sp.gov.br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5B9D5-E4E0-252A-C176-4BD3861E9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SOLUÇÃO E PROTOTIPAGEM  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7A4A28D6-ADDC-31CD-1C71-A1659039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45" y="2318313"/>
            <a:ext cx="5912656" cy="23640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tângulo 5">
            <a:extLst>
              <a:ext uri="{FF2B5EF4-FFF2-40B4-BE49-F238E27FC236}">
                <a16:creationId xmlns:a16="http://schemas.microsoft.com/office/drawing/2014/main" id="{D8534E4F-AC67-FF90-882C-9D9B923E2C1F}"/>
              </a:ext>
            </a:extLst>
          </p:cNvPr>
          <p:cNvSpPr/>
          <p:nvPr/>
        </p:nvSpPr>
        <p:spPr>
          <a:xfrm>
            <a:off x="179238" y="2140513"/>
            <a:ext cx="2626307" cy="3186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5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Caso não haja muita movimentação, o sensor de batimentos e de movimentação “baixa” precisam estar “verdadeiro” para indicar que a pessoa não está em repouso.</a:t>
            </a:r>
          </a:p>
          <a:p>
            <a:pPr marL="857250" marR="0" lvl="1" indent="-4000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U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F71372-DC57-E842-BC1F-70C55171A639}"/>
              </a:ext>
            </a:extLst>
          </p:cNvPr>
          <p:cNvSpPr txBox="1"/>
          <p:nvPr/>
        </p:nvSpPr>
        <p:spPr>
          <a:xfrm>
            <a:off x="4761438" y="4682402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Elaboração própria.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305EC-A1D9-C8A6-559A-21E508B98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SOLUÇÃO E PROTOTIPAGEM  </a:t>
            </a: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24952B6B-C83D-F357-2560-31206C32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56" y="1987945"/>
            <a:ext cx="1195922" cy="24025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tângulo 5">
            <a:extLst>
              <a:ext uri="{FF2B5EF4-FFF2-40B4-BE49-F238E27FC236}">
                <a16:creationId xmlns:a16="http://schemas.microsoft.com/office/drawing/2014/main" id="{99B0ECA8-5545-C32B-6852-2ED2CE296991}"/>
              </a:ext>
            </a:extLst>
          </p:cNvPr>
          <p:cNvSpPr/>
          <p:nvPr/>
        </p:nvSpPr>
        <p:spPr>
          <a:xfrm>
            <a:off x="179238" y="2140513"/>
            <a:ext cx="2626307" cy="249350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5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Caso as exigências sejam atendidas, o aparelho envia para o celular do responsável por meio de notificações e alarmes.</a:t>
            </a:r>
          </a:p>
          <a:p>
            <a:pPr marL="857250" marR="0" lvl="1" indent="-4000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U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D9D567-019D-B3FD-0EDA-FC6C691BFC4C}"/>
              </a:ext>
            </a:extLst>
          </p:cNvPr>
          <p:cNvSpPr txBox="1"/>
          <p:nvPr/>
        </p:nvSpPr>
        <p:spPr>
          <a:xfrm>
            <a:off x="7036283" y="4592764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Elaboração própria.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86FCC4-319B-4CED-32F1-487242F0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39" y="2399458"/>
            <a:ext cx="1839572" cy="1638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05DE86E-6662-1B32-BDBF-282F2FCF321D}"/>
              </a:ext>
            </a:extLst>
          </p:cNvPr>
          <p:cNvSpPr txBox="1"/>
          <p:nvPr/>
        </p:nvSpPr>
        <p:spPr>
          <a:xfrm>
            <a:off x="2924824" y="4592764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Internet, google.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A93CD1-FBF4-D861-BE38-D22EBE3C7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396" y="2017463"/>
            <a:ext cx="1571845" cy="234347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1CD7AD-AAF1-AD20-A816-DA2620A49ED5}"/>
              </a:ext>
            </a:extLst>
          </p:cNvPr>
          <p:cNvSpPr txBox="1"/>
          <p:nvPr/>
        </p:nvSpPr>
        <p:spPr>
          <a:xfrm>
            <a:off x="5033506" y="459276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internet, google.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8E68-4754-6530-7B78-F0E37A3E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REFERÊNCIAS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AACD11-3C3A-1051-D39E-703A996399BD}"/>
              </a:ext>
            </a:extLst>
          </p:cNvPr>
          <p:cNvSpPr/>
          <p:nvPr/>
        </p:nvSpPr>
        <p:spPr>
          <a:xfrm>
            <a:off x="-106326" y="1935126"/>
            <a:ext cx="9250326" cy="42324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222222"/>
              </a:solidFill>
              <a:highlight>
                <a:srgbClr val="FFFFFF"/>
              </a:highlight>
              <a:uFillTx/>
              <a:latin typeface="Arial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222222"/>
                </a:solidFill>
                <a:highlight>
                  <a:srgbClr val="FFFFFF"/>
                </a:highlight>
                <a:uFillTx/>
                <a:latin typeface="Arial" pitchFamily="34"/>
              </a:rPr>
              <a:t>BRASIL. AGÊNCIA GOV. </a:t>
            </a:r>
            <a:r>
              <a:rPr lang="pt-BR" sz="1600" b="1" i="0" u="none" strike="noStrike" kern="0" cap="none" spc="0" baseline="0" dirty="0">
                <a:solidFill>
                  <a:srgbClr val="222222"/>
                </a:solidFill>
                <a:highlight>
                  <a:srgbClr val="FFFFFF"/>
                </a:highlight>
                <a:uFillTx/>
                <a:latin typeface="Arial" pitchFamily="34"/>
              </a:rPr>
              <a:t>Alzheimer: condição afeta 1,2 milhão de pessoas no Brasil</a:t>
            </a:r>
            <a:r>
              <a:rPr lang="pt-BR" sz="1600" b="0" i="0" u="none" strike="noStrike" kern="0" cap="none" spc="0" baseline="0" dirty="0">
                <a:solidFill>
                  <a:srgbClr val="222222"/>
                </a:solidFill>
                <a:highlight>
                  <a:srgbClr val="FFFFFF"/>
                </a:highlight>
                <a:uFillTx/>
                <a:latin typeface="Arial" pitchFamily="34"/>
              </a:rPr>
              <a:t>: tratamento especializado através do sus garante qualidade de vida aos pacientes. [S.I]: Empresa Brasil de Comunicação, 2023. 1 f. Disponível em: https://agenciagov.ebc.com.br/noticias/202310/alzheimer-condicao-afeta-1-2-milhao-de-pessoas-no-brasil. Acesso em: 14 maio 2024. 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222222"/>
              </a:solidFill>
              <a:highlight>
                <a:srgbClr val="FFFFFF"/>
              </a:highlight>
              <a:uFillTx/>
              <a:latin typeface="Arial" pitchFamily="34"/>
              <a:ea typeface="Arial"/>
              <a:cs typeface="Arial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BRASIL. AGÊNCIA GOV. . </a:t>
            </a:r>
            <a:r>
              <a:rPr lang="en-US" sz="1600" b="1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Alzheimer: um </a:t>
            </a:r>
            <a:r>
              <a:rPr lang="en-US" sz="1600" b="1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diagnóstico</a:t>
            </a:r>
            <a:r>
              <a:rPr lang="en-US" sz="1600" b="1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que </a:t>
            </a:r>
            <a:r>
              <a:rPr lang="en-US" sz="1600" b="1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atinge</a:t>
            </a:r>
            <a:r>
              <a:rPr lang="en-US" sz="1600" b="1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o </a:t>
            </a:r>
            <a:r>
              <a:rPr lang="en-US" sz="1600" b="1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paciente</a:t>
            </a:r>
            <a:r>
              <a:rPr lang="en-US" sz="1600" b="1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e </a:t>
            </a:r>
            <a:r>
              <a:rPr lang="en-US" sz="1600" b="1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toda</a:t>
            </a:r>
            <a:r>
              <a:rPr lang="en-US" sz="1600" b="1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a </a:t>
            </a:r>
            <a:r>
              <a:rPr lang="en-US" sz="1600" b="1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família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: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Especialistas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da Rede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Ebserh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alertam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sobre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sintomas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da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doença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, que é o principal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tipo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de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demência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e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afeta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1,2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milhão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de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pessoas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no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Brasil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. 2023.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Disponível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em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: https://www.gov.br/ebserh/pt-br/comunicacao/noticias/alzheimer-um-diagnostico-que-atinge-o-paciente-e-toda-a-familia. Acesso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em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: 21 </a:t>
            </a:r>
            <a:r>
              <a:rPr lang="en-US" sz="1600" b="0" i="0" u="none" strike="noStrike" kern="0" cap="none" spc="0" baseline="0" dirty="0" err="1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maio</a:t>
            </a:r>
            <a:r>
              <a:rPr lang="en-US" sz="1600" b="0" i="0" u="none" strike="noStrike" kern="0" cap="none" spc="0" baseline="0" dirty="0">
                <a:solidFill>
                  <a:srgbClr val="202124"/>
                </a:solidFill>
                <a:highlight>
                  <a:srgbClr val="FFFFFF"/>
                </a:highlight>
                <a:uFillTx/>
                <a:latin typeface="Roboto" pitchFamily="2"/>
                <a:ea typeface="Times New Roman" pitchFamily="18"/>
                <a:cs typeface="Times New Roman" pitchFamily="18"/>
              </a:rPr>
              <a:t> 2024. </a:t>
            </a:r>
            <a:endParaRPr lang="en-US" sz="1600" b="0" i="0" u="none" strike="noStrike" kern="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 pitchFamily="34"/>
              <a:ea typeface="Times New Roman" pitchFamily="18"/>
              <a:cs typeface="Times New Roman" pitchFamily="18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457200" marR="0" lvl="1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457200" marR="0" lvl="1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D4B44-4694-2018-2F9C-D231E3CBA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684248"/>
            <a:ext cx="852059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pt-BR" sz="3600" b="1" kern="0">
                <a:solidFill>
                  <a:srgbClr val="000000"/>
                </a:solidFill>
                <a:latin typeface="Arial"/>
                <a:cs typeface="Arial"/>
              </a:rPr>
              <a:t>OBRIGADO!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5DA7A9EC-E241-39A9-F22D-77B4ABB1C0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856652"/>
            <a:ext cx="8520598" cy="1620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200" b="1">
                <a:solidFill>
                  <a:srgbClr val="20212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  <a:t>PROTÓTIPO DE APARELHO PARA AUXILIAR NOS CUIDADOS DE PESSOAS COM PROBLEMAS DE MEMÓRIA</a:t>
            </a:r>
            <a:br>
              <a:rPr lang="en-US" sz="3200" b="1">
                <a:solidFill>
                  <a:srgbClr val="20212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</a:br>
            <a:r>
              <a:rPr lang="en-US" sz="2800">
                <a:solidFill>
                  <a:srgbClr val="747474"/>
                </a:solidFill>
                <a:highlight>
                  <a:srgbClr val="FFFFFF"/>
                </a:highlight>
                <a:latin typeface="Arial" pitchFamily="34"/>
                <a:cs typeface="Arial" pitchFamily="34"/>
              </a:rPr>
              <a:t>Rememory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0E12FDBE-48D6-A740-237B-57E89F738E16}"/>
              </a:ext>
            </a:extLst>
          </p:cNvPr>
          <p:cNvSpPr txBox="1"/>
          <p:nvPr/>
        </p:nvSpPr>
        <p:spPr>
          <a:xfrm>
            <a:off x="1469230" y="4142515"/>
            <a:ext cx="6205548" cy="6121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Aluno 1º ciclo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Gustavo Barreto de Campos Ferreira | gustavo.ferreira82@fatec.sp.gov.br</a:t>
            </a:r>
          </a:p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 pitchFamily="34"/>
              </a:rPr>
              <a:t>Orientador: Prof. Esp. Rodrigo Diniz 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| rodrigo.diniz@fatec.sp.gov.br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B992-FACC-EF79-C3D3-41E07F038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83" y="1369771"/>
            <a:ext cx="232852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36E8C41-16BD-13B1-07EC-2E1F8B554A5D}"/>
              </a:ext>
            </a:extLst>
          </p:cNvPr>
          <p:cNvSpPr txBox="1"/>
          <p:nvPr/>
        </p:nvSpPr>
        <p:spPr>
          <a:xfrm>
            <a:off x="191383" y="2114467"/>
            <a:ext cx="8550828" cy="26999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INTRODUÇÃO;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JUSTIFICATIVA;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OBJETIVOS;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SOLUÇÃO E PROTOTIPAGEM;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REFERÊNCIAS.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79878-3B24-55CF-06A8-860E2E0B8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83" y="1369771"/>
            <a:ext cx="232852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INTRODUÇÃO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C89A94EC-D711-7091-D20B-931A873A1F62}"/>
              </a:ext>
            </a:extLst>
          </p:cNvPr>
          <p:cNvSpPr txBox="1"/>
          <p:nvPr/>
        </p:nvSpPr>
        <p:spPr>
          <a:xfrm>
            <a:off x="191383" y="2114467"/>
            <a:ext cx="8550828" cy="26999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Calibri"/>
              </a:rPr>
              <a:t>Esse protótipo tem como objetivo, identificar e informar quando o usuário acordar, utilizando sensores de batimentos cardíacos e sensores de movimentos, assim auxiliando a pessoa responsável dos cuidados do doente.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737A-A293-0DCB-FC31-DF5902753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87" y="1400339"/>
            <a:ext cx="476002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JUSTIFICATIVA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BD4D7-4E1A-9FDE-D8C2-DD307D731A9B}"/>
              </a:ext>
            </a:extLst>
          </p:cNvPr>
          <p:cNvSpPr txBox="1"/>
          <p:nvPr/>
        </p:nvSpPr>
        <p:spPr>
          <a:xfrm>
            <a:off x="223287" y="1999679"/>
            <a:ext cx="7819281" cy="2949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No Brasil o Alzheimer afeta cerca de 1,2 milhão de pessoas e 100 mil novos casos são diagnosticados por ano. A condição que afeta principalmente pessoas acima dos 65 anos, </a:t>
            </a:r>
            <a:r>
              <a:rPr lang="pt-BR" b="0" i="0" u="none" strike="noStrike" kern="0" cap="none" spc="75" baseline="0" dirty="0">
                <a:solidFill>
                  <a:srgbClr val="495057"/>
                </a:solidFill>
                <a:highlight>
                  <a:srgbClr val="FFFFFF"/>
                </a:highlight>
                <a:uFillTx/>
                <a:latin typeface="Arial" pitchFamily="34"/>
              </a:rPr>
              <a:t>é</a:t>
            </a:r>
            <a:r>
              <a:rPr lang="pt-BR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 o principal tipo de demência no mundo e responsável por aproximadamente 70% dos casos da doença...</a:t>
            </a:r>
            <a:r>
              <a:rPr lang="en-US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 </a:t>
            </a:r>
            <a:r>
              <a:rPr lang="pt-BR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Causando problemas de memória que afetam o dia a dia, dificuldade na fala e no raciocínio, </a:t>
            </a:r>
            <a:r>
              <a:rPr lang="pt-BR" b="1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desorientação</a:t>
            </a:r>
            <a:r>
              <a:rPr lang="pt-BR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</a:rPr>
              <a:t>, alterações no humor e de comportamento.”</a:t>
            </a:r>
            <a:endParaRPr lang="pt-BR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94617-ADE7-7D2A-0110-A7E4A0E93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87" y="1255960"/>
            <a:ext cx="476002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 dirty="0">
                <a:solidFill>
                  <a:srgbClr val="000000"/>
                </a:solidFill>
                <a:latin typeface="Arial"/>
                <a:cs typeface="Arial"/>
              </a:rPr>
              <a:t>JUSTIFICATIVA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A9CC70-2A50-0314-E64F-93230AB51DFB}"/>
              </a:ext>
            </a:extLst>
          </p:cNvPr>
          <p:cNvSpPr txBox="1"/>
          <p:nvPr/>
        </p:nvSpPr>
        <p:spPr>
          <a:xfrm>
            <a:off x="223287" y="1821237"/>
            <a:ext cx="7819281" cy="4401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/>
              <a:t>O principal contratempo a ser combatido é quando outros problemas são gerados a partir da convivência com a perda da memória, por exemplo, quando o enfermo acorda e possui a capacidade de se locomover sem ajuda de terceiros, pode acontecer de ele sair de casa sem que outros tenham conhecimento. Outro caso, quando a pessoa possui dificuldades de locomoção e precisa de ajuda de outros ou de equipamentos (bengala, andador etc.), age como se estivesse bem, então  querendo se levantar e andar sem ajuda alguma, o que pode ocasionar em sérios problemas.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Times New Roman" pitchFamily="18"/>
              </a:rPr>
              <a:t> </a:t>
            </a:r>
            <a:endParaRPr lang="pt-BR" sz="16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Segoe UI" pitchFamily="34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6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8BE3B-A209-88D6-5466-7138E0794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4760028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OBJETIVOS 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3B69CE6-6E13-0361-1BFC-7F3961EF3C08}"/>
              </a:ext>
            </a:extLst>
          </p:cNvPr>
          <p:cNvSpPr/>
          <p:nvPr/>
        </p:nvSpPr>
        <p:spPr>
          <a:xfrm>
            <a:off x="94009" y="2021272"/>
            <a:ext cx="7306248" cy="14008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Desenvolver um sistema inteligente</a:t>
            </a:r>
            <a:r>
              <a:rPr lang="pt-BR" sz="1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</a:t>
            </a:r>
          </a:p>
          <a:p>
            <a:pPr marL="800100" marR="0" lvl="1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Automatizar utilizando IoT;</a:t>
            </a:r>
          </a:p>
          <a:p>
            <a:pPr marL="800100" marR="0" lvl="1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Facilitar os cuidados;</a:t>
            </a:r>
          </a:p>
          <a:p>
            <a:pPr marL="800100" marR="0" lvl="1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Trazer mais conforto aos envolvidos;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0C4A-3A54-AEA5-4FDB-22B4DA85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169601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 dirty="0">
                <a:solidFill>
                  <a:srgbClr val="000000"/>
                </a:solidFill>
                <a:latin typeface="Arial"/>
                <a:cs typeface="Arial"/>
              </a:rPr>
              <a:t>SOLUÇÃO E PROTOTIPAGEM  </a:t>
            </a:r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id="{B8F81EE8-7CDB-1CC7-BB1C-9D1F4E77BA0A}"/>
              </a:ext>
            </a:extLst>
          </p:cNvPr>
          <p:cNvSpPr txBox="1"/>
          <p:nvPr/>
        </p:nvSpPr>
        <p:spPr>
          <a:xfrm>
            <a:off x="220569" y="1798266"/>
            <a:ext cx="8923431" cy="36625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kern="0" dirty="0">
                <a:solidFill>
                  <a:srgbClr val="000000"/>
                </a:solidFill>
                <a:latin typeface="Arial" pitchFamily="34"/>
              </a:rPr>
              <a:t>O aparelho deve encontrar a média de batimentos cardíaco da pessoa quando acordada e dormindo, pois o ritmo cardíaco enquanto em repouso reduz.</a:t>
            </a:r>
          </a:p>
          <a:p>
            <a:pPr marL="285750" marR="0" lvl="0" indent="-2857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kern="0" dirty="0">
                <a:solidFill>
                  <a:srgbClr val="000000"/>
                </a:solidFill>
                <a:latin typeface="Arial" pitchFamily="34"/>
              </a:rPr>
              <a:t>Para encontrar a média, durante os primeiros dias de uso do aparelho, o responsável é instruído a sempre acordar o doente no mesmo horário, para que o aparelho tenha uma referência de quando a pessoa está em repouso ou não e assim calcular a média de batimentos.</a:t>
            </a:r>
          </a:p>
          <a:p>
            <a:pPr marL="285750" marR="0" lvl="0" indent="-28575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kern="0" dirty="0">
                <a:solidFill>
                  <a:srgbClr val="000000"/>
                </a:solidFill>
                <a:latin typeface="Arial" pitchFamily="34"/>
              </a:rPr>
              <a:t>O aparelho terá sensor de batimentos cardíaco e sensores de movimentos para uma melhor detecção de quando a pessoa está dormindo ou acordada, se a movimentação estiver baixa possivelmente a pessoa está dormindo.</a:t>
            </a:r>
          </a:p>
          <a:p>
            <a:pPr marL="0" marR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kern="0" dirty="0">
                <a:solidFill>
                  <a:srgbClr val="000000"/>
                </a:solidFill>
                <a:latin typeface="Arial" pitchFamily="34"/>
              </a:rPr>
              <a:t> </a:t>
            </a:r>
            <a:endParaRPr lang="en-US" sz="1600" kern="0" dirty="0">
              <a:solidFill>
                <a:srgbClr val="000000"/>
              </a:solidFill>
              <a:latin typeface="Arial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F7EB-98E8-7670-2C2F-08EF3C2B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SOLUÇÃO E PROTOTIPAGEM  </a:t>
            </a:r>
          </a:p>
        </p:txBody>
      </p:sp>
      <p:sp>
        <p:nvSpPr>
          <p:cNvPr id="3" name="Retângulo 5">
            <a:extLst>
              <a:ext uri="{FF2B5EF4-FFF2-40B4-BE49-F238E27FC236}">
                <a16:creationId xmlns:a16="http://schemas.microsoft.com/office/drawing/2014/main" id="{4D9CE93B-CC33-10E9-C070-1EC69D0DE3B2}"/>
              </a:ext>
            </a:extLst>
          </p:cNvPr>
          <p:cNvSpPr/>
          <p:nvPr/>
        </p:nvSpPr>
        <p:spPr>
          <a:xfrm>
            <a:off x="177137" y="2126659"/>
            <a:ext cx="2385954" cy="18933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Sensores com inputs “Falso”, indica que a pessoa está dormindo.</a:t>
            </a:r>
          </a:p>
          <a:p>
            <a:pPr marL="857250" marR="0" lvl="1" indent="-4000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U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Imagem 9">
            <a:extLst>
              <a:ext uri="{FF2B5EF4-FFF2-40B4-BE49-F238E27FC236}">
                <a16:creationId xmlns:a16="http://schemas.microsoft.com/office/drawing/2014/main" id="{512D2B58-9B51-B941-BE23-25C10BF3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5" y="2323963"/>
            <a:ext cx="6191448" cy="23709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9A15E1-F102-3503-F568-D3A27A90AADB}"/>
              </a:ext>
            </a:extLst>
          </p:cNvPr>
          <p:cNvSpPr txBox="1"/>
          <p:nvPr/>
        </p:nvSpPr>
        <p:spPr>
          <a:xfrm>
            <a:off x="4758484" y="4694956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Elaboração própria.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E8D3-23FD-054A-51B3-09AD05363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09" y="1389705"/>
            <a:ext cx="5254160" cy="841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pt-BR" sz="2400" b="1" kern="0">
                <a:solidFill>
                  <a:srgbClr val="000000"/>
                </a:solidFill>
                <a:latin typeface="Arial"/>
                <a:cs typeface="Arial"/>
              </a:rPr>
              <a:t>SOLUÇÃO E PROTOTIPAGEM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6C4FC1-F7F6-3541-CE9C-F4D6DFF720B9}"/>
              </a:ext>
            </a:extLst>
          </p:cNvPr>
          <p:cNvSpPr txBox="1"/>
          <p:nvPr/>
        </p:nvSpPr>
        <p:spPr>
          <a:xfrm>
            <a:off x="4697611" y="4676752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Elaboração própria.</a:t>
            </a: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8B8CCC2C-3878-1F2D-3207-AB286A99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89" y="2323963"/>
            <a:ext cx="5953914" cy="2398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3652E66-21BB-9F54-3B5C-340A8C6F7C22}"/>
              </a:ext>
            </a:extLst>
          </p:cNvPr>
          <p:cNvSpPr/>
          <p:nvPr/>
        </p:nvSpPr>
        <p:spPr>
          <a:xfrm>
            <a:off x="179238" y="2126659"/>
            <a:ext cx="2541851" cy="22626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Sensor de movimentação “alta” com input “1”, indica que a pessoa não está em repouso.</a:t>
            </a:r>
          </a:p>
          <a:p>
            <a:pPr marL="857250" marR="0" lvl="1" indent="-4000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romanU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27977CAA252458CA6BDB7C57EC64D" ma:contentTypeVersion="14" ma:contentTypeDescription="Create a new document." ma:contentTypeScope="" ma:versionID="76dba922682b8f957e260c2e16a660f0">
  <xsd:schema xmlns:xsd="http://www.w3.org/2001/XMLSchema" xmlns:xs="http://www.w3.org/2001/XMLSchema" xmlns:p="http://schemas.microsoft.com/office/2006/metadata/properties" xmlns:ns3="015c9685-541c-4446-92f9-cb9e9df52e73" xmlns:ns4="dae85386-069a-458c-9abf-e82f2491eebd" targetNamespace="http://schemas.microsoft.com/office/2006/metadata/properties" ma:root="true" ma:fieldsID="f37e4319b3d16f1fca396a83c240da38" ns3:_="" ns4:_="">
    <xsd:import namespace="015c9685-541c-4446-92f9-cb9e9df52e73"/>
    <xsd:import namespace="dae85386-069a-458c-9abf-e82f2491e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c9685-541c-4446-92f9-cb9e9df52e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85386-069a-458c-9abf-e82f2491ee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5c9685-541c-4446-92f9-cb9e9df52e73" xsi:nil="true"/>
  </documentManagement>
</p:properties>
</file>

<file path=customXml/itemProps1.xml><?xml version="1.0" encoding="utf-8"?>
<ds:datastoreItem xmlns:ds="http://schemas.openxmlformats.org/officeDocument/2006/customXml" ds:itemID="{149E4465-BAF2-4D50-9366-514F5B2FF9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682E1-1DF7-4A99-A717-7C3116840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5c9685-541c-4446-92f9-cb9e9df52e73"/>
    <ds:schemaRef ds:uri="dae85386-069a-458c-9abf-e82f2491e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D2AE6-1266-4A1C-B314-FF3B4F178A4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ae85386-069a-458c-9abf-e82f2491eebd"/>
    <ds:schemaRef ds:uri="http://schemas.microsoft.com/office/2006/metadata/properties"/>
    <ds:schemaRef ds:uri="http://schemas.microsoft.com/office/2006/documentManagement/types"/>
    <ds:schemaRef ds:uri="015c9685-541c-4446-92f9-cb9e9df52e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755</Words>
  <Application>Microsoft Office PowerPoint</Application>
  <PresentationFormat>Apresentação na tela (16:9)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 Display</vt:lpstr>
      <vt:lpstr>Arial</vt:lpstr>
      <vt:lpstr>Calibri</vt:lpstr>
      <vt:lpstr>Roboto</vt:lpstr>
      <vt:lpstr>Segoe UI</vt:lpstr>
      <vt:lpstr>Times New Roman</vt:lpstr>
      <vt:lpstr>Simple Light</vt:lpstr>
      <vt:lpstr>PROTÓTIPO DE APARELHO PARA AUXILIAR NOS CUIDADOS DE PESSOAS COM PROBLEMAS DE MEMÓRIA Rememory</vt:lpstr>
      <vt:lpstr>AGENDA</vt:lpstr>
      <vt:lpstr>INTRODUÇÃO</vt:lpstr>
      <vt:lpstr>JUSTIFICATIVA </vt:lpstr>
      <vt:lpstr>JUSTIFICATIVA </vt:lpstr>
      <vt:lpstr>OBJETIVOS  </vt:lpstr>
      <vt:lpstr>SOLUÇÃO E PROTOTIPAGEM  </vt:lpstr>
      <vt:lpstr>SOLUÇÃO E PROTOTIPAGEM  </vt:lpstr>
      <vt:lpstr>SOLUÇÃO E PROTOTIPAGEM  </vt:lpstr>
      <vt:lpstr>SOLUÇÃO E PROTOTIPAGEM  </vt:lpstr>
      <vt:lpstr>SOLUÇÃO E PROTOTIPAGEM  </vt:lpstr>
      <vt:lpstr>REFERÊNCIAS </vt:lpstr>
      <vt:lpstr>OBRIGADO!</vt:lpstr>
      <vt:lpstr>PROTÓTIPO DE APARELHO PARA AUXILIAR NOS CUIDADOS DE PESSOAS COM PROBLEMAS DE MEMÓRIA Rememory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Segurança para Mulher</dc:title>
  <dc:creator>Jana</dc:creator>
  <cp:lastModifiedBy>GUSTAVO BARRETO DE CAMPOS FERREIRA</cp:lastModifiedBy>
  <cp:revision>44</cp:revision>
  <dcterms:modified xsi:type="dcterms:W3CDTF">2024-06-12T22:02:37Z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0x010100A1527977CAA252458CA6BDB7C57EC64D</vt:lpwstr>
  </property>
</Properties>
</file>