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BD383A-18FE-483C-A866-BAC428B7DBDF}">
  <a:tblStyle styleId="{98BD383A-18FE-483C-A866-BAC428B7DB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4db5a2ac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4db5a2ac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0d96e1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60d96e1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60d96e119_1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60d96e11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0d96e11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60d96e11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60d96e11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60d96e11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4db5a2ac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4db5a2ac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db5a2a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4db5a2a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db5a2a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4db5a2a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6426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AWS</a:t>
            </a:r>
            <a:r>
              <a:rPr lang="pt-BR" sz="3100"/>
              <a:t> </a:t>
            </a:r>
            <a:endParaRPr sz="31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100"/>
              <a:t> Amazon Web Services</a:t>
            </a:r>
            <a:endParaRPr sz="67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Alunos: 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Arthur Fidelis, Enio Henrique, Gustavo Duarte, Rafaela Dewes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4294967295" type="title"/>
          </p:nvPr>
        </p:nvSpPr>
        <p:spPr>
          <a:xfrm>
            <a:off x="265500" y="1912650"/>
            <a:ext cx="3735000" cy="131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chemeClr val="dk2"/>
                </a:solidFill>
              </a:rPr>
              <a:t>O pilar </a:t>
            </a:r>
            <a:r>
              <a:rPr lang="pt-BR" sz="2400">
                <a:solidFill>
                  <a:schemeClr val="accent5"/>
                </a:solidFill>
              </a:rPr>
              <a:t>Excelência operacional</a:t>
            </a:r>
            <a:r>
              <a:rPr b="0" lang="pt-BR" sz="2400">
                <a:solidFill>
                  <a:schemeClr val="dk2"/>
                </a:solidFill>
              </a:rPr>
              <a:t> prioriza meios de melhorar continuamente a capacidade de executar sistemas, criar melhores procedimentos e obter insights.</a:t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chemeClr val="dk2"/>
                </a:solidFill>
              </a:rPr>
              <a:t> 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9750" y="317589"/>
            <a:ext cx="4508276" cy="450832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189800" y="4102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Excelência Operacional</a:t>
            </a:r>
            <a:endParaRPr sz="1800"/>
          </a:p>
        </p:txBody>
      </p:sp>
      <p:cxnSp>
        <p:nvCxnSpPr>
          <p:cNvPr id="142" name="Google Shape;142;p22"/>
          <p:cNvCxnSpPr/>
          <p:nvPr/>
        </p:nvCxnSpPr>
        <p:spPr>
          <a:xfrm flipH="1" rot="10800000">
            <a:off x="265500" y="817425"/>
            <a:ext cx="2320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chemeClr val="dk2"/>
                </a:solidFill>
              </a:rPr>
              <a:t>O pilar </a:t>
            </a:r>
            <a:r>
              <a:rPr lang="pt-BR" sz="2400">
                <a:solidFill>
                  <a:schemeClr val="accent5"/>
                </a:solidFill>
              </a:rPr>
              <a:t>Otimização</a:t>
            </a:r>
            <a:r>
              <a:rPr b="0" lang="pt-BR" sz="2400">
                <a:solidFill>
                  <a:schemeClr val="dk2"/>
                </a:solidFill>
              </a:rPr>
              <a:t> de custos irá ajudar a alcançar os resultados de negócios e minimizar os custos.</a:t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chemeClr val="dk2"/>
                </a:solidFill>
              </a:rPr>
              <a:t> 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4816" r="4816" t="0"/>
          <a:stretch/>
        </p:blipFill>
        <p:spPr>
          <a:xfrm>
            <a:off x="4519350" y="0"/>
            <a:ext cx="46552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183225" y="3971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Otimização de custos</a:t>
            </a:r>
            <a:endParaRPr sz="1800"/>
          </a:p>
        </p:txBody>
      </p:sp>
      <p:cxnSp>
        <p:nvCxnSpPr>
          <p:cNvPr id="150" name="Google Shape;150;p23"/>
          <p:cNvCxnSpPr/>
          <p:nvPr/>
        </p:nvCxnSpPr>
        <p:spPr>
          <a:xfrm flipH="1" rot="10800000">
            <a:off x="265500" y="817425"/>
            <a:ext cx="2320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59050"/>
            <a:ext cx="4567200" cy="3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832750" y="980400"/>
            <a:ext cx="4180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A maior funcionalidade</a:t>
            </a:r>
            <a:r>
              <a:rPr lang="pt-BR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00"/>
                </a:solidFill>
              </a:rPr>
              <a:t>A ASW oferece uma gama de </a:t>
            </a:r>
            <a:r>
              <a:rPr lang="pt-BR" sz="1800">
                <a:solidFill>
                  <a:srgbClr val="000000"/>
                </a:solidFill>
              </a:rPr>
              <a:t>serviços e recursos  de forma que é considerado uma das plataformas mais completas do seu gênero, com serviços como provedor de nuvem, armazenamento, banco de dados, inteligência artificial e outros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Comunidade, Clientes e Parceiros</a:t>
            </a:r>
            <a:endParaRPr b="1"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A AWS possui a maior e mais </a:t>
            </a:r>
            <a:r>
              <a:rPr lang="pt-BR" sz="1800"/>
              <a:t>dinâmica</a:t>
            </a:r>
            <a:r>
              <a:rPr lang="pt-BR" sz="1800"/>
              <a:t>  comunidade do mercado, com milhões de clientes e parceiros ativos em todo o mundo.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A Rede de parceiros da AWS (APN) inclui milhares de integradores de sistemas especializados nos serviços da AWS</a:t>
            </a:r>
            <a:endParaRPr sz="1800"/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21581" r="21581" t="0"/>
          <a:stretch/>
        </p:blipFill>
        <p:spPr>
          <a:xfrm>
            <a:off x="4488725" y="0"/>
            <a:ext cx="4655273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Segurança</a:t>
            </a:r>
            <a:r>
              <a:rPr b="1" lang="pt-BR" sz="3000">
                <a:solidFill>
                  <a:schemeClr val="dk1"/>
                </a:solidFill>
              </a:rPr>
              <a:t> é o principal</a:t>
            </a:r>
            <a:endParaRPr b="1"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A infraestrutura central foi criada para satisfazer aos requisitos de segurança militares, de bancos globais e de outras organizações que lidam com informações altamente confidenciais</a:t>
            </a:r>
            <a:endParaRPr sz="1800"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27373" r="27373" t="0"/>
          <a:stretch/>
        </p:blipFill>
        <p:spPr>
          <a:xfrm>
            <a:off x="4488725" y="0"/>
            <a:ext cx="4655273" cy="514350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1996" r="2006" t="0"/>
          <a:stretch/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/>
          <p:nvPr/>
        </p:nvSpPr>
        <p:spPr>
          <a:xfrm>
            <a:off x="0" y="0"/>
            <a:ext cx="49101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70775" y="700425"/>
            <a:ext cx="4839300" cy="44430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O RITMO DE INOVAÇÃO MAIS ACELERADO</a:t>
            </a:r>
            <a:endParaRPr i="1"/>
          </a:p>
        </p:txBody>
      </p:sp>
      <p:sp>
        <p:nvSpPr>
          <p:cNvPr id="178" name="Google Shape;178;p27"/>
          <p:cNvSpPr txBox="1"/>
          <p:nvPr/>
        </p:nvSpPr>
        <p:spPr>
          <a:xfrm>
            <a:off x="389150" y="3304000"/>
            <a:ext cx="3495000" cy="129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 a AWS, pode-se utilizar as últimas tecnologias para conduzir testes e inovar mais rapidamente</a:t>
            </a:r>
            <a:endParaRPr b="1" i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15815" r="15808" t="0"/>
          <a:stretch/>
        </p:blipFill>
        <p:spPr>
          <a:xfrm flipH="1">
            <a:off x="-933900" y="0"/>
            <a:ext cx="10077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/>
          <p:nvPr/>
        </p:nvSpPr>
        <p:spPr>
          <a:xfrm>
            <a:off x="4025650" y="0"/>
            <a:ext cx="51183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1010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4099500" y="146925"/>
            <a:ext cx="5469000" cy="19755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/>
              <a:t>O CONHECIMENTO OPERACIONAL MAIS COMPROVADO</a:t>
            </a:r>
            <a:endParaRPr i="1" sz="4000"/>
          </a:p>
        </p:txBody>
      </p:sp>
      <p:sp>
        <p:nvSpPr>
          <p:cNvPr id="186" name="Google Shape;186;p28"/>
          <p:cNvSpPr txBox="1"/>
          <p:nvPr/>
        </p:nvSpPr>
        <p:spPr>
          <a:xfrm>
            <a:off x="4499700" y="3226175"/>
            <a:ext cx="4365300" cy="156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 AWS tem experiência, maturidade, confiabilidade, segurança e performance incomparáveis nas quais você pode confiar para suas aplicações mais importantes.</a:t>
            </a:r>
            <a:endParaRPr b="1" i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b="4995" l="22905" r="23399" t="5004"/>
          <a:stretch/>
        </p:blipFill>
        <p:spPr>
          <a:xfrm>
            <a:off x="4233900" y="0"/>
            <a:ext cx="4910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/>
        </p:nvSpPr>
        <p:spPr>
          <a:xfrm>
            <a:off x="0" y="0"/>
            <a:ext cx="49101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70775" y="700425"/>
            <a:ext cx="4839300" cy="44430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REDE GLOBAL DE REGIÕES DA AWS</a:t>
            </a:r>
            <a:endParaRPr i="1"/>
          </a:p>
        </p:txBody>
      </p:sp>
      <p:sp>
        <p:nvSpPr>
          <p:cNvPr id="194" name="Google Shape;194;p29"/>
          <p:cNvSpPr txBox="1"/>
          <p:nvPr/>
        </p:nvSpPr>
        <p:spPr>
          <a:xfrm>
            <a:off x="389150" y="3304000"/>
            <a:ext cx="3495000" cy="101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 a mais extensa infraestrutura de nuvem global</a:t>
            </a:r>
            <a:endParaRPr b="1" i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31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 b="0" l="8236" r="8228" t="0"/>
          <a:stretch/>
        </p:blipFill>
        <p:spPr>
          <a:xfrm>
            <a:off x="1114035" y="0"/>
            <a:ext cx="72008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 rotWithShape="1">
          <a:blip r:embed="rId4">
            <a:alphaModFix/>
          </a:blip>
          <a:srcRect b="0" l="0" r="87076" t="0"/>
          <a:stretch/>
        </p:blipFill>
        <p:spPr>
          <a:xfrm>
            <a:off x="0" y="0"/>
            <a:ext cx="11140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 rotWithShape="1">
          <a:blip r:embed="rId5">
            <a:alphaModFix/>
          </a:blip>
          <a:srcRect b="0" l="90382" r="0" t="0"/>
          <a:stretch/>
        </p:blipFill>
        <p:spPr>
          <a:xfrm>
            <a:off x="8314924" y="0"/>
            <a:ext cx="8290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414700"/>
            <a:ext cx="6095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EM NUVEM COM A AWS</a:t>
            </a:r>
            <a:endParaRPr sz="20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5663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A Amazon Web Services (AWS) é a plataforma de nuvem mais adotada e mais abrangente do mundo, oferecendo mais de 200 serviços completos de data centers em todo o mundo. Milhões de clientes, incluindo as startups de crescimento mais rápido, grandes empresas e os maiores órgãos governamentais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875" y="2805775"/>
            <a:ext cx="2655625" cy="26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Introdução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A Amazon Web Services (AWS) é a plataforma de nuvem mais adotada e mais abrangente do mundo</a:t>
            </a: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Mais de 175 serviços completos de datacenters em todo o mundo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Perfeita  para programadores iniciantes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Aprenda conceitos essenciais aplicáveis a qualquer serviço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981150" y="654000"/>
            <a:ext cx="71817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accent5"/>
                </a:solidFill>
              </a:rPr>
              <a:t>Desenvolva facilmente aplicações na AWS</a:t>
            </a:r>
            <a:r>
              <a:rPr lang="pt-BR" sz="3300"/>
              <a:t> na linguagem de programação de sua escolha com ferramentas conhecidas.</a:t>
            </a:r>
            <a:endParaRPr sz="3300">
              <a:solidFill>
                <a:schemeClr val="accent5"/>
              </a:solidFill>
            </a:endParaRPr>
          </a:p>
        </p:txBody>
      </p:sp>
      <p:cxnSp>
        <p:nvCxnSpPr>
          <p:cNvPr id="94" name="Google Shape;94;p16"/>
          <p:cNvCxnSpPr/>
          <p:nvPr/>
        </p:nvCxnSpPr>
        <p:spPr>
          <a:xfrm>
            <a:off x="935400" y="4025650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7"/>
          <p:cNvGraphicFramePr/>
          <p:nvPr/>
        </p:nvGraphicFramePr>
        <p:xfrm>
          <a:off x="333250" y="56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{98BD383A-18FE-483C-A866-BAC428B7DBDF}</a:tableStyleId>
              </a:tblPr>
              <a:tblGrid>
                <a:gridCol w="2609850"/>
                <a:gridCol w="2952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accent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Ferramenta do desenvolvedor</a:t>
                      </a:r>
                      <a:endParaRPr b="1" sz="1200">
                        <a:solidFill>
                          <a:schemeClr val="accent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accent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Descrição</a:t>
                      </a:r>
                      <a:endParaRPr b="1" sz="1200">
                        <a:solidFill>
                          <a:schemeClr val="accent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Console da web</a:t>
                      </a:r>
                      <a:endParaRPr b="1"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Interface web simples para Amazon Web Services</a:t>
                      </a:r>
                      <a:endParaRPr b="1"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Ferramenta de linha de comando</a:t>
                      </a:r>
                      <a:endParaRPr b="1"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Controle seus serviços da AWS pela linha de comando e automatize o gerenciamento de serviços com scripts</a:t>
                      </a:r>
                      <a:endParaRPr b="1"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Ambiente de desenvolvimento integrado (IDE)</a:t>
                      </a:r>
                      <a:endParaRPr b="1"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Escreva, execute, depure e implante aplicações na AWS usando Integrated Development Environments (IDE – Ambiente de desenvolvimento integrado) conhecidos</a:t>
                      </a:r>
                      <a:endParaRPr b="1"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Kit de desenvolvimento de software (SDK)</a:t>
                      </a:r>
                      <a:endParaRPr b="1"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Simplifique a codificação com APIs abstraídas específicas da linguagem para serviços da AWS</a:t>
                      </a:r>
                      <a:endParaRPr b="1"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Infraestrutura como código</a:t>
                      </a:r>
                      <a:endParaRPr b="1"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Defina a infraestrutura de nuvem usando linguagens de programação conhecidas</a:t>
                      </a:r>
                      <a:endParaRPr b="1"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1327" l="75898" r="2" t="1792"/>
          <a:stretch/>
        </p:blipFill>
        <p:spPr>
          <a:xfrm>
            <a:off x="6289650" y="14150"/>
            <a:ext cx="2978550" cy="51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6044425" y="0"/>
            <a:ext cx="966875" cy="514350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535775" y="414700"/>
            <a:ext cx="6095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OS CINCO PILARES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535775" y="15969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Os cinco pilares têm origem no AWS Well-Architected Framework. Sendo a destilação de mais de uma década de experiência com a criação de aplicações escaláveis na nuvem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875" y="2805775"/>
            <a:ext cx="2655625" cy="265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flipH="1" rot="10800000">
            <a:off x="628500" y="1007475"/>
            <a:ext cx="3926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8"/>
          <p:cNvCxnSpPr/>
          <p:nvPr/>
        </p:nvCxnSpPr>
        <p:spPr>
          <a:xfrm flipH="1" rot="10800000">
            <a:off x="285600" y="278800"/>
            <a:ext cx="342900" cy="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chemeClr val="dk2"/>
                </a:solidFill>
              </a:rPr>
              <a:t>O pilar Segurança enfoca a maneira como você protege a infraestrutura na nuvem. </a:t>
            </a:r>
            <a:r>
              <a:rPr lang="pt-BR" sz="2400">
                <a:solidFill>
                  <a:schemeClr val="accent5"/>
                </a:solidFill>
              </a:rPr>
              <a:t>Segurança e conformidade</a:t>
            </a:r>
            <a:r>
              <a:rPr b="0" lang="pt-BR" sz="2400">
                <a:solidFill>
                  <a:schemeClr val="dk2"/>
                </a:solidFill>
              </a:rPr>
              <a:t> constituem uma responsabilidade compartilhada entre a AWS e o cliente.</a:t>
            </a:r>
            <a:r>
              <a:rPr b="0" lang="pt-BR" sz="2400">
                <a:solidFill>
                  <a:schemeClr val="dk2"/>
                </a:solidFill>
              </a:rPr>
              <a:t> 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16060" r="16060" t="0"/>
          <a:stretch/>
        </p:blipFill>
        <p:spPr>
          <a:xfrm>
            <a:off x="4519350" y="0"/>
            <a:ext cx="46552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189800" y="4102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Segurança</a:t>
            </a:r>
            <a:endParaRPr sz="1800"/>
          </a:p>
        </p:txBody>
      </p:sp>
      <p:cxnSp>
        <p:nvCxnSpPr>
          <p:cNvPr id="118" name="Google Shape;118;p19"/>
          <p:cNvCxnSpPr/>
          <p:nvPr/>
        </p:nvCxnSpPr>
        <p:spPr>
          <a:xfrm flipH="1" rot="10800000">
            <a:off x="265500" y="817425"/>
            <a:ext cx="2320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900">
                <a:solidFill>
                  <a:schemeClr val="dk2"/>
                </a:solidFill>
              </a:rPr>
              <a:t>O pilar </a:t>
            </a:r>
            <a:r>
              <a:rPr lang="pt-BR" sz="1900">
                <a:solidFill>
                  <a:schemeClr val="accent5"/>
                </a:solidFill>
              </a:rPr>
              <a:t>Eficiência de performance</a:t>
            </a:r>
            <a:r>
              <a:rPr b="0" lang="pt-BR" sz="1900">
                <a:solidFill>
                  <a:schemeClr val="dk2"/>
                </a:solidFill>
              </a:rPr>
              <a:t> destaca como é possível executar serviços com eficiência e escalabilidade na nuvem. Embora a nuvem ofereça os meios de lidar com qualquer volume de tráfego, é preciso escolher e configurar os serviços considerando a escala.</a:t>
            </a:r>
            <a:endParaRPr b="0"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900">
                <a:solidFill>
                  <a:schemeClr val="dk2"/>
                </a:solidFill>
              </a:rPr>
              <a:t> </a:t>
            </a:r>
            <a:endParaRPr b="0" sz="1900">
              <a:solidFill>
                <a:schemeClr val="dk2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47472" r="6194" t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189800" y="4102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Eficiência de performance</a:t>
            </a:r>
            <a:endParaRPr sz="1800"/>
          </a:p>
        </p:txBody>
      </p:sp>
      <p:cxnSp>
        <p:nvCxnSpPr>
          <p:cNvPr id="126" name="Google Shape;126;p20"/>
          <p:cNvCxnSpPr/>
          <p:nvPr/>
        </p:nvCxnSpPr>
        <p:spPr>
          <a:xfrm flipH="1" rot="10800000">
            <a:off x="265500" y="817425"/>
            <a:ext cx="2320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chemeClr val="dk2"/>
                </a:solidFill>
              </a:rPr>
              <a:t>O pilar </a:t>
            </a:r>
            <a:r>
              <a:rPr lang="pt-BR" sz="2400">
                <a:solidFill>
                  <a:schemeClr val="accent5"/>
                </a:solidFill>
              </a:rPr>
              <a:t>Confiabilidade</a:t>
            </a:r>
            <a:r>
              <a:rPr b="0" lang="pt-BR" sz="2400">
                <a:solidFill>
                  <a:schemeClr val="dk2"/>
                </a:solidFill>
              </a:rPr>
              <a:t> aborda como você pode criar serviços que são resilientes a interrupções de serviços e infraestrutura.</a:t>
            </a:r>
            <a:r>
              <a:rPr b="0" lang="pt-BR" sz="2400">
                <a:solidFill>
                  <a:schemeClr val="dk2"/>
                </a:solidFill>
              </a:rPr>
              <a:t> 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11003" r="11011" t="0"/>
          <a:stretch/>
        </p:blipFill>
        <p:spPr>
          <a:xfrm>
            <a:off x="4519350" y="0"/>
            <a:ext cx="46552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183225" y="3971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Confiabilidade</a:t>
            </a:r>
            <a:endParaRPr sz="1800"/>
          </a:p>
        </p:txBody>
      </p:sp>
      <p:cxnSp>
        <p:nvCxnSpPr>
          <p:cNvPr id="134" name="Google Shape;134;p21"/>
          <p:cNvCxnSpPr/>
          <p:nvPr/>
        </p:nvCxnSpPr>
        <p:spPr>
          <a:xfrm flipH="1" rot="10800000">
            <a:off x="265500" y="817425"/>
            <a:ext cx="2320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3A8FC2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