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8803600" cy="432054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1FB62-3298-4530-B184-43F7E5CFCAB4}" v="152" dt="2023-09-29T00:56:29.394"/>
    <p1510:client id="{15306C9F-991C-4EE5-9CC6-718631BCBCAB}" v="302" dt="2023-09-27T17:06:35.057"/>
    <p1510:client id="{272A3F8D-2069-4DF9-9B14-71679B627814}" v="404" dt="2023-09-27T21:36:17.840"/>
    <p1510:client id="{7EB4914F-FA1B-4BA7-9145-A3878052988A}" v="1089" dt="2023-09-27T19:22:15.513"/>
    <p1510:client id="{CC6AF3F2-137F-4840-8E51-D32D8EE3B3B8}" v="11" dt="2023-09-28T00:54:23.276"/>
    <p1510:client id="{D33B6608-80D1-41DF-997D-3F993C0878BD}" v="107" dt="2023-10-01T23:05:41.222"/>
    <p1510:client id="{DD75FFBA-D333-443E-9E4A-9D4F711B6DE3}" v="926" dt="2023-09-28T19:57:0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4992" y="110"/>
      </p:cViewPr>
      <p:guideLst>
        <p:guide orient="horz" pos="1360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204560" y="1010988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8969480" y="1010988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204560" y="2319840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8969480" y="23198400"/>
            <a:ext cx="834696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60360" y="13421520"/>
            <a:ext cx="24482880" cy="4292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8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98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440360" y="40044960"/>
            <a:ext cx="6720480" cy="23000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pPr>
              <a:lnSpc>
                <a:spcPct val="100000"/>
              </a:lnSpc>
            </a:pPr>
            <a:fld id="{729A2288-A679-4970-A9AA-D20C97413003}" type="datetime1">
              <a:rPr lang="pt-BR" sz="5400" b="0" strike="noStrike" spc="-1">
                <a:solidFill>
                  <a:srgbClr val="8B8B8B"/>
                </a:solidFill>
                <a:latin typeface="Calibri"/>
              </a:rPr>
              <a:t>01/10/2023</a:t>
            </a:fld>
            <a:endParaRPr lang="pt-BR" sz="5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9841320" y="40044960"/>
            <a:ext cx="9120960" cy="23000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0642760" y="40044960"/>
            <a:ext cx="6720480" cy="2300040"/>
          </a:xfrm>
          <a:prstGeom prst="rect">
            <a:avLst/>
          </a:prstGeom>
        </p:spPr>
        <p:txBody>
          <a:bodyPr lIns="411480" tIns="205920" rIns="411480" bIns="205920" anchor="ctr">
            <a:noAutofit/>
          </a:bodyPr>
          <a:lstStyle/>
          <a:p>
            <a:pPr algn="r">
              <a:lnSpc>
                <a:spcPct val="100000"/>
              </a:lnSpc>
            </a:pPr>
            <a:fld id="{2E0DCAC5-C864-46B6-8019-63F7823A11DB}" type="slidenum">
              <a:rPr lang="pt-BR" sz="54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5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4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0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9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75245" y="5595220"/>
            <a:ext cx="271440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pt-BR" sz="8800" b="1" dirty="0" err="1">
                <a:latin typeface="Verdana"/>
                <a:ea typeface="Verdana"/>
              </a:rPr>
              <a:t>AlimentaCão</a:t>
            </a:r>
            <a:endParaRPr lang="pt-BR" sz="8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9118" y="7344318"/>
            <a:ext cx="2872440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pt-BR" sz="4800" spc="-1" dirty="0" err="1">
                <a:solidFill>
                  <a:srgbClr val="000000"/>
                </a:solidFill>
                <a:latin typeface="Verdana"/>
                <a:ea typeface="Verdana"/>
              </a:rPr>
              <a:t>Adryan</a:t>
            </a:r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 Martins Batista dos Santos</a:t>
            </a:r>
            <a:r>
              <a:rPr lang="pt-BR" sz="4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; </a:t>
            </a:r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Arthur Souza Caldeira</a:t>
            </a:r>
            <a:r>
              <a:rPr lang="pt-BR" sz="4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; </a:t>
            </a:r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João Vitor Marques Costa</a:t>
            </a:r>
            <a:r>
              <a:rPr lang="pt-BR" sz="4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4800" b="0" strike="noStrike" spc="-1" dirty="0">
              <a:latin typeface="Verdana"/>
              <a:ea typeface="Verdana"/>
            </a:endParaRPr>
          </a:p>
          <a:p>
            <a:pPr algn="ctr"/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Lucas Pantuza Amorim </a:t>
            </a:r>
            <a:r>
              <a:rPr lang="pt-BR" sz="4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(orientador</a:t>
            </a:r>
            <a:r>
              <a:rPr lang="pt-BR" sz="4800" spc="-1" dirty="0">
                <a:solidFill>
                  <a:srgbClr val="000000"/>
                </a:solidFill>
                <a:latin typeface="Verdana"/>
                <a:ea typeface="Verdana"/>
              </a:rPr>
              <a:t>).</a:t>
            </a:r>
            <a:endParaRPr lang="pt-BR" sz="4800" b="0" strike="noStrike" spc="-1" dirty="0">
              <a:latin typeface="Verdana"/>
              <a:ea typeface="Verdana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76000" y="10049649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INTRODUÇÃO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12087" y="19561200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OBJETIVOS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19056" y="27899364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METODOLOGIA</a:t>
            </a:r>
            <a:endParaRPr lang="pt-BR" sz="5400" b="0" strike="noStrike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4758950" y="14757884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14734308" y="28475621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CONSIDERAÇÕES FINAIS</a:t>
            </a:r>
            <a:endParaRPr lang="pt-BR" sz="5400" b="0" strike="noStrike" spc="-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4743007" y="37865766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REFERÊNCIAS</a:t>
            </a:r>
            <a:endParaRPr lang="pt-BR" sz="5400" b="0" strike="noStrike" spc="-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576000" y="11263965"/>
            <a:ext cx="13319640" cy="78468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O "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AlimentaCão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" é um projeto de um dispositivo automatizado para alimentação de animais desenvolvido usando Arduíno. Foi projetado para armazenar ração para animais de estimação e fornecer em horários programados. Além disso, ele inclui um controle remoto, também baseado em Arduíno, onde os donos do pet acionam remotamente o alimentador para fornecer a ração fora do horário, quando necessário. O alimentador é equipado com um reservatório de comida e um mecanismo de dosagem controlado por um temporizador programável e um motor de passo</a:t>
            </a:r>
            <a:r>
              <a:rPr lang="pt-BR" sz="3600" spc="-1" dirty="0">
                <a:latin typeface="Verdana"/>
                <a:ea typeface="Verdana"/>
              </a:rPr>
              <a:t>. Ademais, foram feitas implementações e também impressões 3D para uma melhor adequação dos tamanhos necessários para o projeto.</a:t>
            </a:r>
            <a:endParaRPr lang="pt-BR" sz="36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391230" y="20849092"/>
            <a:ext cx="13349160" cy="6738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Criação do dispositivo para cuidar da alimentação do animal de forma automática na ausência do dono, ou para uma maior praticidade no cotidiano. </a:t>
            </a:r>
          </a:p>
          <a:p>
            <a:pPr algn="just"/>
            <a:endParaRPr lang="pt-BR" sz="3600" spc="-1" dirty="0">
              <a:latin typeface="Verdana"/>
              <a:ea typeface="+mn-lt"/>
              <a:cs typeface="+mn-lt"/>
            </a:endParaRPr>
          </a:p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Para a elaboração desse objetivo, foram pensados outros objetivos para se chegar no produto final: (i) Elaborar o algoritmo para Arduíno para controle automatizado de motor, led e envio de sinais de rádio; (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ii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) Elaborar todas as peças do protótipo em software do tipo CAD (Computer-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aided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 design); (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iii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) Elaborar um dispositivo com comunicação remota com o dispositivo principal, a fim de trocar informações de status e enviar comandos.</a:t>
            </a:r>
            <a:endParaRPr lang="pt-BR" dirty="0">
              <a:latin typeface="Verdana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95171" y="29135133"/>
            <a:ext cx="13383576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1- Levantar requisitos funcionais e não funcionais; 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2- Desenvolver o protótipo 3D;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3- Realizar testes com as peças 3D; 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4- Montar a parte física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 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do projeto com as peças impressas; 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5- Desenvolver o software; 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6- Realizar testes no código do projeto; </a:t>
            </a:r>
            <a:endParaRPr lang="pt-BR" dirty="0">
              <a:solidFill>
                <a:srgbClr val="000000"/>
              </a:solidFill>
              <a:latin typeface="Verdana"/>
              <a:ea typeface="+mn-lt"/>
              <a:cs typeface="+mn-lt"/>
            </a:endParaRPr>
          </a:p>
          <a:p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7- Documentar as especificações técnicas, códigos fonte e manual de uso.</a:t>
            </a:r>
            <a:endParaRPr lang="pt-BR" dirty="0">
              <a:latin typeface="Verdana"/>
              <a:ea typeface="+mn-lt"/>
              <a:cs typeface="+mn-lt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4784839" y="15930696"/>
            <a:ext cx="13319640" cy="95088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Foi realizada a montagem de diversos componentes com impressão 3D e integrado um sistema utilizando Arduino e código-fonte autoral. Os componentes impressos foram encaixados, compondo um alimentador controlado remotamente por meio de um dispositivo com tela.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 O dispositivo é um produto de baixo custo, para o qual foram utilizados 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Arduínos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 devido à sua acessibilidade e custo reduzido no mercado. Toda a codificação utilizada será disponibilizada publicamente, permitindo que outras pessoas possam acessar, estudar e até mesmo contribuir para o desenvolvimento contínuo desse sistema.</a:t>
            </a:r>
            <a:endParaRPr lang="pt-BR" dirty="0">
              <a:latin typeface="Verdana"/>
            </a:endParaRPr>
          </a:p>
          <a:p>
            <a:pPr algn="just"/>
            <a:endParaRPr lang="pt-BR" sz="3600" spc="-1" dirty="0">
              <a:solidFill>
                <a:srgbClr val="000000"/>
              </a:solidFill>
              <a:latin typeface="Arial"/>
              <a:ea typeface="Verdana"/>
              <a:cs typeface="Arial"/>
            </a:endParaRPr>
          </a:p>
          <a:p>
            <a:pPr algn="just"/>
            <a:endParaRPr lang="pt-BR" sz="3600" spc="-1" dirty="0">
              <a:cs typeface="Arial"/>
            </a:endParaRPr>
          </a:p>
          <a:p>
            <a:pPr algn="just"/>
            <a:endParaRPr lang="pt-BR" sz="3600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3600" b="0" strike="noStrike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3600" b="0" strike="noStrike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4726993" y="29789972"/>
            <a:ext cx="13319640" cy="78468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+mn-lt"/>
                <a:cs typeface="+mn-lt"/>
              </a:rPr>
              <a:t>É importante ressaltar como o protótipo desenvolvido agrega valor em diferentes áreas, como: </a:t>
            </a:r>
            <a:endParaRPr lang="pt-BR" sz="3600" dirty="0">
              <a:latin typeface="Verdan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spc="-1" dirty="0">
              <a:latin typeface="Verdana"/>
              <a:ea typeface="+mn-lt"/>
              <a:cs typeface="+mn-lt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spc="-1" dirty="0">
                <a:latin typeface="Verdana"/>
                <a:ea typeface="+mn-lt"/>
                <a:cs typeface="+mn-lt"/>
              </a:rPr>
              <a:t>Social: Com a viabilidade de proporcionar uma alimentação mais consistente e conveniente para cães e gatos, possibilitando que os donos cumpram horários regulares de alimentação mesmo em suas ausências;</a:t>
            </a:r>
            <a:endParaRPr lang="pt-BR" sz="3600" dirty="0">
              <a:latin typeface="Verdan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spc="-1" dirty="0">
              <a:latin typeface="Verdana"/>
              <a:cs typeface="Arial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spc="-1" dirty="0">
                <a:latin typeface="Verdana"/>
                <a:ea typeface="+mn-lt"/>
                <a:cs typeface="+mn-lt"/>
              </a:rPr>
              <a:t>Acadêmica: O conhecimento adquirido no curso de Desenvolvimento de Sistemas é aplicado no desenvolvimento de um dispositivo destinado a facilitar as atividades diárias das pessoas. Isso implica no uso de programação, engenharia e criatividade.</a:t>
            </a:r>
            <a:endParaRPr lang="pt-BR" dirty="0">
              <a:latin typeface="Verdana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4773689" y="39149965"/>
            <a:ext cx="1331964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Verdana"/>
              </a:rPr>
              <a:t>ARDUINO.CC Arduino </a:t>
            </a:r>
            <a:r>
              <a:rPr lang="pt-BR" sz="3600" spc="-1" dirty="0" err="1">
                <a:latin typeface="Verdana"/>
                <a:ea typeface="Verdana"/>
              </a:rPr>
              <a:t>Documentation</a:t>
            </a:r>
            <a:r>
              <a:rPr lang="pt-BR" sz="3600" spc="-1" dirty="0">
                <a:latin typeface="Verdana"/>
                <a:ea typeface="Verdana"/>
              </a:rPr>
              <a:t>.</a:t>
            </a:r>
            <a:r>
              <a:rPr lang="pt-BR" sz="3600" spc="-1" dirty="0">
                <a:latin typeface="Verdana"/>
                <a:ea typeface="Verdana"/>
                <a:cs typeface="Arial"/>
              </a:rPr>
              <a:t> </a:t>
            </a:r>
            <a:r>
              <a:rPr lang="pt-BR" sz="3600" spc="-1" dirty="0">
                <a:latin typeface="Arial"/>
                <a:ea typeface="Verdana"/>
                <a:cs typeface="Arial"/>
              </a:rPr>
              <a:t>Disponível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 em: &lt;http://www.docs.arduino.cc&gt;. Acesso em: 10 julho. 2023 .</a:t>
            </a:r>
            <a:endParaRPr lang="pt-BR" dirty="0">
              <a:latin typeface="Verdana"/>
            </a:endParaRPr>
          </a:p>
        </p:txBody>
      </p:sp>
      <p:sp>
        <p:nvSpPr>
          <p:cNvPr id="20" name="CustomShape 5"/>
          <p:cNvSpPr/>
          <p:nvPr/>
        </p:nvSpPr>
        <p:spPr>
          <a:xfrm>
            <a:off x="501179" y="34520894"/>
            <a:ext cx="13319640" cy="9218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DADOS OBTIDOS E RESULTADOS</a:t>
            </a:r>
            <a:endParaRPr lang="pt-BR" sz="5400" b="0" strike="noStrike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stomShape 9"/>
          <p:cNvSpPr/>
          <p:nvPr/>
        </p:nvSpPr>
        <p:spPr>
          <a:xfrm>
            <a:off x="395171" y="35853492"/>
            <a:ext cx="13319640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latin typeface="Verdana"/>
                <a:ea typeface="Verdana"/>
              </a:rPr>
              <a:t>Principais dados quantitativos obtidos: (i) 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Ração sendo dispensada no horário agendado; (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ii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) Todas as peças nos tamanhos ideais para que não fiquem unidades de ração presas ou travadas no 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dispenser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; (</a:t>
            </a:r>
            <a:r>
              <a:rPr lang="pt-BR" sz="3600" spc="-1" dirty="0" err="1">
                <a:latin typeface="Verdana"/>
                <a:ea typeface="+mn-lt"/>
                <a:cs typeface="+mn-lt"/>
              </a:rPr>
              <a:t>iii</a:t>
            </a:r>
            <a:r>
              <a:rPr lang="pt-BR" sz="3600" spc="-1" dirty="0">
                <a:latin typeface="Verdana"/>
                <a:ea typeface="+mn-lt"/>
                <a:cs typeface="+mn-lt"/>
              </a:rPr>
              <a:t>) Controle funcionando com o mínimo de delay e no alcance máximo do componente de comunicação.</a:t>
            </a:r>
            <a:endParaRPr lang="pt-BR" dirty="0">
              <a:latin typeface="Verdana"/>
            </a:endParaRPr>
          </a:p>
          <a:p>
            <a:pPr algn="just"/>
            <a:endParaRPr lang="pt-BR" sz="36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3600" spc="-1" dirty="0">
                <a:solidFill>
                  <a:srgbClr val="000000"/>
                </a:solidFill>
                <a:latin typeface="Verdana"/>
                <a:ea typeface="Verdana"/>
              </a:rPr>
              <a:t>Principais dados qualitativos obtidos: (i) 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A cabeça do animal vai caber no alimentador; (</a:t>
            </a:r>
            <a:r>
              <a:rPr lang="pt-BR" sz="3600" spc="-1" dirty="0" err="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ii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) O animal não ficará </a:t>
            </a:r>
            <a:endParaRPr lang="pt-BR" sz="3600" spc="-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CustomShape 9"/>
          <p:cNvSpPr/>
          <p:nvPr/>
        </p:nvSpPr>
        <p:spPr>
          <a:xfrm>
            <a:off x="14787215" y="9846618"/>
            <a:ext cx="1331964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/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assustado; (</a:t>
            </a:r>
            <a:r>
              <a:rPr lang="pt-BR" sz="3600" spc="-1" dirty="0" err="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iii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) A ração não irá mofar; (</a:t>
            </a:r>
            <a:r>
              <a:rPr lang="pt-BR" sz="3600" spc="-1" dirty="0" err="1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iv</a:t>
            </a:r>
            <a:r>
              <a:rPr lang="pt-BR" sz="3600" spc="-1" dirty="0">
                <a:solidFill>
                  <a:srgbClr val="000000"/>
                </a:solidFill>
                <a:latin typeface="Verdana"/>
                <a:ea typeface="+mn-lt"/>
                <a:cs typeface="+mn-lt"/>
              </a:rPr>
              <a:t>) O animal não danificará o alimentador.</a:t>
            </a:r>
          </a:p>
          <a:p>
            <a:pPr algn="just"/>
            <a:endParaRPr lang="pt-BR" sz="3600" spc="-1" dirty="0">
              <a:latin typeface="Verdana"/>
              <a:cs typeface="Arial"/>
            </a:endParaRPr>
          </a:p>
          <a:p>
            <a:pPr algn="just"/>
            <a:r>
              <a:rPr lang="pt-BR" sz="3600" spc="-1" dirty="0">
                <a:latin typeface="Verdana"/>
                <a:cs typeface="Arial"/>
              </a:rPr>
              <a:t>Resultado: Ao testar o agendamento e o controle, obteve-se êxito logo nos estágios iniciais, além do tamanho das peças impressas terem sido feitos em um tamanho adequado. Porém, resultados em relação a ração ficar presa não saíram como o esperado.</a:t>
            </a:r>
          </a:p>
        </p:txBody>
      </p:sp>
      <p:sp>
        <p:nvSpPr>
          <p:cNvPr id="23" name="CustomShape 3"/>
          <p:cNvSpPr/>
          <p:nvPr/>
        </p:nvSpPr>
        <p:spPr>
          <a:xfrm>
            <a:off x="518027" y="4551032"/>
            <a:ext cx="27709309" cy="6448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pt-BR" sz="3600" b="1" strike="noStrike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Código: </a:t>
            </a:r>
            <a:r>
              <a:rPr lang="pt-BR" sz="3600" b="1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8702C1   </a:t>
            </a:r>
            <a:r>
              <a:rPr lang="pt-BR" sz="3600" b="1" strike="noStrike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Área:</a:t>
            </a:r>
            <a:r>
              <a:rPr lang="pt-BR" sz="3600" b="1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Ciências Exatas e da Terra </a:t>
            </a:r>
            <a:r>
              <a:rPr lang="pt-BR" sz="3600" b="1" strike="noStrike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 Modalidade: </a:t>
            </a:r>
            <a:r>
              <a:rPr lang="pt-BR" sz="3600" b="1" spc="-1" dirty="0">
                <a:solidFill>
                  <a:schemeClr val="bg1"/>
                </a:solidFill>
                <a:latin typeface="Verdana"/>
                <a:ea typeface="Verdana"/>
                <a:cs typeface="Arial"/>
              </a:rPr>
              <a:t>Ciência Aplicada/ Inovação Tecnológica</a:t>
            </a:r>
            <a:endParaRPr lang="pt-BR" sz="3600" b="1" strike="noStrike" spc="-1" dirty="0">
              <a:solidFill>
                <a:schemeClr val="bg1"/>
              </a:solidFill>
              <a:latin typeface="Verdana"/>
              <a:ea typeface="Verdana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7550" r="804" b="13501"/>
          <a:stretch/>
        </p:blipFill>
        <p:spPr>
          <a:xfrm>
            <a:off x="288232" y="504357"/>
            <a:ext cx="28227136" cy="338437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89263" r="2604" b="4018"/>
          <a:stretch/>
        </p:blipFill>
        <p:spPr>
          <a:xfrm>
            <a:off x="518027" y="4032748"/>
            <a:ext cx="27709309" cy="28803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3" y="41385655"/>
            <a:ext cx="28812827" cy="13721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F35F84F-AA4B-7E2A-AA7C-767D8B9F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154" y="22807852"/>
            <a:ext cx="5776662" cy="5079928"/>
          </a:xfrm>
          <a:prstGeom prst="rect">
            <a:avLst/>
          </a:prstGeom>
        </p:spPr>
      </p:pic>
      <p:pic>
        <p:nvPicPr>
          <p:cNvPr id="2" name="Imagem 1" descr="Uma imagem contendo bicicleta, circuito&#10;&#10;Descrição gerada automaticamente">
            <a:extLst>
              <a:ext uri="{FF2B5EF4-FFF2-40B4-BE49-F238E27FC236}">
                <a16:creationId xmlns:a16="http://schemas.microsoft.com/office/drawing/2014/main" id="{EA78DC2C-6756-D950-1183-863DA7A40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7200" y="22794417"/>
            <a:ext cx="4664117" cy="5093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681</Words>
  <Application>Microsoft Office PowerPoint</Application>
  <PresentationFormat>Personalizar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Lucas Pantuza</cp:lastModifiedBy>
  <cp:revision>214</cp:revision>
  <dcterms:created xsi:type="dcterms:W3CDTF">2018-08-01T22:33:10Z</dcterms:created>
  <dcterms:modified xsi:type="dcterms:W3CDTF">2023-10-02T01:37:18Z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