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</p:sldIdLst>
  <p:sldSz cy="9144000" cx="6858000"/>
  <p:notesSz cx="7559675" cy="106918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GoogleSlidesCustomDataVersion2">
      <go:slidesCustomData xmlns:go="http://customooxmlschemas.google.com/" r:id="rId7" roundtripDataSignature="AMtx7mh8wq6RL78jnM+crNk5zX4FLyexP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60475" y="801688"/>
            <a:ext cx="5040313" cy="40100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:notes"/>
          <p:cNvSpPr txBox="1"/>
          <p:nvPr>
            <p:ph idx="1" type="body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:notes"/>
          <p:cNvSpPr/>
          <p:nvPr>
            <p:ph idx="2" type="sldImg"/>
          </p:nvPr>
        </p:nvSpPr>
        <p:spPr>
          <a:xfrm>
            <a:off x="2276475" y="801688"/>
            <a:ext cx="3008313" cy="40100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3"/>
          <p:cNvSpPr txBox="1"/>
          <p:nvPr>
            <p:ph type="title"/>
          </p:nvPr>
        </p:nvSpPr>
        <p:spPr>
          <a:xfrm>
            <a:off x="514440" y="2840400"/>
            <a:ext cx="5829120" cy="1959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" name="Google Shape;12;p3"/>
          <p:cNvSpPr txBox="1"/>
          <p:nvPr>
            <p:ph idx="1" type="subTitle"/>
          </p:nvPr>
        </p:nvSpPr>
        <p:spPr>
          <a:xfrm>
            <a:off x="342720" y="2139480"/>
            <a:ext cx="6171840" cy="530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2"/>
          <p:cNvSpPr txBox="1"/>
          <p:nvPr>
            <p:ph type="title"/>
          </p:nvPr>
        </p:nvSpPr>
        <p:spPr>
          <a:xfrm>
            <a:off x="514440" y="2840400"/>
            <a:ext cx="5829120" cy="1959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2"/>
          <p:cNvSpPr txBox="1"/>
          <p:nvPr>
            <p:ph idx="1" type="body"/>
          </p:nvPr>
        </p:nvSpPr>
        <p:spPr>
          <a:xfrm>
            <a:off x="342720" y="2139480"/>
            <a:ext cx="6171840" cy="25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Google Shape;43;p12"/>
          <p:cNvSpPr txBox="1"/>
          <p:nvPr>
            <p:ph idx="2" type="body"/>
          </p:nvPr>
        </p:nvSpPr>
        <p:spPr>
          <a:xfrm>
            <a:off x="342720" y="4909680"/>
            <a:ext cx="6171840" cy="25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3"/>
          <p:cNvSpPr txBox="1"/>
          <p:nvPr>
            <p:ph type="title"/>
          </p:nvPr>
        </p:nvSpPr>
        <p:spPr>
          <a:xfrm>
            <a:off x="514440" y="2840400"/>
            <a:ext cx="5829120" cy="1959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3"/>
          <p:cNvSpPr txBox="1"/>
          <p:nvPr>
            <p:ph idx="1" type="body"/>
          </p:nvPr>
        </p:nvSpPr>
        <p:spPr>
          <a:xfrm>
            <a:off x="342720" y="2139480"/>
            <a:ext cx="3011760" cy="25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Google Shape;47;p13"/>
          <p:cNvSpPr txBox="1"/>
          <p:nvPr>
            <p:ph idx="2" type="body"/>
          </p:nvPr>
        </p:nvSpPr>
        <p:spPr>
          <a:xfrm>
            <a:off x="3505320" y="2139480"/>
            <a:ext cx="3011760" cy="25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Google Shape;48;p13"/>
          <p:cNvSpPr txBox="1"/>
          <p:nvPr>
            <p:ph idx="3" type="body"/>
          </p:nvPr>
        </p:nvSpPr>
        <p:spPr>
          <a:xfrm>
            <a:off x="342720" y="4909680"/>
            <a:ext cx="3011760" cy="25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Google Shape;49;p13"/>
          <p:cNvSpPr txBox="1"/>
          <p:nvPr>
            <p:ph idx="4" type="body"/>
          </p:nvPr>
        </p:nvSpPr>
        <p:spPr>
          <a:xfrm>
            <a:off x="3505320" y="4909680"/>
            <a:ext cx="3011760" cy="25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4"/>
          <p:cNvSpPr txBox="1"/>
          <p:nvPr>
            <p:ph type="title"/>
          </p:nvPr>
        </p:nvSpPr>
        <p:spPr>
          <a:xfrm>
            <a:off x="514440" y="2840400"/>
            <a:ext cx="5829120" cy="1959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4"/>
          <p:cNvSpPr txBox="1"/>
          <p:nvPr>
            <p:ph idx="1" type="body"/>
          </p:nvPr>
        </p:nvSpPr>
        <p:spPr>
          <a:xfrm>
            <a:off x="342720" y="2139480"/>
            <a:ext cx="1987200" cy="25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4"/>
          <p:cNvSpPr txBox="1"/>
          <p:nvPr>
            <p:ph idx="2" type="body"/>
          </p:nvPr>
        </p:nvSpPr>
        <p:spPr>
          <a:xfrm>
            <a:off x="2429640" y="2139480"/>
            <a:ext cx="1987200" cy="25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14"/>
          <p:cNvSpPr txBox="1"/>
          <p:nvPr>
            <p:ph idx="3" type="body"/>
          </p:nvPr>
        </p:nvSpPr>
        <p:spPr>
          <a:xfrm>
            <a:off x="4516560" y="2139480"/>
            <a:ext cx="1987200" cy="25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14"/>
          <p:cNvSpPr txBox="1"/>
          <p:nvPr>
            <p:ph idx="4" type="body"/>
          </p:nvPr>
        </p:nvSpPr>
        <p:spPr>
          <a:xfrm>
            <a:off x="342720" y="4909680"/>
            <a:ext cx="1987200" cy="25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p14"/>
          <p:cNvSpPr txBox="1"/>
          <p:nvPr>
            <p:ph idx="5" type="body"/>
          </p:nvPr>
        </p:nvSpPr>
        <p:spPr>
          <a:xfrm>
            <a:off x="2429640" y="4909680"/>
            <a:ext cx="1987200" cy="25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p14"/>
          <p:cNvSpPr txBox="1"/>
          <p:nvPr>
            <p:ph idx="6" type="body"/>
          </p:nvPr>
        </p:nvSpPr>
        <p:spPr>
          <a:xfrm>
            <a:off x="4516560" y="4909680"/>
            <a:ext cx="1987200" cy="25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5"/>
          <p:cNvSpPr txBox="1"/>
          <p:nvPr>
            <p:ph type="title"/>
          </p:nvPr>
        </p:nvSpPr>
        <p:spPr>
          <a:xfrm>
            <a:off x="514440" y="2840400"/>
            <a:ext cx="5829120" cy="1959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5"/>
          <p:cNvSpPr txBox="1"/>
          <p:nvPr>
            <p:ph idx="1" type="body"/>
          </p:nvPr>
        </p:nvSpPr>
        <p:spPr>
          <a:xfrm>
            <a:off x="342720" y="2139480"/>
            <a:ext cx="6171840" cy="53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"/>
          <p:cNvSpPr txBox="1"/>
          <p:nvPr>
            <p:ph type="title"/>
          </p:nvPr>
        </p:nvSpPr>
        <p:spPr>
          <a:xfrm>
            <a:off x="514440" y="2840400"/>
            <a:ext cx="5829120" cy="1959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6"/>
          <p:cNvSpPr txBox="1"/>
          <p:nvPr>
            <p:ph idx="1" type="body"/>
          </p:nvPr>
        </p:nvSpPr>
        <p:spPr>
          <a:xfrm>
            <a:off x="342720" y="2139480"/>
            <a:ext cx="3011760" cy="53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6"/>
          <p:cNvSpPr txBox="1"/>
          <p:nvPr>
            <p:ph idx="2" type="body"/>
          </p:nvPr>
        </p:nvSpPr>
        <p:spPr>
          <a:xfrm>
            <a:off x="3505320" y="2139480"/>
            <a:ext cx="3011760" cy="53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"/>
          <p:cNvSpPr txBox="1"/>
          <p:nvPr>
            <p:ph type="title"/>
          </p:nvPr>
        </p:nvSpPr>
        <p:spPr>
          <a:xfrm>
            <a:off x="514440" y="2840400"/>
            <a:ext cx="5829120" cy="1959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"/>
          <p:cNvSpPr txBox="1"/>
          <p:nvPr>
            <p:ph idx="1" type="subTitle"/>
          </p:nvPr>
        </p:nvSpPr>
        <p:spPr>
          <a:xfrm>
            <a:off x="514440" y="2840400"/>
            <a:ext cx="5829120" cy="9086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9"/>
          <p:cNvSpPr txBox="1"/>
          <p:nvPr>
            <p:ph type="title"/>
          </p:nvPr>
        </p:nvSpPr>
        <p:spPr>
          <a:xfrm>
            <a:off x="514440" y="2840400"/>
            <a:ext cx="5829120" cy="1959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9"/>
          <p:cNvSpPr txBox="1"/>
          <p:nvPr>
            <p:ph idx="1" type="body"/>
          </p:nvPr>
        </p:nvSpPr>
        <p:spPr>
          <a:xfrm>
            <a:off x="342720" y="2139480"/>
            <a:ext cx="3011760" cy="25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p9"/>
          <p:cNvSpPr txBox="1"/>
          <p:nvPr>
            <p:ph idx="2" type="body"/>
          </p:nvPr>
        </p:nvSpPr>
        <p:spPr>
          <a:xfrm>
            <a:off x="3505320" y="2139480"/>
            <a:ext cx="3011760" cy="53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Google Shape;29;p9"/>
          <p:cNvSpPr txBox="1"/>
          <p:nvPr>
            <p:ph idx="3" type="body"/>
          </p:nvPr>
        </p:nvSpPr>
        <p:spPr>
          <a:xfrm>
            <a:off x="342720" y="4909680"/>
            <a:ext cx="3011760" cy="25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0"/>
          <p:cNvSpPr txBox="1"/>
          <p:nvPr>
            <p:ph type="title"/>
          </p:nvPr>
        </p:nvSpPr>
        <p:spPr>
          <a:xfrm>
            <a:off x="514440" y="2840400"/>
            <a:ext cx="5829120" cy="1959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0"/>
          <p:cNvSpPr txBox="1"/>
          <p:nvPr>
            <p:ph idx="1" type="body"/>
          </p:nvPr>
        </p:nvSpPr>
        <p:spPr>
          <a:xfrm>
            <a:off x="342720" y="2139480"/>
            <a:ext cx="3011760" cy="53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Google Shape;33;p10"/>
          <p:cNvSpPr txBox="1"/>
          <p:nvPr>
            <p:ph idx="2" type="body"/>
          </p:nvPr>
        </p:nvSpPr>
        <p:spPr>
          <a:xfrm>
            <a:off x="3505320" y="2139480"/>
            <a:ext cx="3011760" cy="25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Google Shape;34;p10"/>
          <p:cNvSpPr txBox="1"/>
          <p:nvPr>
            <p:ph idx="3" type="body"/>
          </p:nvPr>
        </p:nvSpPr>
        <p:spPr>
          <a:xfrm>
            <a:off x="3505320" y="4909680"/>
            <a:ext cx="3011760" cy="25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1"/>
          <p:cNvSpPr txBox="1"/>
          <p:nvPr>
            <p:ph type="title"/>
          </p:nvPr>
        </p:nvSpPr>
        <p:spPr>
          <a:xfrm>
            <a:off x="514440" y="2840400"/>
            <a:ext cx="5829120" cy="1959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1"/>
          <p:cNvSpPr txBox="1"/>
          <p:nvPr>
            <p:ph idx="1" type="body"/>
          </p:nvPr>
        </p:nvSpPr>
        <p:spPr>
          <a:xfrm>
            <a:off x="342720" y="2139480"/>
            <a:ext cx="3011760" cy="25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Google Shape;38;p11"/>
          <p:cNvSpPr txBox="1"/>
          <p:nvPr>
            <p:ph idx="2" type="body"/>
          </p:nvPr>
        </p:nvSpPr>
        <p:spPr>
          <a:xfrm>
            <a:off x="3505320" y="2139480"/>
            <a:ext cx="3011760" cy="25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Google Shape;39;p11"/>
          <p:cNvSpPr txBox="1"/>
          <p:nvPr>
            <p:ph idx="3" type="body"/>
          </p:nvPr>
        </p:nvSpPr>
        <p:spPr>
          <a:xfrm>
            <a:off x="342720" y="4909680"/>
            <a:ext cx="6171840" cy="25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/>
          <p:nvPr>
            <p:ph type="title"/>
          </p:nvPr>
        </p:nvSpPr>
        <p:spPr>
          <a:xfrm>
            <a:off x="514350" y="2840038"/>
            <a:ext cx="5829300" cy="1960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"/>
          <p:cNvSpPr txBox="1"/>
          <p:nvPr>
            <p:ph idx="10" type="dt"/>
          </p:nvPr>
        </p:nvSpPr>
        <p:spPr>
          <a:xfrm>
            <a:off x="342900" y="8475663"/>
            <a:ext cx="1600200" cy="485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idx="11" type="ftr"/>
          </p:nvPr>
        </p:nvSpPr>
        <p:spPr>
          <a:xfrm>
            <a:off x="2343150" y="8475663"/>
            <a:ext cx="2171700" cy="485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2"/>
          <p:cNvSpPr txBox="1"/>
          <p:nvPr>
            <p:ph idx="12" type="sldNum"/>
          </p:nvPr>
        </p:nvSpPr>
        <p:spPr>
          <a:xfrm>
            <a:off x="4914900" y="8475663"/>
            <a:ext cx="1600200" cy="485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"/>
          <p:cNvSpPr/>
          <p:nvPr/>
        </p:nvSpPr>
        <p:spPr>
          <a:xfrm>
            <a:off x="144463" y="1045950"/>
            <a:ext cx="6551612" cy="258762"/>
          </a:xfrm>
          <a:prstGeom prst="rect">
            <a:avLst/>
          </a:prstGeom>
          <a:solidFill>
            <a:srgbClr val="366092"/>
          </a:solidFill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pt-BR" sz="10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CÓDIGO: </a:t>
            </a:r>
            <a:r>
              <a:rPr b="1" i="0" lang="pt-BR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8653C1</a:t>
            </a:r>
            <a:r>
              <a:rPr b="1" i="0" lang="pt-BR" sz="10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        ÁREA: </a:t>
            </a:r>
            <a:r>
              <a:rPr b="1" i="0" lang="pt-BR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Engenharias</a:t>
            </a:r>
            <a:r>
              <a:rPr b="1" i="0" lang="pt-BR" sz="10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     MODALIDADE: </a:t>
            </a:r>
            <a:r>
              <a:rPr b="1" i="0" lang="pt-BR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Ciência Aplicada/Inovação Tecnológica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"/>
          <p:cNvSpPr/>
          <p:nvPr/>
        </p:nvSpPr>
        <p:spPr>
          <a:xfrm>
            <a:off x="215900" y="1325371"/>
            <a:ext cx="6480175" cy="574154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pt-BR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CARRINHO DE CONTROLE REMOTO COM FUNÇÃO DE SEGUIDOR DE LINHA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"/>
          <p:cNvSpPr/>
          <p:nvPr/>
        </p:nvSpPr>
        <p:spPr>
          <a:xfrm>
            <a:off x="144463" y="2586229"/>
            <a:ext cx="6551612" cy="286180"/>
          </a:xfrm>
          <a:prstGeom prst="rect">
            <a:avLst/>
          </a:prstGeom>
          <a:solidFill>
            <a:srgbClr val="366092"/>
          </a:solidFill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pt-BR" sz="15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RESUMO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"/>
          <p:cNvSpPr/>
          <p:nvPr/>
        </p:nvSpPr>
        <p:spPr>
          <a:xfrm>
            <a:off x="135996" y="2974074"/>
            <a:ext cx="6551612" cy="5536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presente trabalho surgiu como um projeto acadêmico desenvolvido no âmbito do grupo PET Interdisciplinar de Timóteo, </a:t>
            </a:r>
            <a:r>
              <a:rPr lang="pt-BR" sz="1100"/>
              <a:t>para</a:t>
            </a:r>
            <a:r>
              <a:rPr b="0" i="0" lang="pt-BR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aplicar conhecimentos teóricos e práticos adquiridos ao decorrer do curso no desenvolvimento de um protótipo de carrinho de controle remoto com função de seguidor de linhas, capaz de desviar de pequenos obstáculos</a:t>
            </a:r>
            <a:r>
              <a:rPr lang="pt-BR" sz="1100"/>
              <a:t> e</a:t>
            </a:r>
            <a:r>
              <a:rPr b="0" i="0" lang="pt-BR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retorna</a:t>
            </a:r>
            <a:r>
              <a:rPr lang="pt-BR" sz="1100"/>
              <a:t>r</a:t>
            </a:r>
            <a:r>
              <a:rPr b="0" i="0" lang="pt-BR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ao curso de forma autônoma. Uma possível aplicação d</a:t>
            </a:r>
            <a:r>
              <a:rPr lang="pt-BR" sz="1100"/>
              <a:t>os resultados deste</a:t>
            </a:r>
            <a:r>
              <a:rPr b="0" i="0" lang="pt-BR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projeto é </a:t>
            </a:r>
            <a:r>
              <a:rPr lang="pt-BR" sz="1100"/>
              <a:t>servir como base</a:t>
            </a:r>
            <a:r>
              <a:rPr b="0" i="0" lang="pt-BR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para a construção de kits que possam ser usados no ensino de robótica e programação de microcontroladores a estudantes de escolas públicas da região. Montado sobre chassi de acrílico, o carrinho incorpora quatro motores DC (de 3 a 6 V) conectados a um módulo L298N</a:t>
            </a:r>
            <a:r>
              <a:rPr lang="pt-BR" sz="1100"/>
              <a:t> que</a:t>
            </a:r>
            <a:r>
              <a:rPr b="0" i="0" lang="pt-BR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atua como driver, permitindo a interligação dos motores por meio de ponte H ao microcontrolador ESP8266. Para a função de seguidor de linha foram utilizados dois sensores de refletância infravermelho, bem como um sensor de distância HC-SR04 para detecção de pequenos obstáculos, possibilitando a correção de trajetória quando necessário. Para o controle do protótipo, foram utilizados a plataforma de IoT Blynk, e um joystick externo controlado por um microcontrolador ESP32, sendo a comunicação efetuada pelo protocolo ESP-NOW da Espressif. Durante a realização dos experimentos, verificou-se que a funcionalidade do modo de seguidor de linha não </a:t>
            </a:r>
            <a:r>
              <a:rPr lang="pt-BR" sz="1100"/>
              <a:t>funcionava </a:t>
            </a:r>
            <a:r>
              <a:rPr b="0" i="0" lang="pt-BR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satisfatoriamente enquanto o microcontrolador comunicava-se com </a:t>
            </a:r>
            <a:r>
              <a:rPr lang="pt-BR" sz="1100"/>
              <a:t>um</a:t>
            </a:r>
            <a:r>
              <a:rPr b="0" i="0" lang="pt-BR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servidor. Nesse sentido, para alteração entre os modos de operação, foi utilizado um botão físico no próprio protótipo ao invés do controle via smartphone. O protótipo apresentou um bom funcionamento quando controlado pelo joystick em uma distância testada de até 35 metros. Para distâncias </a:t>
            </a:r>
            <a:r>
              <a:rPr lang="pt-BR" sz="1100"/>
              <a:t>maiores,</a:t>
            </a:r>
            <a:r>
              <a:rPr b="0" i="0" lang="pt-BR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 </a:t>
            </a:r>
            <a:r>
              <a:rPr lang="pt-BR" sz="1100"/>
              <a:t>atraso </a:t>
            </a:r>
            <a:r>
              <a:rPr b="0" i="0" lang="pt-BR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entre comando e a resposta do carro é perceptível. Para o controle via plataforma Blynk, há bom funcionamento desde que haja boa conexão com a internet. Com todos os impasses resolvidos e com a finalização do projeto, </a:t>
            </a:r>
            <a:r>
              <a:rPr lang="pt-BR" sz="1100"/>
              <a:t>conseguimos</a:t>
            </a:r>
            <a:r>
              <a:rPr b="0" i="0" lang="pt-BR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resultados satisfatórios, com o bom funcionamento da função de controle remoto e do teste da função de seguidor de linha num pequeno circuito. Ademais, o trabalho abre portas para novas aplicações e aprimoramentos futuros, como a inclusão de diferentes sensores (câmera, por exemplo) para maior autonomia e implementação de recursos mais avançados de navegação. Quanto ao custo, foi relativamente baixo, em torno de R$200, com a possibilidade de produção de versões simplificadas de preço ainda menor. Por fim, os autores deste trabalho agradecem à DIRGRAD/CEFET-MG pelo suporte à sua realização através do Programa Institucional de Educação Tutorial.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Palavras-chave: Carrinho de Controle Remoto, Seguidor de Linha, IoT.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6" name="Google Shape;66;p1"/>
          <p:cNvSpPr/>
          <p:nvPr/>
        </p:nvSpPr>
        <p:spPr>
          <a:xfrm>
            <a:off x="6350" y="1911422"/>
            <a:ext cx="6872288" cy="449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Ryan Ralphsajane dos Santos Silva.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Lucas Pantuza Amorim (orientador).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67" name="Google Shape;67;p1"/>
          <p:cNvPicPr preferRelativeResize="0"/>
          <p:nvPr/>
        </p:nvPicPr>
        <p:blipFill rotWithShape="1">
          <a:blip r:embed="rId3">
            <a:alphaModFix/>
          </a:blip>
          <a:srcRect b="14691" l="990" r="1231" t="8331"/>
          <a:stretch/>
        </p:blipFill>
        <p:spPr>
          <a:xfrm>
            <a:off x="71067" y="80543"/>
            <a:ext cx="6699283" cy="786479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02" y="8768626"/>
            <a:ext cx="6858000" cy="326606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"/>
          <p:cNvPicPr preferRelativeResize="0"/>
          <p:nvPr/>
        </p:nvPicPr>
        <p:blipFill rotWithShape="1">
          <a:blip r:embed="rId3">
            <a:alphaModFix/>
          </a:blip>
          <a:srcRect b="0" l="0" r="0" t="88549"/>
          <a:stretch/>
        </p:blipFill>
        <p:spPr>
          <a:xfrm>
            <a:off x="104232" y="914520"/>
            <a:ext cx="6628216" cy="1169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Anna Luíza Alves</dc:creator>
</cp:coreProperties>
</file>