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43205400" cx="288036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608">
          <p15:clr>
            <a:srgbClr val="A4A3A4"/>
          </p15:clr>
        </p15:guide>
        <p15:guide id="2" pos="9072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h9gPOaXmn7LzBpQ7FmguOFFMH6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608" orient="horz"/>
        <p:guide pos="907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440000" y="10109880"/>
            <a:ext cx="25922880" cy="25058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1440000" y="10109880"/>
            <a:ext cx="2592288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1440000" y="23198400"/>
            <a:ext cx="2592288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1440000" y="10109880"/>
            <a:ext cx="1265004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2" type="body"/>
          </p:nvPr>
        </p:nvSpPr>
        <p:spPr>
          <a:xfrm>
            <a:off x="14722920" y="10109880"/>
            <a:ext cx="1265004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3" type="body"/>
          </p:nvPr>
        </p:nvSpPr>
        <p:spPr>
          <a:xfrm>
            <a:off x="1440000" y="23198400"/>
            <a:ext cx="1265004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4" type="body"/>
          </p:nvPr>
        </p:nvSpPr>
        <p:spPr>
          <a:xfrm>
            <a:off x="14722920" y="23198400"/>
            <a:ext cx="1265004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1440000" y="10109880"/>
            <a:ext cx="834696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2" type="body"/>
          </p:nvPr>
        </p:nvSpPr>
        <p:spPr>
          <a:xfrm>
            <a:off x="10204560" y="10109880"/>
            <a:ext cx="834696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3" type="body"/>
          </p:nvPr>
        </p:nvSpPr>
        <p:spPr>
          <a:xfrm>
            <a:off x="18969480" y="10109880"/>
            <a:ext cx="834696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4" type="body"/>
          </p:nvPr>
        </p:nvSpPr>
        <p:spPr>
          <a:xfrm>
            <a:off x="1440000" y="23198400"/>
            <a:ext cx="834696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5" type="body"/>
          </p:nvPr>
        </p:nvSpPr>
        <p:spPr>
          <a:xfrm>
            <a:off x="10204560" y="23198400"/>
            <a:ext cx="834696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6" type="body"/>
          </p:nvPr>
        </p:nvSpPr>
        <p:spPr>
          <a:xfrm>
            <a:off x="18969480" y="23198400"/>
            <a:ext cx="834696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1440000" y="10109880"/>
            <a:ext cx="25922880" cy="2505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" type="body"/>
          </p:nvPr>
        </p:nvSpPr>
        <p:spPr>
          <a:xfrm>
            <a:off x="1440000" y="10109880"/>
            <a:ext cx="12650040" cy="2505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2" type="body"/>
          </p:nvPr>
        </p:nvSpPr>
        <p:spPr>
          <a:xfrm>
            <a:off x="14722920" y="10109880"/>
            <a:ext cx="12650040" cy="2505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idx="1" type="subTitle"/>
          </p:nvPr>
        </p:nvSpPr>
        <p:spPr>
          <a:xfrm>
            <a:off x="2160360" y="13421520"/>
            <a:ext cx="24482880" cy="429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" type="body"/>
          </p:nvPr>
        </p:nvSpPr>
        <p:spPr>
          <a:xfrm>
            <a:off x="1440000" y="10109880"/>
            <a:ext cx="1265004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2" type="body"/>
          </p:nvPr>
        </p:nvSpPr>
        <p:spPr>
          <a:xfrm>
            <a:off x="14722920" y="10109880"/>
            <a:ext cx="12650040" cy="2505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3" type="body"/>
          </p:nvPr>
        </p:nvSpPr>
        <p:spPr>
          <a:xfrm>
            <a:off x="1440000" y="23198400"/>
            <a:ext cx="1265004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1440000" y="10109880"/>
            <a:ext cx="12650040" cy="2505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2" type="body"/>
          </p:nvPr>
        </p:nvSpPr>
        <p:spPr>
          <a:xfrm>
            <a:off x="14722920" y="10109880"/>
            <a:ext cx="1265004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3" type="body"/>
          </p:nvPr>
        </p:nvSpPr>
        <p:spPr>
          <a:xfrm>
            <a:off x="14722920" y="23198400"/>
            <a:ext cx="1265004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1440000" y="10109880"/>
            <a:ext cx="1265004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14722920" y="10109880"/>
            <a:ext cx="1265004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1440000" y="23198400"/>
            <a:ext cx="2592288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5900" lIns="411475" spcFirstLastPara="1" rIns="411475" wrap="square" tIns="205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0" type="dt"/>
          </p:nvPr>
        </p:nvSpPr>
        <p:spPr>
          <a:xfrm>
            <a:off x="1440360" y="40044960"/>
            <a:ext cx="6720480" cy="230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5900" lIns="411475" spcFirstLastPara="1" rIns="411475" wrap="square" tIns="2059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1" type="ftr"/>
          </p:nvPr>
        </p:nvSpPr>
        <p:spPr>
          <a:xfrm>
            <a:off x="9841320" y="40044960"/>
            <a:ext cx="9120960" cy="230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5900" lIns="411475" spcFirstLastPara="1" rIns="411475" wrap="square" tIns="2059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20642760" y="40044960"/>
            <a:ext cx="6720480" cy="230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5900" lIns="411475" spcFirstLastPara="1" rIns="411475" wrap="square" tIns="205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54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54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54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54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54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54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54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54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54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1440000" y="10109880"/>
            <a:ext cx="25922880" cy="2505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/>
          <p:nvPr/>
        </p:nvSpPr>
        <p:spPr>
          <a:xfrm>
            <a:off x="3143122" y="6722183"/>
            <a:ext cx="22546469" cy="1752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400" u="none" cap="none" strike="noStrike">
                <a:solidFill>
                  <a:srgbClr val="1F1F1F"/>
                </a:solidFill>
                <a:latin typeface="Verdana"/>
                <a:ea typeface="Verdana"/>
                <a:cs typeface="Verdana"/>
                <a:sym typeface="Verdana"/>
              </a:rPr>
              <a:t>DISPOSITIVO DE SEGURANÇA IOT: PROTEÇÃO E CONFIABILIDADE CONTRA INTRUSOS</a:t>
            </a:r>
            <a:endParaRPr b="1" i="0" sz="9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54157" y="8652492"/>
            <a:ext cx="28724400" cy="829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Menezes, Bruno Campos;</a:t>
            </a:r>
            <a:r>
              <a:rPr b="0" i="0" lang="pt-BR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Barreto, Gustavo M. F. O. Pantuza, Lucas </a:t>
            </a:r>
            <a:r>
              <a:rPr b="0" i="0" lang="pt-BR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(orientador).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576000" y="10049649"/>
            <a:ext cx="13319640" cy="921876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576000" y="17939124"/>
            <a:ext cx="13319640" cy="921876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519056" y="26241824"/>
            <a:ext cx="13319640" cy="921876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METODOLOGIA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14759807" y="17908580"/>
            <a:ext cx="13319640" cy="921876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CONCLUSÕES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14766265" y="26241832"/>
            <a:ext cx="13319700" cy="921900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CONSIDERAÇÕES FINAIS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14758950" y="35293562"/>
            <a:ext cx="13319640" cy="921876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576000" y="11743493"/>
            <a:ext cx="13319640" cy="5015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A preocupação com a segurança é algo frequente na vida dos brasileiros, pensando nisso, é muito comum a utilização de dispositivos de segurança como cercas elétricas, câmeras, alarmes, etc. Entretanto, muitos destes dispositivos tem custo alto, seja do produto ou para sua instalação, desincentivando o proprietário a adquiri-lo.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519056" y="19450794"/>
            <a:ext cx="13349160" cy="5415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objetivo desse projeto é desenvolver um dispositivo de segurança de baixo custo, capaz de avisar caso haja algum intruso em um ambiente. Além disso, o projeto incentiva a aprendizagem e o uso do arduíno, atividade capaz de inspirar o público a buscar conhecer sobre essa ferramenta, que pode resolver grandes problemas através da programação, sendo uma solução barata e fácil de ser implementada.</a:t>
            </a:r>
            <a:r>
              <a:rPr b="0" i="0" lang="pt-BR" sz="6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395171" y="27763561"/>
            <a:ext cx="13319640" cy="6246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sistema usa um Arduino esp32 com um sensor de movimento HC-SR501 PIR, teclado, display e alarme, que são conectados ao Arduino. O sensor detecta movimento e avisa o Arduino. Se alguém não digitar a senha após um intervalo de tempo, o sistema alerta um celular via aplicativo Blynk. Além disso, se a senha for digitada errada três vezes, o arduíno ativa o alarme e envia um aviso sobre possível intruso pelo Blynk. Se a senha estiver correta, apenas informa sobre a presença da pessoa, sem ativar o alarme.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14757535" y="19511933"/>
            <a:ext cx="13319640" cy="56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Após todos os testes o dispositivo se mostrou eficiente e demonstrou o resultado esperado, pois o sensor utilizado conseguiu captar a presença de movimento com a distância e precisão requerida. Além disso o programa que foi desenvolvido conseguiu realizar todas as atividades propostas, detectando o movimento e enviando a mensagem para o aplicativo. Portanto, é possível atingir o resultado esperado, de se obter um dispositivo de segurança com baixo custo e bem otimizado.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14757525" y="27763562"/>
            <a:ext cx="13319700" cy="3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Através da realização deste projeto, ficou claro o quão viável é a utilização de arduíno para resolver problemas que possam parecer difíceis. Além disso, vale reforçar que essa é uma plataforma interessante de se aprender, para fins profissionais ou até mesmo para realização de projetos individuais com fins pessoais.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14757535" y="36994439"/>
            <a:ext cx="13319640" cy="1321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Referências (sem numeração, em ordem alfabética, e seguindo a NBR 6023 – Referências – Elaboração)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395171" y="35258904"/>
            <a:ext cx="13319640" cy="921876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DADOS OBTIDOS E RESULTADOS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491460" y="36704582"/>
            <a:ext cx="13319640" cy="3168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testes foram feitos de forma separada, primeiro foi realizada a parte de programar o sensor e obter a resposta ao movimento. Após isso, foi feita a parte de enviar uma mensagem para o celular por meio do aplicativo blynk. Juntamente com esses processos, 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14766265" y="11077621"/>
            <a:ext cx="13319640" cy="56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foi iniciada a programação do menu de interação com o usuário, com objetivo de cadastrar, alterar e remover</a:t>
            </a:r>
            <a:r>
              <a:rPr b="0" i="0" lang="pt-B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senhas cadastradas. Por fim, a atividade final a ser desenvolvida resume-se em integrar cada parte citada para se obter o resultado desejado, pois nos testes a mensagem era enviada logo após a detecção do movimento, e o que desejamos é que o alerta seja feito após um tempo determinado caso não seja inserida a senha.</a:t>
            </a:r>
            <a:endParaRPr/>
          </a:p>
        </p:txBody>
      </p:sp>
      <p:sp>
        <p:nvSpPr>
          <p:cNvPr id="80" name="Google Shape;80;p1"/>
          <p:cNvSpPr/>
          <p:nvPr/>
        </p:nvSpPr>
        <p:spPr>
          <a:xfrm>
            <a:off x="518027" y="4551032"/>
            <a:ext cx="27709309" cy="1752872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Código: 8703C1   Área: Ciências Exatas e da Terra e Engenharias 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Modalidade: Ciência Aplicada/Inovação Tecnológica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"/>
          <p:cNvPicPr preferRelativeResize="0"/>
          <p:nvPr/>
        </p:nvPicPr>
        <p:blipFill rotWithShape="1">
          <a:blip r:embed="rId3">
            <a:alphaModFix/>
          </a:blip>
          <a:srcRect b="13501" l="1008" r="803" t="7549"/>
          <a:stretch/>
        </p:blipFill>
        <p:spPr>
          <a:xfrm>
            <a:off x="288232" y="504357"/>
            <a:ext cx="28227136" cy="3384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17" y="41620924"/>
            <a:ext cx="28774483" cy="1370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"/>
          <p:cNvPicPr preferRelativeResize="0"/>
          <p:nvPr/>
        </p:nvPicPr>
        <p:blipFill rotWithShape="1">
          <a:blip r:embed="rId3">
            <a:alphaModFix/>
          </a:blip>
          <a:srcRect b="4018" l="1008" r="2603" t="89263"/>
          <a:stretch/>
        </p:blipFill>
        <p:spPr>
          <a:xfrm>
            <a:off x="518027" y="4032748"/>
            <a:ext cx="27709309" cy="28803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"/>
          <p:cNvSpPr/>
          <p:nvPr/>
        </p:nvSpPr>
        <p:spPr>
          <a:xfrm>
            <a:off x="14766265" y="32147582"/>
            <a:ext cx="13319700" cy="921900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chemeClr val="lt1"/>
                </a:solidFill>
              </a:rPr>
              <a:t>AGRADECIMENTOS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4766275" y="33447665"/>
            <a:ext cx="13319700" cy="3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9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Os autores do trabalho agradecem à DIRGRAD/CEFET-MG pelo suporte à realização do trabalho através do Programa Institucional de Educação Tutorial.</a:t>
            </a:r>
            <a:endParaRPr sz="3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2018-08-01T22:33:10Z</dcterms:created>
  <dc:creator>Usuário do Windows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