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1FB62-3298-4530-B184-43F7E5CFCAB4}" v="152" dt="2023-09-29T00:56:29.394"/>
    <p1510:client id="{15306C9F-991C-4EE5-9CC6-718631BCBCAB}" v="302" dt="2023-09-27T17:06:35.057"/>
    <p1510:client id="{272A3F8D-2069-4DF9-9B14-71679B627814}" v="404" dt="2023-09-27T21:36:17.840"/>
    <p1510:client id="{7EB4914F-FA1B-4BA7-9145-A3878052988A}" v="1089" dt="2023-09-27T19:22:15.513"/>
    <p1510:client id="{CC6AF3F2-137F-4840-8E51-D32D8EE3B3B8}" v="11" dt="2023-09-28T00:54:23.276"/>
    <p1510:client id="{D33B6608-80D1-41DF-997D-3F993C0878BD}" v="107" dt="2023-10-01T23:05:41.222"/>
    <p1510:client id="{DD75FFBA-D333-443E-9E4A-9D4F711B6DE3}" v="926" dt="2023-09-28T19:57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608"/>
        <p:guide pos="907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98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>
              <a:lnSpc>
                <a:spcPct val="100000"/>
              </a:lnSpc>
            </a:pPr>
            <a:fld id="{729A2288-A679-4970-A9AA-D20C97413003}" type="datetime1">
              <a:rPr lang="pt-BR" sz="5400" b="0" strike="noStrike" spc="-1">
                <a:solidFill>
                  <a:srgbClr val="8B8B8B"/>
                </a:solidFill>
                <a:latin typeface="Calibri"/>
              </a:rPr>
              <a:t>01/10/2023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r">
              <a:lnSpc>
                <a:spcPct val="100000"/>
              </a:lnSpc>
            </a:pPr>
            <a:fld id="{2E0DCAC5-C864-46B6-8019-63F7823A11DB}" type="slidenum">
              <a:rPr lang="pt-BR" sz="54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4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0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75245" y="5900020"/>
            <a:ext cx="271440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8800" b="1" err="1">
                <a:latin typeface="Verdana"/>
                <a:ea typeface="Verdana"/>
              </a:rPr>
              <a:t>AlimentaCão</a:t>
            </a:r>
            <a:endParaRPr lang="pt-BR" sz="8800" b="1" err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9118" y="7649118"/>
            <a:ext cx="2872440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4800" spc="-1" err="1">
                <a:solidFill>
                  <a:srgbClr val="000000"/>
                </a:solidFill>
                <a:latin typeface="Verdana"/>
                <a:ea typeface="Verdana"/>
              </a:rPr>
              <a:t>Adryan</a:t>
            </a:r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 Martins Batista dos Santos</a:t>
            </a:r>
            <a:r>
              <a:rPr lang="pt-BR" sz="4800" b="0" strike="noStrike" spc="-1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Arthur Souza Caldeira</a:t>
            </a:r>
            <a:r>
              <a:rPr lang="pt-BR" sz="4800" b="0" strike="noStrike" spc="-1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João Vitor Marques Costa</a:t>
            </a:r>
            <a:r>
              <a:rPr lang="pt-BR" sz="48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4800" b="0" strike="noStrike" spc="-1">
              <a:latin typeface="Verdana"/>
              <a:ea typeface="Verdana"/>
            </a:endParaRPr>
          </a:p>
          <a:p>
            <a:pPr algn="ctr"/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Lucas </a:t>
            </a:r>
            <a:r>
              <a:rPr lang="pt-BR" sz="4800" spc="-1" err="1">
                <a:solidFill>
                  <a:srgbClr val="000000"/>
                </a:solidFill>
                <a:latin typeface="Verdana"/>
                <a:ea typeface="Verdana"/>
              </a:rPr>
              <a:t>Pantuza</a:t>
            </a:r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 Amorim</a:t>
            </a:r>
            <a:r>
              <a:rPr lang="pt-BR" sz="4800" b="0" strike="noStrike" spc="-1">
                <a:solidFill>
                  <a:srgbClr val="000000"/>
                </a:solidFill>
                <a:latin typeface="Verdana"/>
                <a:ea typeface="Verdana"/>
              </a:rPr>
              <a:t>(orientador(a</a:t>
            </a:r>
            <a:r>
              <a:rPr lang="pt-BR" sz="4800" spc="-1">
                <a:solidFill>
                  <a:srgbClr val="000000"/>
                </a:solidFill>
                <a:latin typeface="Verdana"/>
                <a:ea typeface="Verdana"/>
              </a:rPr>
              <a:t>)).</a:t>
            </a:r>
            <a:endParaRPr lang="pt-BR" sz="4800" b="0" strike="noStrike" spc="-1">
              <a:latin typeface="Verdana"/>
              <a:ea typeface="Verdana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76000" y="10049649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INTRODUÇÃO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12087" y="19281800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OBJETIVOS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19056" y="2812796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METODOLOGIA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4758950" y="1620568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14734308" y="28221621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CONSIDERAÇÕES FINAIS</a:t>
            </a:r>
            <a:endParaRPr lang="pt-BR" sz="5400" b="0" strike="noStrike" spc="-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4743007" y="38170566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REFERÊNCIAS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76000" y="11263965"/>
            <a:ext cx="13319640" cy="7846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O "</a:t>
            </a:r>
            <a:r>
              <a:rPr lang="pt-BR" sz="3600" spc="-1" err="1">
                <a:latin typeface="Verdana"/>
                <a:ea typeface="+mn-lt"/>
                <a:cs typeface="+mn-lt"/>
              </a:rPr>
              <a:t>AlimentaCão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" é um projeto de um dispositivo automatizado para alimentação de animais desenvolvido usando Arduíno. Foi projetado para armazenar ração para animais de estimação e fornecer em horários programados. Além disso, ele inclui um controle remoto, também baseado em Arduíno, em que os donos do pet acionam o alimentador para fornecer a ração fora do horário, quando necessário. O alimentador é equipado com um reservatório de comida e um mecanismo de dosagem controlado por um temporizador programável e um motor de passo</a:t>
            </a:r>
            <a:r>
              <a:rPr lang="pt-BR" sz="3600" spc="-1" dirty="0">
                <a:latin typeface="Verdana"/>
                <a:ea typeface="Verdana"/>
              </a:rPr>
              <a:t>. Ademais, foram feitas implementações e também impressões 3D para uma adequação melhor dos tamanhos necessários para o projeto.</a:t>
            </a:r>
            <a:endParaRPr lang="pt-BR" sz="3600" spc="-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391230" y="20569692"/>
            <a:ext cx="13349160" cy="729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>
                <a:latin typeface="Verdana"/>
                <a:ea typeface="+mn-lt"/>
                <a:cs typeface="+mn-lt"/>
              </a:rPr>
              <a:t>Criação do dispositivo para cuidar da alimentação do animal de forma automática na ausência do dono, ou para uma maior praticidade no cotidiano, assim, para a elaboração desse objetivo, foi pensado outros objetivos para chegar no produto final:</a:t>
            </a:r>
          </a:p>
          <a:p>
            <a:pPr algn="just"/>
            <a:endParaRPr lang="pt-BR" sz="3600" spc="-1"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latin typeface="Verdana"/>
                <a:ea typeface="+mn-lt"/>
                <a:cs typeface="+mn-lt"/>
              </a:rPr>
              <a:t>1- Elaborar o algoritmo para microcontroladores para controle automatizado de motor, led e envio de sinais de rádio; 2- Elaborar todas as peças do protótipo em software do tipo CAD (Computer-</a:t>
            </a:r>
            <a:r>
              <a:rPr lang="pt-BR" sz="3600" spc="-1" err="1">
                <a:latin typeface="Verdana"/>
                <a:ea typeface="+mn-lt"/>
                <a:cs typeface="+mn-lt"/>
              </a:rPr>
              <a:t>aided</a:t>
            </a:r>
            <a:r>
              <a:rPr lang="pt-BR" sz="3600" spc="-1">
                <a:latin typeface="Verdana"/>
                <a:ea typeface="+mn-lt"/>
                <a:cs typeface="+mn-lt"/>
              </a:rPr>
              <a:t> design); 3- Elaboração de um dispositivo com comunicação remota com o dispositivo principal a fim de receber informações de status e enviar comandos.</a:t>
            </a:r>
            <a:endParaRPr lang="pt-BR">
              <a:latin typeface="Verdana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5171" y="29617733"/>
            <a:ext cx="13383576" cy="673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1- Levantamento de requisitos, funcionais e não funcionais; 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2- Desenvolver o protótipo 3D;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3- Realizar testes com as peças 3D; 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4- Montar a parte física</a:t>
            </a:r>
            <a:r>
              <a:rPr lang="pt-BR" sz="3600" spc="-1">
                <a:latin typeface="Verdana"/>
                <a:ea typeface="+mn-lt"/>
                <a:cs typeface="+mn-lt"/>
              </a:rPr>
              <a:t> </a:t>
            </a:r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do projeto com as peças impressas; 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5- Desenvolver o software; 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6- Realizar testes no código do projeto; </a:t>
            </a:r>
            <a:endParaRPr lang="pt-BR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7- Documentar as especificações técnicas, códigos fonte e manual de uso.</a:t>
            </a:r>
            <a:endParaRPr lang="pt-BR">
              <a:latin typeface="Verdana"/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4784839" y="17378496"/>
            <a:ext cx="13319640" cy="10616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Foi realizado a montagem de diversos componentes com impressão 3D e integrado um sistema utilizando microcontrolador Arduino com código autoral baseado na linguagem C++, e integração dos componentes impressos, para ocorrer a criação de um alimentador controlado remotamente por meio de um dispositivo com tela.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 O objetivo principal é criar um produto de baixo custo, para o qual serão utilizados dispositivos Arduino devido à sua acessibilidade e custo reduzido no mercado. Toda a codificação utilizada será disponibilizada publicamente, permitindo que outras pessoas possam acessar, estudar e até mesmo contribuir para o desenvolvimento contínuo desse sistema.</a:t>
            </a:r>
            <a:endParaRPr lang="pt-BR">
              <a:latin typeface="Verdana"/>
            </a:endParaRPr>
          </a:p>
          <a:p>
            <a:pPr algn="just"/>
            <a:endParaRPr lang="pt-BR" sz="3600" spc="-1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pPr algn="just"/>
            <a:endParaRPr lang="pt-BR" sz="3600" spc="-1">
              <a:cs typeface="Arial"/>
            </a:endParaRPr>
          </a:p>
          <a:p>
            <a:pPr algn="just"/>
            <a:endParaRPr lang="pt-BR" sz="3600" spc="-1">
              <a:solidFill>
                <a:srgbClr val="000000"/>
              </a:solidFill>
              <a:latin typeface="Verdana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4726993" y="29612172"/>
            <a:ext cx="13319640" cy="8400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>
                <a:latin typeface="Verdana"/>
                <a:ea typeface="+mn-lt"/>
                <a:cs typeface="+mn-lt"/>
              </a:rPr>
              <a:t>É de extrema importância ressaltar como o protótipo desenvolvido demonstra valor em diferentes áreas, como: </a:t>
            </a:r>
            <a:endParaRPr lang="pt-BR" sz="3600">
              <a:latin typeface="Verdana"/>
            </a:endParaRPr>
          </a:p>
          <a:p>
            <a:pPr algn="just"/>
            <a:endParaRPr lang="pt-BR" sz="3600" spc="-1"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>
                <a:latin typeface="Verdana"/>
                <a:ea typeface="+mn-lt"/>
                <a:cs typeface="+mn-lt"/>
              </a:rPr>
              <a:t>Social: Com a viabilidade de proporcionar uma alimentação mais consistente e conveniente para cães e gatos, possibilitando que os donos cumpram horários regulares de alimentação mesmo em suas ausências</a:t>
            </a:r>
            <a:endParaRPr lang="pt-BR" sz="3600">
              <a:latin typeface="Verdana"/>
            </a:endParaRPr>
          </a:p>
          <a:p>
            <a:pPr algn="just"/>
            <a:endParaRPr lang="pt-BR" sz="3600" spc="-1">
              <a:latin typeface="Verdana"/>
              <a:cs typeface="Arial"/>
            </a:endParaRPr>
          </a:p>
          <a:p>
            <a:pPr algn="just"/>
            <a:r>
              <a:rPr lang="pt-BR" sz="3600" spc="-1">
                <a:latin typeface="Verdana"/>
                <a:ea typeface="+mn-lt"/>
                <a:cs typeface="+mn-lt"/>
              </a:rPr>
              <a:t>Acadêmica: Na área da computação, nosso conhecimento é aplicado no desenvolvimento de um dispositivo destinado a facilitar as atividades diárias das pessoas. Isso implica no uso de programação e engenharia, junto a criatividade para conceber e executar o projeto de forma eficaz.</a:t>
            </a:r>
            <a:endParaRPr lang="pt-BR">
              <a:latin typeface="Verdana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773689" y="39327765"/>
            <a:ext cx="1331964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ARDUINO.CC Arduino </a:t>
            </a:r>
            <a:r>
              <a:rPr lang="pt-BR" sz="3600" spc="-1" dirty="0" err="1">
                <a:latin typeface="Verdana"/>
                <a:ea typeface="Verdana"/>
              </a:rPr>
              <a:t>Documentation</a:t>
            </a:r>
            <a:r>
              <a:rPr lang="pt-BR" sz="3600" spc="-1" dirty="0">
                <a:latin typeface="Verdana"/>
                <a:ea typeface="Verdana"/>
              </a:rPr>
              <a:t>.</a:t>
            </a:r>
            <a:r>
              <a:rPr lang="pt-BR" sz="3600" spc="-1" dirty="0">
                <a:latin typeface="Verdana"/>
                <a:ea typeface="Verdana"/>
                <a:cs typeface="Arial"/>
              </a:rPr>
              <a:t> </a:t>
            </a:r>
            <a:r>
              <a:rPr lang="pt-BR" sz="3600" spc="-1" dirty="0">
                <a:latin typeface="Arial"/>
                <a:ea typeface="Verdana"/>
                <a:cs typeface="Arial"/>
              </a:rPr>
              <a:t>Disponível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em: &lt;http://www.docs.arduino.cc&gt;. Acesso em: 10 julho. 2023 .</a:t>
            </a:r>
            <a:endParaRPr lang="pt-BR" dirty="0">
              <a:latin typeface="Verdana"/>
            </a:endParaRPr>
          </a:p>
        </p:txBody>
      </p:sp>
      <p:sp>
        <p:nvSpPr>
          <p:cNvPr id="20" name="CustomShape 5"/>
          <p:cNvSpPr/>
          <p:nvPr/>
        </p:nvSpPr>
        <p:spPr>
          <a:xfrm>
            <a:off x="501179" y="3589249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OBTIDOS E RESULTADOS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stomShape 9"/>
          <p:cNvSpPr/>
          <p:nvPr/>
        </p:nvSpPr>
        <p:spPr>
          <a:xfrm>
            <a:off x="395171" y="37402892"/>
            <a:ext cx="1331964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Principais dados quantitativos obtidos:</a:t>
            </a:r>
          </a:p>
          <a:p>
            <a:pPr algn="just"/>
            <a:endParaRPr lang="pt-BR" sz="3600" spc="-1" dirty="0"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Ração sendo dispensada no horário agendado; todas as peças nos tamanhos ideais para que não fiquem unidades de ração presas ou travadas no 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dispenser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; controle funcionando com o mínimo de delay e no alcance máximo.</a:t>
            </a:r>
            <a:endParaRPr lang="pt-BR">
              <a:latin typeface="Verdana"/>
            </a:endParaRPr>
          </a:p>
          <a:p>
            <a:pPr algn="just"/>
            <a:endParaRPr lang="pt-BR" sz="3600" spc="-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ustomShape 9"/>
          <p:cNvSpPr/>
          <p:nvPr/>
        </p:nvSpPr>
        <p:spPr>
          <a:xfrm>
            <a:off x="14787215" y="9846618"/>
            <a:ext cx="13319640" cy="6184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Verdana"/>
              </a:rPr>
              <a:t>Principais dados qualitativos obtidos:</a:t>
            </a:r>
          </a:p>
          <a:p>
            <a:pPr algn="just"/>
            <a:endParaRPr lang="pt-BR" sz="3600" spc="-1" dirty="0">
              <a:solidFill>
                <a:srgbClr val="000000"/>
              </a:solidFill>
              <a:latin typeface="Verdana"/>
              <a:ea typeface="Verdana"/>
              <a:cs typeface="+mn-lt"/>
            </a:endParaRPr>
          </a:p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A cabeça do animal vai caber no alimentador; o animal não ficará assustado; a ração não irá mofar; o animal não danificará o alimentador.</a:t>
            </a:r>
          </a:p>
          <a:p>
            <a:pPr algn="just"/>
            <a:endParaRPr lang="pt-BR" sz="3600" spc="-1">
              <a:latin typeface="Verdana"/>
              <a:cs typeface="Arial"/>
            </a:endParaRPr>
          </a:p>
          <a:p>
            <a:pPr algn="just"/>
            <a:r>
              <a:rPr lang="pt-BR" sz="3600" spc="-1" dirty="0">
                <a:latin typeface="Verdana"/>
                <a:cs typeface="Arial"/>
              </a:rPr>
              <a:t>Resultado: Ao testar o agendamento e o controle, se obteve êxito logo nos estágios iniciais, além do tamanho das peças impressas terem sido feitos em um tamanho totalmente adequado, porém, resultados em relação a ração ficar presa não saíram como o esperado</a:t>
            </a:r>
          </a:p>
        </p:txBody>
      </p:sp>
      <p:sp>
        <p:nvSpPr>
          <p:cNvPr id="23" name="CustomShape 3"/>
          <p:cNvSpPr/>
          <p:nvPr/>
        </p:nvSpPr>
        <p:spPr>
          <a:xfrm>
            <a:off x="518027" y="4551032"/>
            <a:ext cx="27709309" cy="12912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39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Código: </a:t>
            </a:r>
            <a:r>
              <a:rPr lang="pt-BR" sz="39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8702C1   </a:t>
            </a:r>
            <a:r>
              <a:rPr lang="pt-BR" sz="39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Área:</a:t>
            </a:r>
            <a:r>
              <a:rPr lang="pt-BR" sz="39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Ciências Exatas e da Terra </a:t>
            </a:r>
            <a:r>
              <a:rPr lang="pt-BR" sz="39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Modalidade: </a:t>
            </a:r>
            <a:r>
              <a:rPr lang="pt-BR" sz="39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Ciência Aplicada/ Inovação Tecnológica</a:t>
            </a:r>
            <a:endParaRPr lang="pt-BR" sz="3900" b="1" strike="noStrike" spc="-1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7550" r="804" b="13501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89263" r="2604" b="4018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83" y="41385655"/>
            <a:ext cx="28812827" cy="13721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35F84F-AA4B-7E2A-AA7C-767D8B9F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354" y="24714550"/>
            <a:ext cx="3752871" cy="3300230"/>
          </a:xfrm>
          <a:prstGeom prst="rect">
            <a:avLst/>
          </a:prstGeom>
        </p:spPr>
      </p:pic>
      <p:pic>
        <p:nvPicPr>
          <p:cNvPr id="2" name="Imagem 1" descr="Uma imagem contendo bicicleta, circuito&#10;&#10;Descrição gerada automaticamente">
            <a:extLst>
              <a:ext uri="{FF2B5EF4-FFF2-40B4-BE49-F238E27FC236}">
                <a16:creationId xmlns:a16="http://schemas.microsoft.com/office/drawing/2014/main" id="{EA78DC2C-6756-D950-1183-863DA7A4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3675" y="24729167"/>
            <a:ext cx="2997932" cy="32738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revision>207</cp:revision>
  <dcterms:created xsi:type="dcterms:W3CDTF">2018-08-01T22:33:10Z</dcterms:created>
  <dcterms:modified xsi:type="dcterms:W3CDTF">2023-10-01T23:06:12Z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