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0"/>
  </p:notesMasterIdLst>
  <p:handoutMasterIdLst>
    <p:handoutMasterId r:id="rId31"/>
  </p:handoutMasterIdLst>
  <p:sldIdLst>
    <p:sldId id="322" r:id="rId3"/>
    <p:sldId id="608" r:id="rId4"/>
    <p:sldId id="604" r:id="rId5"/>
    <p:sldId id="590" r:id="rId6"/>
    <p:sldId id="605" r:id="rId7"/>
    <p:sldId id="606" r:id="rId8"/>
    <p:sldId id="607" r:id="rId9"/>
    <p:sldId id="585" r:id="rId10"/>
    <p:sldId id="609" r:id="rId11"/>
    <p:sldId id="610" r:id="rId12"/>
    <p:sldId id="611" r:id="rId13"/>
    <p:sldId id="612" r:id="rId14"/>
    <p:sldId id="591" r:id="rId15"/>
    <p:sldId id="586" r:id="rId16"/>
    <p:sldId id="598" r:id="rId17"/>
    <p:sldId id="592" r:id="rId18"/>
    <p:sldId id="599" r:id="rId19"/>
    <p:sldId id="593" r:id="rId20"/>
    <p:sldId id="600" r:id="rId21"/>
    <p:sldId id="594" r:id="rId22"/>
    <p:sldId id="601" r:id="rId23"/>
    <p:sldId id="595" r:id="rId24"/>
    <p:sldId id="602" r:id="rId25"/>
    <p:sldId id="596" r:id="rId26"/>
    <p:sldId id="603" r:id="rId27"/>
    <p:sldId id="597" r:id="rId28"/>
    <p:sldId id="584" r:id="rId2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7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312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Relationship Id="rId3" Type="http://schemas.openxmlformats.org/officeDocument/2006/relationships/hyperlink" Target="http://stackoverflow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azza.com/cl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submission: 20% penalty per day</a:t>
            </a:r>
          </a:p>
          <a:p>
            <a:r>
              <a:rPr lang="en-US" dirty="0" err="1" smtClean="0"/>
              <a:t>Regrading</a:t>
            </a:r>
            <a:endParaRPr lang="en-US" dirty="0" smtClean="0"/>
          </a:p>
          <a:p>
            <a:pPr lvl="1"/>
            <a:r>
              <a:rPr lang="en-US" dirty="0" smtClean="0"/>
              <a:t>If requested, the entire work will be </a:t>
            </a:r>
            <a:r>
              <a:rPr lang="en-US" dirty="0" err="1" smtClean="0"/>
              <a:t>regraded</a:t>
            </a:r>
            <a:endParaRPr lang="en-US" dirty="0" smtClean="0"/>
          </a:p>
          <a:p>
            <a:r>
              <a:rPr lang="en-US" dirty="0" smtClean="0"/>
              <a:t>No “I”</a:t>
            </a:r>
          </a:p>
          <a:p>
            <a:r>
              <a:rPr lang="en-US" dirty="0" smtClean="0"/>
              <a:t>No makeup exam</a:t>
            </a:r>
          </a:p>
          <a:p>
            <a:r>
              <a:rPr lang="en-US" dirty="0" smtClean="0"/>
              <a:t>No grade </a:t>
            </a:r>
            <a:r>
              <a:rPr lang="en-US" dirty="0" smtClean="0"/>
              <a:t>negotiation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3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integrity: exams, HW, and code</a:t>
            </a:r>
          </a:p>
          <a:p>
            <a:pPr lvl="1"/>
            <a:r>
              <a:rPr lang="en-US" dirty="0"/>
              <a:t>Copying others’ code: no</a:t>
            </a:r>
          </a:p>
          <a:p>
            <a:pPr lvl="1"/>
            <a:r>
              <a:rPr lang="en-US" dirty="0"/>
              <a:t>Copying from other sources (the Web, books, etc.): get permission</a:t>
            </a:r>
          </a:p>
          <a:p>
            <a:pPr lvl="1"/>
            <a:r>
              <a:rPr lang="en-US" dirty="0" smtClean="0"/>
              <a:t>Exceptions: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://developer.android.com</a:t>
            </a:r>
            <a:r>
              <a:rPr lang="en-US" dirty="0"/>
              <a:t> (copy freely, but mark clearly that you copied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http://stackoverflow.com</a:t>
            </a:r>
            <a:r>
              <a:rPr lang="en-US" dirty="0" smtClean="0"/>
              <a:t> (generally OK to see how things get done; but </a:t>
            </a:r>
            <a:r>
              <a:rPr lang="en-US" b="1" dirty="0" smtClean="0">
                <a:solidFill>
                  <a:srgbClr val="FF0000"/>
                </a:solidFill>
              </a:rPr>
              <a:t>do not copy and paste.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If found, the incident will be reported to the university</a:t>
            </a:r>
          </a:p>
          <a:p>
            <a:r>
              <a:rPr lang="en-US" dirty="0" smtClean="0"/>
              <a:t>Will use an </a:t>
            </a:r>
            <a:r>
              <a:rPr lang="en-US" dirty="0"/>
              <a:t>a</a:t>
            </a:r>
            <a:r>
              <a:rPr lang="en-US" dirty="0" smtClean="0"/>
              <a:t>utomatic similarity checker.</a:t>
            </a:r>
          </a:p>
          <a:p>
            <a:pPr lvl="1"/>
            <a:r>
              <a:rPr lang="en-US" dirty="0" smtClean="0"/>
              <a:t>When similar submissions are found, both will get F for the entire semester.</a:t>
            </a:r>
          </a:p>
          <a:p>
            <a:r>
              <a:rPr lang="en-US" dirty="0" smtClean="0"/>
              <a:t>Please be careful when using an online code repository, e.g.,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Reach the Teaching Staff?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Steve: 304 Davis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ectures (MWF 3:00pm-3:50pm)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ffice </a:t>
            </a:r>
            <a:r>
              <a:rPr lang="en-US" dirty="0" smtClean="0"/>
              <a:t>hours (MWF 4pm-5pm)</a:t>
            </a:r>
          </a:p>
          <a:p>
            <a:r>
              <a:rPr lang="en-US" dirty="0" smtClean="0"/>
              <a:t>TAs</a:t>
            </a:r>
            <a:endParaRPr lang="en-US" dirty="0" smtClean="0"/>
          </a:p>
          <a:p>
            <a:pPr lvl="1"/>
            <a:r>
              <a:rPr lang="en-US" smtClean="0"/>
              <a:t>(Tentative) Recitations</a:t>
            </a:r>
            <a:r>
              <a:rPr lang="en-US" dirty="0" smtClean="0"/>
              <a:t>: M (10:00 – 10:50) &amp; F (2:00 – 2:50) @ </a:t>
            </a:r>
            <a:r>
              <a:rPr lang="en-US" dirty="0"/>
              <a:t>Baldy 106</a:t>
            </a:r>
            <a:endParaRPr lang="en-US" dirty="0" smtClean="0"/>
          </a:p>
          <a:p>
            <a:pPr lvl="1"/>
            <a:r>
              <a:rPr lang="en-US" dirty="0" smtClean="0"/>
              <a:t>Office hours: generally 3 hours for each and every weekday will be covered.</a:t>
            </a:r>
          </a:p>
          <a:p>
            <a:pPr lvl="1"/>
            <a:r>
              <a:rPr lang="en-US" dirty="0" smtClean="0"/>
              <a:t>Please do not expect that the TAs will stay more than 3 hours.</a:t>
            </a:r>
            <a:endParaRPr lang="en-US" dirty="0" smtClean="0"/>
          </a:p>
          <a:p>
            <a:r>
              <a:rPr lang="en-US" dirty="0" smtClean="0"/>
              <a:t>Use Piazza (</a:t>
            </a:r>
            <a:r>
              <a:rPr lang="en-US" dirty="0" smtClean="0">
                <a:hlinkClick r:id="rId2"/>
              </a:rPr>
              <a:t>http://piazza.com/class</a:t>
            </a:r>
            <a:r>
              <a:rPr lang="en-US" dirty="0" smtClean="0"/>
              <a:t>), instead of email, mailing list, blog,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Am I Going to Learn?</a:t>
            </a:r>
            <a:br>
              <a:rPr lang="en-US" dirty="0" smtClean="0"/>
            </a:br>
            <a:r>
              <a:rPr lang="en-US" dirty="0" smtClean="0"/>
              <a:t>Distributed Systems 10 Questions!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Course goal: answering </a:t>
            </a:r>
            <a:r>
              <a:rPr lang="en-US" dirty="0" smtClean="0">
                <a:solidFill>
                  <a:srgbClr val="FF0000"/>
                </a:solidFill>
              </a:rPr>
              <a:t>10 questions on distributed systems</a:t>
            </a:r>
          </a:p>
          <a:p>
            <a:pPr lvl="1"/>
            <a:r>
              <a:rPr lang="en-US" dirty="0" smtClean="0"/>
              <a:t>At the end of the semester, if you can answer only 10 questions about distributed systems, you’ll probably get an A.</a:t>
            </a:r>
          </a:p>
          <a:p>
            <a:pPr lvl="1"/>
            <a:r>
              <a:rPr lang="en-US" dirty="0" smtClean="0"/>
              <a:t>Easy enough!</a:t>
            </a:r>
          </a:p>
          <a:p>
            <a:r>
              <a:rPr lang="en-US" dirty="0" smtClean="0"/>
              <a:t>What are those questions?</a:t>
            </a:r>
          </a:p>
          <a:p>
            <a:pPr lvl="1"/>
            <a:r>
              <a:rPr lang="en-US" dirty="0" smtClean="0"/>
              <a:t>Organized in 6 themes</a:t>
            </a:r>
          </a:p>
          <a:p>
            <a:pPr lvl="1"/>
            <a:r>
              <a:rPr lang="en-US" dirty="0" smtClean="0"/>
              <a:t>1~2 questions in each theme</a:t>
            </a:r>
          </a:p>
          <a:p>
            <a:pPr lvl="1"/>
            <a:r>
              <a:rPr lang="en-US" dirty="0" smtClean="0"/>
              <a:t>A few (or several) lectures to answer each </a:t>
            </a:r>
            <a:r>
              <a:rPr lang="en-US" dirty="0" smtClean="0"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Am I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Introducing…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Hydie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743200" y="1524000"/>
            <a:ext cx="16764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What’s up?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4038600" y="2514600"/>
            <a:ext cx="13716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Hey!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Q1: </a:t>
            </a:r>
            <a:r>
              <a:rPr lang="en-US" dirty="0" smtClean="0">
                <a:solidFill>
                  <a:srgbClr val="0000FF"/>
                </a:solidFill>
              </a:rPr>
              <a:t>how do you talk to another machine?</a:t>
            </a:r>
          </a:p>
          <a:p>
            <a:pPr lvl="1"/>
            <a:r>
              <a:rPr lang="en-US" dirty="0" smtClean="0"/>
              <a:t>Networking basics</a:t>
            </a:r>
          </a:p>
          <a:p>
            <a:r>
              <a:rPr lang="en-US" dirty="0" smtClean="0"/>
              <a:t>Q2: </a:t>
            </a:r>
            <a:r>
              <a:rPr lang="en-US" dirty="0" smtClean="0">
                <a:solidFill>
                  <a:srgbClr val="0000FF"/>
                </a:solidFill>
              </a:rPr>
              <a:t>how do you talk to multiple machines at once?</a:t>
            </a:r>
          </a:p>
          <a:p>
            <a:pPr lvl="1"/>
            <a:r>
              <a:rPr lang="en-US" dirty="0" smtClean="0"/>
              <a:t>Multicast</a:t>
            </a:r>
          </a:p>
          <a:p>
            <a:r>
              <a:rPr lang="en-US" dirty="0" smtClean="0"/>
              <a:t>Q3: </a:t>
            </a:r>
            <a:r>
              <a:rPr lang="en-US" dirty="0" smtClean="0">
                <a:solidFill>
                  <a:srgbClr val="0000FF"/>
                </a:solidFill>
              </a:rPr>
              <a:t>can you call a function/method/procedure running in another machine?</a:t>
            </a:r>
          </a:p>
          <a:p>
            <a:pPr lvl="1"/>
            <a:r>
              <a:rPr lang="en-US" dirty="0" smtClean="0"/>
              <a:t>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I’m shaking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35052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What? I’m doing it too!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800600" y="1143000"/>
            <a:ext cx="3048000" cy="1066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thought I was doing it…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Q4: </a:t>
            </a:r>
            <a:r>
              <a:rPr lang="en-US" dirty="0" smtClean="0">
                <a:solidFill>
                  <a:srgbClr val="0000FF"/>
                </a:solidFill>
              </a:rPr>
              <a:t>how do you control access to shared resources?</a:t>
            </a:r>
          </a:p>
          <a:p>
            <a:pPr lvl="1"/>
            <a:r>
              <a:rPr lang="en-US" dirty="0" smtClean="0"/>
              <a:t>Distributed mutual exclusion, distributed transactions, 2-phase commit,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 want to shake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41148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No, I don’t want to.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5257800" y="3733800"/>
            <a:ext cx="1981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 way!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CSE 486/586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want to take this course?</a:t>
            </a:r>
          </a:p>
          <a:p>
            <a:endParaRPr lang="en-US" dirty="0"/>
          </a:p>
          <a:p>
            <a:r>
              <a:rPr lang="en-US" dirty="0" smtClean="0"/>
              <a:t>Some positive feedback of this course…</a:t>
            </a:r>
          </a:p>
          <a:p>
            <a:pPr lvl="1"/>
            <a:r>
              <a:rPr lang="en-US" i="1" dirty="0" smtClean="0"/>
              <a:t>“(CSE 486/586) </a:t>
            </a:r>
            <a:r>
              <a:rPr lang="en-US" i="1" dirty="0"/>
              <a:t>didn't only helped with understanding the concepts involved, </a:t>
            </a:r>
            <a:r>
              <a:rPr lang="en-US" i="1" dirty="0" smtClean="0"/>
              <a:t>but have </a:t>
            </a:r>
            <a:r>
              <a:rPr lang="en-US" i="1" dirty="0"/>
              <a:t>also always given me something cool and interesting to talk </a:t>
            </a:r>
            <a:r>
              <a:rPr lang="en-US" i="1" dirty="0" smtClean="0"/>
              <a:t>about in </a:t>
            </a:r>
            <a:r>
              <a:rPr lang="en-US" i="1" dirty="0"/>
              <a:t>interviews</a:t>
            </a:r>
            <a:r>
              <a:rPr lang="en-US" i="1" dirty="0" smtClean="0"/>
              <a:t>.”</a:t>
            </a:r>
          </a:p>
          <a:p>
            <a:pPr lvl="1"/>
            <a:r>
              <a:rPr lang="en-US" i="1" dirty="0" smtClean="0"/>
              <a:t>“I am actually learning new things.”</a:t>
            </a:r>
          </a:p>
          <a:p>
            <a:endParaRPr lang="en-US" dirty="0" smtClean="0"/>
          </a:p>
          <a:p>
            <a:r>
              <a:rPr lang="en-US" dirty="0" smtClean="0"/>
              <a:t>Some negative feedback of this course…</a:t>
            </a:r>
          </a:p>
          <a:p>
            <a:pPr lvl="1"/>
            <a:r>
              <a:rPr lang="en-US" i="1" dirty="0" smtClean="0"/>
              <a:t>“Projects are a bit too much on the difficult side.”</a:t>
            </a:r>
          </a:p>
          <a:p>
            <a:pPr lvl="1"/>
            <a:r>
              <a:rPr lang="en-US" i="1" dirty="0" smtClean="0"/>
              <a:t>“The midterm came almost out of nowhere.”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Are you ready?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7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Q5: </a:t>
            </a:r>
            <a:r>
              <a:rPr lang="en-US" dirty="0" smtClean="0">
                <a:solidFill>
                  <a:srgbClr val="0000FF"/>
                </a:solidFill>
              </a:rPr>
              <a:t>how do multiple machines reach an agreement?</a:t>
            </a:r>
          </a:p>
          <a:p>
            <a:pPr lvl="1"/>
            <a:r>
              <a:rPr lang="en-US" dirty="0" smtClean="0"/>
              <a:t>Time &amp; synchronization, global states, snapshots, mutual exclusion, leader election,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Bad news</a:t>
            </a:r>
            <a:r>
              <a:rPr lang="en-US" dirty="0" smtClean="0"/>
              <a:t>: it’s impossible!</a:t>
            </a:r>
          </a:p>
          <a:p>
            <a:pPr lvl="1"/>
            <a:r>
              <a:rPr lang="en-US" dirty="0" smtClean="0"/>
              <a:t>The impossibility of consensus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Who has a brain?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do.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don’t.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Q6: </a:t>
            </a:r>
            <a:r>
              <a:rPr lang="en-US" dirty="0" smtClean="0">
                <a:solidFill>
                  <a:srgbClr val="0000FF"/>
                </a:solidFill>
              </a:rPr>
              <a:t>how do you locate where things are and access them? </a:t>
            </a:r>
          </a:p>
          <a:p>
            <a:pPr lvl="1"/>
            <a:r>
              <a:rPr lang="en-US" dirty="0" smtClean="0"/>
              <a:t>DHT, 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22860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Non-Byzantine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Q7: </a:t>
            </a:r>
            <a:r>
              <a:rPr lang="en-US" dirty="0" smtClean="0">
                <a:solidFill>
                  <a:srgbClr val="0000FF"/>
                </a:solidFill>
              </a:rPr>
              <a:t>how do you know if a machine has failed?</a:t>
            </a:r>
          </a:p>
          <a:p>
            <a:pPr lvl="1"/>
            <a:r>
              <a:rPr lang="en-US" dirty="0" smtClean="0"/>
              <a:t>Failure detection</a:t>
            </a:r>
          </a:p>
          <a:p>
            <a:r>
              <a:rPr lang="en-US" dirty="0" smtClean="0"/>
              <a:t>Q8: </a:t>
            </a:r>
            <a:r>
              <a:rPr lang="en-US" dirty="0" smtClean="0">
                <a:solidFill>
                  <a:srgbClr val="0000FF"/>
                </a:solidFill>
              </a:rPr>
              <a:t>how do you program your system to operate continually even under failures?</a:t>
            </a:r>
          </a:p>
          <a:p>
            <a:pPr lvl="1"/>
            <a:r>
              <a:rPr lang="en-US" dirty="0" smtClean="0"/>
              <a:t>Replication, gossiping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442680" cy="45593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13716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We’re under attack!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0"/>
            <a:ext cx="212309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Q9: </a:t>
            </a:r>
            <a:r>
              <a:rPr lang="en-US" dirty="0" smtClean="0">
                <a:solidFill>
                  <a:srgbClr val="0000FF"/>
                </a:solidFill>
              </a:rPr>
              <a:t>how do you deal with attackers?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Q10: </a:t>
            </a:r>
            <a:r>
              <a:rPr lang="en-US" dirty="0" smtClean="0">
                <a:solidFill>
                  <a:srgbClr val="0000FF"/>
                </a:solidFill>
              </a:rPr>
              <a:t>what if some machines malfunction?</a:t>
            </a:r>
          </a:p>
          <a:p>
            <a:pPr lvl="1"/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heavily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  <a:p>
            <a:r>
              <a:rPr lang="en-US" dirty="0" smtClean="0"/>
              <a:t>The material was originally developed for courses CS425/CSE424/ECE428 at UIUC.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“The number of people who know how to build really solid distributed systems…is about ten”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 smtClean="0"/>
              <a:t>, Professor at UC Berkeley</a:t>
            </a:r>
          </a:p>
          <a:p>
            <a:endParaRPr lang="en-US" dirty="0" smtClean="0"/>
          </a:p>
          <a:p>
            <a:r>
              <a:rPr lang="en-US" dirty="0" smtClean="0"/>
              <a:t>The point: it’s hard to build a solid distributed system.</a:t>
            </a:r>
          </a:p>
          <a:p>
            <a:r>
              <a:rPr lang="en-US" dirty="0" smtClean="0"/>
              <a:t>So, why is it hard?...but first of all…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Distributed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3999"/>
            <a:ext cx="7010400" cy="481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Distributed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ea typeface="Times New Roman" pitchFamily="-1" charset="0"/>
              <a:cs typeface="Times New Roman" pitchFamily="-1" charset="0"/>
            </a:endParaRPr>
          </a:p>
          <a:p>
            <a:endParaRPr lang="en-US" i="1" dirty="0" smtClean="0">
              <a:ea typeface="Times New Roman" pitchFamily="-1" charset="0"/>
              <a:cs typeface="Times New Roman" pitchFamily="-1" charset="0"/>
            </a:endParaRPr>
          </a:p>
          <a:p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A distributed system is a collection of entities with a common goal, each of which is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autonomous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,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programmable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,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asynchronous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 and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failure-prone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, and which communicate through an </a:t>
            </a:r>
            <a:r>
              <a:rPr lang="en-US" i="1" dirty="0" smtClean="0">
                <a:solidFill>
                  <a:srgbClr val="038A69"/>
                </a:solidFill>
                <a:ea typeface="Times New Roman" pitchFamily="-1" charset="0"/>
                <a:cs typeface="Times New Roman" pitchFamily="-1" charset="0"/>
              </a:rPr>
              <a:t>unreliable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 communication medium.</a:t>
            </a:r>
          </a:p>
          <a:p>
            <a:endParaRPr lang="en-US" i="1" dirty="0" smtClean="0">
              <a:ea typeface="Times New Roman" pitchFamily="-1" charset="0"/>
              <a:cs typeface="Times New Roman" pitchFamily="-1" charset="0"/>
            </a:endParaRPr>
          </a:p>
          <a:p>
            <a:r>
              <a:rPr lang="en-US" dirty="0" smtClean="0">
                <a:ea typeface="Times New Roman" pitchFamily="-1" charset="0"/>
                <a:cs typeface="Times New Roman" pitchFamily="-1" charset="0"/>
              </a:rPr>
              <a:t>This will be a working definition </a:t>
            </a:r>
            <a:r>
              <a:rPr lang="en-US" smtClean="0">
                <a:ea typeface="Times New Roman" pitchFamily="-1" charset="0"/>
                <a:cs typeface="Times New Roman" pitchFamily="-1" charset="0"/>
              </a:rPr>
              <a:t>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 to Build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Scale</a:t>
            </a:r>
            <a:r>
              <a:rPr lang="en-US" dirty="0" smtClean="0"/>
              <a:t>: hundreds or thousands of machines</a:t>
            </a:r>
          </a:p>
          <a:p>
            <a:pPr lvl="1"/>
            <a:r>
              <a:rPr lang="en-US" dirty="0" smtClean="0"/>
              <a:t>Google: 4K-machine </a:t>
            </a:r>
            <a:r>
              <a:rPr lang="en-US" dirty="0" err="1" smtClean="0"/>
              <a:t>MapReduce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Yahoo!: 4K-machine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err="1" smtClean="0"/>
              <a:t>Akamai</a:t>
            </a:r>
            <a:r>
              <a:rPr lang="en-US" dirty="0" smtClean="0"/>
              <a:t>: 70K machines distributed over the world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: 60K machines providing the service</a:t>
            </a:r>
          </a:p>
          <a:p>
            <a:pPr lvl="1"/>
            <a:r>
              <a:rPr lang="en-US" dirty="0" smtClean="0"/>
              <a:t>Hard enough to program one machine!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Dynamism</a:t>
            </a:r>
            <a:r>
              <a:rPr lang="en-US" dirty="0" smtClean="0"/>
              <a:t>: machines do fail!</a:t>
            </a:r>
          </a:p>
          <a:p>
            <a:pPr lvl="1"/>
            <a:r>
              <a:rPr lang="en-US" dirty="0" smtClean="0"/>
              <a:t>50 machine failures out of 20K machine cluster per day (reported by Yahoo!)</a:t>
            </a:r>
          </a:p>
          <a:p>
            <a:pPr lvl="1"/>
            <a:r>
              <a:rPr lang="en-US" dirty="0" smtClean="0"/>
              <a:t>1 disk failure out of 16K disks every 6 hours (reported by Google)</a:t>
            </a:r>
          </a:p>
          <a:p>
            <a:r>
              <a:rPr lang="en-US" dirty="0" smtClean="0"/>
              <a:t>What else?</a:t>
            </a:r>
          </a:p>
          <a:p>
            <a:pPr lvl="1"/>
            <a:r>
              <a:rPr lang="en-US" dirty="0" smtClean="0"/>
              <a:t>Concurrent execution, consistency,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OK; But 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is where all the actions are!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What is the two biggest driving forces in the computing industry for the last 5 years?</a:t>
            </a:r>
          </a:p>
          <a:p>
            <a:pPr lvl="1"/>
            <a:r>
              <a:rPr lang="en-US" dirty="0" smtClean="0"/>
              <a:t>It’s the cloud!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smartphones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They are distributed!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Now --- it’s all about distributed systems!</a:t>
            </a:r>
          </a:p>
          <a:p>
            <a:pPr lvl="1"/>
            <a:r>
              <a:rPr lang="en-US" dirty="0" smtClean="0"/>
              <a:t>Well…with a bit of exaggeration…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Cool; How Am I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Main: Distributed Systems: Concepts and Design, 5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Edition (</a:t>
            </a:r>
            <a:r>
              <a:rPr lang="en-US" dirty="0" err="1" smtClean="0">
                <a:solidFill>
                  <a:srgbClr val="0000FF"/>
                </a:solidFill>
              </a:rPr>
              <a:t>Coulouris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Dollimore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Kindberg</a:t>
            </a:r>
            <a:r>
              <a:rPr lang="en-US" dirty="0" smtClean="0">
                <a:solidFill>
                  <a:srgbClr val="0000FF"/>
                </a:solidFill>
              </a:rPr>
              <a:t>, Blair)</a:t>
            </a:r>
          </a:p>
          <a:p>
            <a:pPr lvl="1"/>
            <a:r>
              <a:rPr lang="en-US" dirty="0" smtClean="0"/>
              <a:t>Optional: Distributed Systems: Principles and Paradigms, 2</a:t>
            </a:r>
            <a:r>
              <a:rPr lang="en-US" baseline="30000" dirty="0" smtClean="0"/>
              <a:t>nd</a:t>
            </a:r>
            <a:r>
              <a:rPr lang="en-US" dirty="0" smtClean="0"/>
              <a:t> Edition, (</a:t>
            </a:r>
            <a:r>
              <a:rPr lang="en-US" dirty="0" err="1" smtClean="0"/>
              <a:t>Tanenbaum</a:t>
            </a:r>
            <a:r>
              <a:rPr lang="en-US" dirty="0" smtClean="0"/>
              <a:t>, Van Steen)</a:t>
            </a:r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Minimum: CSE 250 Data Structures and Algorithms</a:t>
            </a:r>
          </a:p>
          <a:p>
            <a:pPr lvl="1"/>
            <a:r>
              <a:rPr lang="en-US" dirty="0" smtClean="0"/>
              <a:t>Ideal: Basic networking concepts (TCP/IP, routing), basic OS concepts (processes, threads, synchronization, file systems), systems programming (</a:t>
            </a:r>
            <a:r>
              <a:rPr lang="en-US" dirty="0" err="1" smtClean="0"/>
              <a:t>pthread</a:t>
            </a:r>
            <a:r>
              <a:rPr lang="en-US" dirty="0" smtClean="0"/>
              <a:t>, socket)</a:t>
            </a:r>
          </a:p>
          <a:p>
            <a:r>
              <a:rPr lang="en-US" dirty="0" smtClean="0"/>
              <a:t>Lectures</a:t>
            </a:r>
          </a:p>
          <a:p>
            <a:r>
              <a:rPr lang="en-US" dirty="0" smtClean="0"/>
              <a:t>(Non-graded) HW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Programming assignments</a:t>
            </a:r>
          </a:p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Going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“starter” project: project 0</a:t>
            </a:r>
          </a:p>
          <a:p>
            <a:r>
              <a:rPr lang="en-US" dirty="0" smtClean="0"/>
              <a:t>A distributed key-value </a:t>
            </a:r>
            <a:r>
              <a:rPr lang="en-US" dirty="0" smtClean="0"/>
              <a:t>storage (based on Amazon Dynamo) </a:t>
            </a:r>
            <a:r>
              <a:rPr lang="en-US" dirty="0" smtClean="0"/>
              <a:t>on Android in 3 stages: project 1 ~ project 3</a:t>
            </a:r>
          </a:p>
          <a:p>
            <a:r>
              <a:rPr lang="en-US" dirty="0" smtClean="0"/>
              <a:t>For each project, submit </a:t>
            </a:r>
            <a:r>
              <a:rPr lang="en-US" dirty="0" smtClean="0">
                <a:solidFill>
                  <a:srgbClr val="0000FF"/>
                </a:solidFill>
              </a:rPr>
              <a:t>a solution/design document </a:t>
            </a:r>
            <a:r>
              <a:rPr lang="en-US" dirty="0" smtClean="0"/>
              <a:t>as well as </a:t>
            </a:r>
            <a:r>
              <a:rPr lang="en-US" dirty="0" smtClean="0">
                <a:solidFill>
                  <a:srgbClr val="0000FF"/>
                </a:solidFill>
              </a:rPr>
              <a:t>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Individual submission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5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5938</TotalTime>
  <Pages>12</Pages>
  <Words>1252</Words>
  <Application>Microsoft Macintosh PowerPoint</Application>
  <PresentationFormat>Letter Paper (8.5x11 in)</PresentationFormat>
  <Paragraphs>205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CS252-template</vt:lpstr>
      <vt:lpstr>Office Theme</vt:lpstr>
      <vt:lpstr>CSE 486/586 Distributed Systems Introduction  </vt:lpstr>
      <vt:lpstr>Welcome to CSE 486/586</vt:lpstr>
      <vt:lpstr>Building a Distributed System</vt:lpstr>
      <vt:lpstr>What is a Distributed System?</vt:lpstr>
      <vt:lpstr>What is a Distributed System?</vt:lpstr>
      <vt:lpstr>Why Is It Hard to Build One?</vt:lpstr>
      <vt:lpstr>OK; But Who Cares?</vt:lpstr>
      <vt:lpstr>OK, Cool; How Am I Going to Learn?</vt:lpstr>
      <vt:lpstr>What Am I Going to Build?</vt:lpstr>
      <vt:lpstr>Important Policies</vt:lpstr>
      <vt:lpstr>Academic Integrity Policies</vt:lpstr>
      <vt:lpstr>How Can I Reach the Teaching Staff?</vt:lpstr>
      <vt:lpstr>What Exactly Am I Going to Learn? Distributed Systems 10 Questions!</vt:lpstr>
      <vt:lpstr>What Exactly Am I Going to Learn?</vt:lpstr>
      <vt:lpstr>Theme 1: Hint</vt:lpstr>
      <vt:lpstr>Theme 1: Communications</vt:lpstr>
      <vt:lpstr>Theme 2: Hint</vt:lpstr>
      <vt:lpstr>Theme 2: Concurrency</vt:lpstr>
      <vt:lpstr>Theme 3: Hint</vt:lpstr>
      <vt:lpstr>Theme 3: Consensus</vt:lpstr>
      <vt:lpstr>Theme 4: Hint</vt:lpstr>
      <vt:lpstr>Theme 4: Storage Management</vt:lpstr>
      <vt:lpstr>Theme 5: Hint</vt:lpstr>
      <vt:lpstr>Theme 5: Non-Byzantine Failures</vt:lpstr>
      <vt:lpstr>Theme 6: Hint</vt:lpstr>
      <vt:lpstr>Theme 6: Byzantine Failures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327</cp:revision>
  <cp:lastPrinted>2012-01-18T19:39:03Z</cp:lastPrinted>
  <dcterms:created xsi:type="dcterms:W3CDTF">2012-01-27T18:15:16Z</dcterms:created>
  <dcterms:modified xsi:type="dcterms:W3CDTF">2013-01-14T19:45:43Z</dcterms:modified>
  <cp:category/>
</cp:coreProperties>
</file>