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1"/>
  </p:notesMasterIdLst>
  <p:handoutMasterIdLst>
    <p:handoutMasterId r:id="rId22"/>
  </p:handoutMasterIdLst>
  <p:sldIdLst>
    <p:sldId id="322" r:id="rId3"/>
    <p:sldId id="609" r:id="rId4"/>
    <p:sldId id="585" r:id="rId5"/>
    <p:sldId id="587" r:id="rId6"/>
    <p:sldId id="588" r:id="rId7"/>
    <p:sldId id="586" r:id="rId8"/>
    <p:sldId id="591" r:id="rId9"/>
    <p:sldId id="592" r:id="rId10"/>
    <p:sldId id="590" r:id="rId11"/>
    <p:sldId id="593" r:id="rId12"/>
    <p:sldId id="628" r:id="rId13"/>
    <p:sldId id="629" r:id="rId14"/>
    <p:sldId id="630" r:id="rId15"/>
    <p:sldId id="594" r:id="rId16"/>
    <p:sldId id="597" r:id="rId17"/>
    <p:sldId id="610" r:id="rId18"/>
    <p:sldId id="631" r:id="rId19"/>
    <p:sldId id="584" r:id="rId2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8" d="100"/>
          <a:sy n="78" d="100"/>
        </p:scale>
        <p:origin x="-13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590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6873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890F-59E3-2146-B76B-02E29727EA6D}" type="slidenum">
              <a:rPr lang="en-US"/>
              <a:pPr/>
              <a:t>7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07B04-A68C-A245-8E30-AFFAC4D5CD64}" type="slidenum">
              <a:rPr lang="en-US"/>
              <a:pPr/>
              <a:t>8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B890F-59E3-2146-B76B-02E29727EA6D}" type="slidenum">
              <a:rPr lang="en-US"/>
              <a:pPr/>
              <a:t>9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9E1CF-75F7-2D47-88D6-05CA13EBA11A}" type="slidenum">
              <a:rPr lang="en-US"/>
              <a:pPr/>
              <a:t>15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The Internet in 2 Hours:</a:t>
            </a:r>
            <a:br>
              <a:rPr lang="en-US" dirty="0" smtClean="0"/>
            </a:br>
            <a:r>
              <a:rPr lang="en-US" dirty="0" smtClean="0"/>
              <a:t>The First Hour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back: 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network of networks</a:t>
            </a:r>
          </a:p>
          <a:p>
            <a:r>
              <a:rPr lang="en-US" dirty="0" smtClean="0"/>
              <a:t>The fundamental goal of the original designers: </a:t>
            </a:r>
            <a:r>
              <a:rPr lang="en-US" dirty="0" smtClean="0">
                <a:solidFill>
                  <a:srgbClr val="0000FF"/>
                </a:solidFill>
              </a:rPr>
              <a:t>interconnecting</a:t>
            </a:r>
            <a:r>
              <a:rPr lang="en-US" dirty="0" smtClean="0"/>
              <a:t> different networks by designing </a:t>
            </a:r>
            <a:r>
              <a:rPr lang="en-US" dirty="0" smtClean="0">
                <a:solidFill>
                  <a:srgbClr val="FF0000"/>
                </a:solidFill>
              </a:rPr>
              <a:t>common 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3" descr="isp-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4038600" cy="323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Recitations will begin from next week.</a:t>
            </a:r>
          </a:p>
          <a:p>
            <a:pPr lvl="1"/>
            <a:r>
              <a:rPr lang="en-US" smtClean="0"/>
              <a:t>M </a:t>
            </a:r>
            <a:r>
              <a:rPr lang="en-US" dirty="0"/>
              <a:t>(10:00 – 10:50) &amp; F (2:00 – 2:50) @ </a:t>
            </a:r>
            <a:r>
              <a:rPr lang="en-US" dirty="0" smtClean="0"/>
              <a:t>106 Baldy</a:t>
            </a:r>
          </a:p>
          <a:p>
            <a:r>
              <a:rPr lang="en-US" dirty="0" smtClean="0"/>
              <a:t>PA 1 description will be out soon.</a:t>
            </a:r>
          </a:p>
          <a:p>
            <a:r>
              <a:rPr lang="en-US" dirty="0" smtClean="0"/>
              <a:t>Please use Piazza; all announcements will go there.</a:t>
            </a:r>
          </a:p>
          <a:p>
            <a:pPr lvl="1"/>
            <a:r>
              <a:rPr lang="en-US" dirty="0" smtClean="0"/>
              <a:t>Anonymous/private posting: generally questions are beneficial to the whole class; please consider posting it publicly first.</a:t>
            </a:r>
          </a:p>
          <a:p>
            <a:pPr lvl="1"/>
            <a:r>
              <a:rPr lang="en-US" dirty="0" smtClean="0"/>
              <a:t>If you want an invite, let me know.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3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care?</a:t>
            </a:r>
          </a:p>
          <a:p>
            <a:pPr lvl="1"/>
            <a:r>
              <a:rPr lang="en-US" dirty="0" smtClean="0"/>
              <a:t>Now: you might be just doing what’s given to you.</a:t>
            </a:r>
          </a:p>
          <a:p>
            <a:pPr lvl="1"/>
            <a:r>
              <a:rPr lang="en-US" dirty="0" smtClean="0"/>
              <a:t>Later: you will likely </a:t>
            </a:r>
            <a:r>
              <a:rPr lang="en-US" i="1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what you want to do and do it.</a:t>
            </a:r>
          </a:p>
          <a:p>
            <a:r>
              <a:rPr lang="en-US" dirty="0" smtClean="0"/>
              <a:t>Internet as a case study of a distributed system</a:t>
            </a:r>
          </a:p>
          <a:p>
            <a:pPr lvl="1"/>
            <a:r>
              <a:rPr lang="en-US" dirty="0" smtClean="0"/>
              <a:t>Put a designer’s hat on for a moment.</a:t>
            </a:r>
          </a:p>
          <a:p>
            <a:r>
              <a:rPr lang="en-US" dirty="0" smtClean="0"/>
              <a:t>Questions to think about:</a:t>
            </a:r>
          </a:p>
          <a:p>
            <a:pPr lvl="1"/>
            <a:r>
              <a:rPr lang="en-US" dirty="0" smtClean="0"/>
              <a:t>Why? i.e., why do we want to connect computers?</a:t>
            </a:r>
          </a:p>
          <a:p>
            <a:pPr lvl="1"/>
            <a:r>
              <a:rPr lang="en-US" dirty="0" smtClean="0"/>
              <a:t>What is the ideal outcome? i.e., what do we want?</a:t>
            </a:r>
          </a:p>
          <a:p>
            <a:pPr lvl="1"/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2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“The whole can </a:t>
            </a:r>
            <a:r>
              <a:rPr lang="en-US" dirty="0"/>
              <a:t>be greater than </a:t>
            </a:r>
            <a:r>
              <a:rPr lang="en-US" dirty="0" smtClean="0"/>
              <a:t>the sum of its parts”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US" dirty="0"/>
              <a:t>Internet communication </a:t>
            </a:r>
            <a:r>
              <a:rPr lang="en-US" dirty="0">
                <a:solidFill>
                  <a:srgbClr val="FF0000"/>
                </a:solidFill>
              </a:rPr>
              <a:t>must continue </a:t>
            </a:r>
            <a:r>
              <a:rPr lang="en-US" dirty="0"/>
              <a:t>despite loss of networks or gateways.</a:t>
            </a:r>
          </a:p>
          <a:p>
            <a:pPr lvl="1"/>
            <a:r>
              <a:rPr lang="en-US" dirty="0"/>
              <a:t>The Internet must support </a:t>
            </a:r>
            <a:r>
              <a:rPr lang="en-US" dirty="0">
                <a:solidFill>
                  <a:srgbClr val="FF0000"/>
                </a:solidFill>
              </a:rPr>
              <a:t>multiple types of communications service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Internet architecture must accommodate </a:t>
            </a:r>
            <a:r>
              <a:rPr lang="en-US" dirty="0">
                <a:solidFill>
                  <a:srgbClr val="FF0000"/>
                </a:solidFill>
              </a:rPr>
              <a:t>a variety of networks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Internet architecture must permit distributed management of its resources.</a:t>
            </a:r>
          </a:p>
          <a:p>
            <a:pPr lvl="1"/>
            <a:r>
              <a:rPr lang="en-US" dirty="0"/>
              <a:t>The Internet architecture must be cost effective.</a:t>
            </a:r>
          </a:p>
          <a:p>
            <a:pPr lvl="1"/>
            <a:r>
              <a:rPr lang="en-US" dirty="0"/>
              <a:t>The Internet architecture must permit host attachment with a low level of effort.</a:t>
            </a:r>
          </a:p>
          <a:p>
            <a:pPr lvl="1"/>
            <a:r>
              <a:rPr lang="en-US" dirty="0"/>
              <a:t>The resources used in the Internet architecture must be accountable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</a:t>
            </a:r>
            <a:r>
              <a:rPr lang="en-US" dirty="0" smtClean="0">
                <a:solidFill>
                  <a:srgbClr val="0000FF"/>
                </a:solidFill>
              </a:rPr>
              <a:t>many types of networks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rgbClr val="0000FF"/>
                </a:solidFill>
              </a:rPr>
              <a:t>various physical media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Coax, radio, satellite, etc.</a:t>
            </a:r>
          </a:p>
          <a:p>
            <a:r>
              <a:rPr lang="en-US" dirty="0" smtClean="0"/>
              <a:t>The original designers wanted to interconnect those somehow.</a:t>
            </a:r>
          </a:p>
          <a:p>
            <a:r>
              <a:rPr lang="en-US" dirty="0" smtClean="0"/>
              <a:t>A potential solution</a:t>
            </a:r>
          </a:p>
          <a:p>
            <a:pPr lvl="1"/>
            <a:r>
              <a:rPr lang="en-US" dirty="0" smtClean="0"/>
              <a:t>Designing a “multi-media” network (e.g., via physical signal translator for various physical media)</a:t>
            </a:r>
          </a:p>
          <a:p>
            <a:r>
              <a:rPr lang="en-US" dirty="0" smtClean="0"/>
              <a:t>Solution chosen?</a:t>
            </a:r>
          </a:p>
          <a:p>
            <a:pPr lvl="1"/>
            <a:r>
              <a:rPr lang="en-US" dirty="0" smtClean="0"/>
              <a:t>Hint: “All problems in computer science can be solved by another level of indirection.” --- David Wheeler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Connecting by layering</a:t>
            </a:r>
            <a:r>
              <a:rPr lang="en-US" dirty="0" smtClean="0"/>
              <a:t> with packet switching</a:t>
            </a:r>
          </a:p>
          <a:p>
            <a:pPr lvl="1"/>
            <a:r>
              <a:rPr lang="en-US" dirty="0" smtClean="0"/>
              <a:t>(We will not cover packet switching vs. circuit switching)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914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3C907DC6-B1D8-7843-B57B-715F571B7F49}" type="slidenum">
              <a:rPr lang="en-US"/>
              <a:pPr/>
              <a:t>15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Layering: A Modular Approach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4250"/>
            <a:ext cx="8458200" cy="2978150"/>
          </a:xfrm>
        </p:spPr>
        <p:txBody>
          <a:bodyPr/>
          <a:lstStyle/>
          <a:p>
            <a:r>
              <a:rPr lang="en-US" dirty="0" smtClean="0"/>
              <a:t>Sub</a:t>
            </a:r>
            <a:r>
              <a:rPr lang="en-US" dirty="0"/>
              <a:t>-divide the problem</a:t>
            </a:r>
          </a:p>
          <a:p>
            <a:pPr lvl="1"/>
            <a:r>
              <a:rPr lang="en-US" dirty="0"/>
              <a:t>Each layer relies on services from layer below </a:t>
            </a:r>
          </a:p>
          <a:p>
            <a:pPr lvl="1"/>
            <a:r>
              <a:rPr lang="en-US" dirty="0"/>
              <a:t>Each layer exports services to layer above</a:t>
            </a:r>
          </a:p>
          <a:p>
            <a:r>
              <a:rPr lang="en-US" dirty="0"/>
              <a:t>Interface between layers defines interaction</a:t>
            </a:r>
          </a:p>
          <a:p>
            <a:pPr lvl="1"/>
            <a:r>
              <a:rPr lang="en-US" dirty="0"/>
              <a:t>Hides implementation details</a:t>
            </a:r>
          </a:p>
          <a:p>
            <a:pPr lvl="1"/>
            <a:r>
              <a:rPr lang="en-US" dirty="0"/>
              <a:t>Layers can change without disturbing other </a:t>
            </a:r>
            <a:r>
              <a:rPr lang="en-US" dirty="0" smtClean="0"/>
              <a:t>layers</a:t>
            </a:r>
            <a:endParaRPr lang="en-US" sz="3200" dirty="0" smtClean="0"/>
          </a:p>
          <a:p>
            <a:r>
              <a:rPr lang="en-US" dirty="0" smtClean="0"/>
              <a:t>“The” computer science approach</a:t>
            </a:r>
          </a:p>
          <a:p>
            <a:pPr lvl="1"/>
            <a:r>
              <a:rPr lang="en-US" dirty="0" smtClean="0"/>
              <a:t>ISA, OS, networking…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2133600" y="5930900"/>
            <a:ext cx="4800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Link hardware</a:t>
            </a: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2133600" y="5322888"/>
            <a:ext cx="4800600" cy="608012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solidFill>
                  <a:schemeClr val="bg1"/>
                </a:solidFill>
                <a:latin typeface="Arial" pitchFamily="-1" charset="0"/>
              </a:rPr>
              <a:t>Host-to-host connectivity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2133600" y="4713288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Application-to-application channels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2133600" y="4102100"/>
            <a:ext cx="4800600" cy="6111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r>
              <a:rPr lang="en-US" sz="2400" b="0">
                <a:latin typeface="Arial" pitchFamily="-1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to put</a:t>
            </a:r>
            <a:r>
              <a:rPr lang="en-US" dirty="0" smtClean="0"/>
              <a:t> on top of physical networks?</a:t>
            </a:r>
          </a:p>
          <a:p>
            <a:r>
              <a:rPr lang="en-US" dirty="0" smtClean="0"/>
              <a:t>Assumption (for the sake of the discussion):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switching (a conversation is divided into smaller units called packets)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things for enabling a conversation between remote hosts: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Addressing</a:t>
            </a:r>
            <a:r>
              <a:rPr lang="en-US" dirty="0" smtClean="0"/>
              <a:t> (where do I send a </a:t>
            </a:r>
            <a:r>
              <a:rPr lang="en-US" dirty="0" err="1" smtClean="0"/>
              <a:t>msg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Routing</a:t>
            </a:r>
            <a:r>
              <a:rPr lang="en-US" dirty="0" smtClean="0"/>
              <a:t> (how do I reach that address?)</a:t>
            </a:r>
          </a:p>
          <a:p>
            <a:r>
              <a:rPr lang="en-US" dirty="0" smtClean="0"/>
              <a:t>Most importantly,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pPr lvl="1"/>
            <a:r>
              <a:rPr lang="en-US" dirty="0" smtClean="0"/>
              <a:t>Protection of a conversation </a:t>
            </a:r>
            <a:r>
              <a:rPr lang="en-US" i="1" dirty="0" smtClean="0"/>
              <a:t>as long as </a:t>
            </a:r>
            <a:r>
              <a:rPr lang="en-US" dirty="0" smtClean="0"/>
              <a:t>there’s </a:t>
            </a:r>
            <a:r>
              <a:rPr lang="en-US" dirty="0" smtClean="0">
                <a:solidFill>
                  <a:srgbClr val="0000FF"/>
                </a:solidFill>
              </a:rPr>
              <a:t>a physical path</a:t>
            </a:r>
            <a:r>
              <a:rPr lang="en-US" dirty="0" smtClean="0"/>
              <a:t> between entities communicating and they are </a:t>
            </a:r>
            <a:r>
              <a:rPr lang="en-US" dirty="0" smtClean="0">
                <a:solidFill>
                  <a:srgbClr val="0000FF"/>
                </a:solidFill>
              </a:rPr>
              <a:t>alive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are some of the threats that disrupt a conversation?</a:t>
            </a:r>
          </a:p>
          <a:p>
            <a:pPr lvl="1"/>
            <a:r>
              <a:rPr lang="en-US" dirty="0" smtClean="0"/>
              <a:t>Packet loss, out-of-order delivery, duplicate packets,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519176" cy="589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820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3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</a:p>
          <a:p>
            <a:pPr lvl="1"/>
            <a:r>
              <a:rPr lang="en-US" dirty="0" smtClean="0"/>
              <a:t>A network of networks</a:t>
            </a:r>
          </a:p>
          <a:p>
            <a:pPr lvl="1"/>
            <a:r>
              <a:rPr lang="en-US" dirty="0" smtClean="0"/>
              <a:t>A case study as a distributed system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An agreement between multiple parties</a:t>
            </a:r>
          </a:p>
          <a:p>
            <a:pPr lvl="1"/>
            <a:r>
              <a:rPr lang="en-US" dirty="0" smtClean="0"/>
              <a:t>Syntax &amp; semantics</a:t>
            </a:r>
          </a:p>
          <a:p>
            <a:r>
              <a:rPr lang="en-US" dirty="0" smtClean="0"/>
              <a:t>Design a system</a:t>
            </a:r>
          </a:p>
          <a:p>
            <a:pPr lvl="1"/>
            <a:r>
              <a:rPr lang="en-US" dirty="0" smtClean="0"/>
              <a:t>Why, what, and how</a:t>
            </a:r>
          </a:p>
          <a:p>
            <a:r>
              <a:rPr lang="en-US" dirty="0" smtClean="0"/>
              <a:t>The Internet</a:t>
            </a:r>
          </a:p>
          <a:p>
            <a:pPr lvl="1"/>
            <a:r>
              <a:rPr lang="en-US" dirty="0" smtClean="0"/>
              <a:t>Connecting by layering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7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</a:t>
            </a:r>
          </a:p>
          <a:p>
            <a:pPr lvl="1"/>
            <a:r>
              <a:rPr lang="en-US" dirty="0" err="1" smtClean="0"/>
              <a:t>Indranil</a:t>
            </a:r>
            <a:r>
              <a:rPr lang="en-US" dirty="0" smtClean="0"/>
              <a:t> Gupta at UIUC</a:t>
            </a:r>
          </a:p>
          <a:p>
            <a:pPr lvl="1"/>
            <a:r>
              <a:rPr lang="en-US" dirty="0" smtClean="0"/>
              <a:t>Mike Freedman and Jen Rexford at Princeton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make an effort to come to every class.</a:t>
            </a:r>
          </a:p>
          <a:p>
            <a:r>
              <a:rPr lang="en-US" dirty="0" smtClean="0"/>
              <a:t>Please do the work yourself.</a:t>
            </a:r>
          </a:p>
          <a:p>
            <a:r>
              <a:rPr lang="en-US" dirty="0" smtClean="0"/>
              <a:t>This course:</a:t>
            </a:r>
          </a:p>
          <a:p>
            <a:pPr lvl="1"/>
            <a:r>
              <a:rPr lang="en-US" dirty="0" smtClean="0"/>
              <a:t>Introducing common problems that arise when building a distributed system</a:t>
            </a:r>
          </a:p>
          <a:p>
            <a:pPr lvl="1"/>
            <a:r>
              <a:rPr lang="en-US" dirty="0" smtClean="0"/>
              <a:t>Discussing algorithms, architectures, and abstractions that solve those problems</a:t>
            </a:r>
          </a:p>
          <a:p>
            <a:pPr lvl="1"/>
            <a:r>
              <a:rPr lang="en-US" dirty="0" smtClean="0"/>
              <a:t>Practicing how to adapt those algorithms and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7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and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overview of the Internet</a:t>
            </a:r>
          </a:p>
          <a:p>
            <a:r>
              <a:rPr lang="en-US" dirty="0" smtClean="0"/>
              <a:t>Two things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design philosophy </a:t>
            </a:r>
            <a:r>
              <a:rPr lang="en-US" dirty="0" smtClean="0"/>
              <a:t>of the Internet (“The Design Philosophy of the DARPA Internet Protocols” by David Clark): today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Transport &amp; application</a:t>
            </a:r>
            <a:r>
              <a:rPr lang="en-US" dirty="0" smtClean="0"/>
              <a:t> layers: </a:t>
            </a:r>
            <a:r>
              <a:rPr lang="en-US" dirty="0"/>
              <a:t>n</a:t>
            </a:r>
            <a:r>
              <a:rPr lang="en-US" dirty="0" smtClean="0"/>
              <a:t>ext lecture</a:t>
            </a:r>
          </a:p>
          <a:p>
            <a:r>
              <a:rPr lang="en-US" dirty="0" smtClean="0"/>
              <a:t>Obviously can’t replace a networking course; please take it if you haven’t---it’s interesting!</a:t>
            </a:r>
          </a:p>
          <a:p>
            <a:r>
              <a:rPr lang="en-US" dirty="0" smtClean="0"/>
              <a:t>Why teach these?</a:t>
            </a:r>
          </a:p>
          <a:p>
            <a:pPr lvl="1"/>
            <a:r>
              <a:rPr lang="en-US" dirty="0" smtClean="0"/>
              <a:t>Because I want to ;-)</a:t>
            </a:r>
          </a:p>
          <a:p>
            <a:pPr lvl="1"/>
            <a:r>
              <a:rPr lang="en-US" dirty="0" smtClean="0"/>
              <a:t>If there’s no network, there’s no distributed system.</a:t>
            </a:r>
          </a:p>
          <a:p>
            <a:pPr lvl="1"/>
            <a:r>
              <a:rPr lang="en-US" dirty="0" smtClean="0"/>
              <a:t>Not just that: </a:t>
            </a:r>
            <a:r>
              <a:rPr lang="en-US" dirty="0" smtClean="0">
                <a:solidFill>
                  <a:srgbClr val="FF0000"/>
                </a:solidFill>
              </a:rPr>
              <a:t>the design of the Internet is a great example of designing a solid distributed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400800" cy="445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7097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network of networks</a:t>
            </a:r>
          </a:p>
          <a:p>
            <a:r>
              <a:rPr lang="en-US" dirty="0" smtClean="0"/>
              <a:t>The fundamental goal of the original designers: </a:t>
            </a:r>
            <a:r>
              <a:rPr lang="en-US" dirty="0" smtClean="0">
                <a:solidFill>
                  <a:srgbClr val="0000FF"/>
                </a:solidFill>
              </a:rPr>
              <a:t>interconnecting</a:t>
            </a:r>
            <a:r>
              <a:rPr lang="en-US" dirty="0" smtClean="0"/>
              <a:t> different networks by designing </a:t>
            </a:r>
            <a:r>
              <a:rPr lang="en-US" dirty="0" smtClean="0">
                <a:solidFill>
                  <a:srgbClr val="FF0000"/>
                </a:solidFill>
              </a:rPr>
              <a:t>common 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3" descr="isp-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4038600" cy="323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005C417-3FF8-2D4B-9CB4-12C07045BF8C}" type="slidenum">
              <a:rPr lang="en-US"/>
              <a:pPr/>
              <a:t>7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making </a:t>
            </a:r>
            <a:r>
              <a:rPr lang="en-US" dirty="0"/>
              <a:t>an </a:t>
            </a:r>
            <a:r>
              <a:rPr lang="en-US" dirty="0" smtClean="0"/>
              <a:t>appointment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Well…I think we need a better way…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77892" name="Picture 4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7175" y="2105025"/>
            <a:ext cx="1795463" cy="1833563"/>
          </a:xfrm>
          <a:prstGeom prst="rect">
            <a:avLst/>
          </a:prstGeom>
          <a:noFill/>
        </p:spPr>
      </p:pic>
      <p:pic>
        <p:nvPicPr>
          <p:cNvPr id="677893" name="Picture 5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838" y="3289300"/>
            <a:ext cx="1868487" cy="1773238"/>
          </a:xfrm>
          <a:prstGeom prst="rect">
            <a:avLst/>
          </a:prstGeom>
          <a:noFill/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55638" y="1752600"/>
            <a:ext cx="4416425" cy="1382713"/>
            <a:chOff x="413" y="1236"/>
            <a:chExt cx="2782" cy="871"/>
          </a:xfrm>
        </p:grpSpPr>
        <p:sp>
          <p:nvSpPr>
            <p:cNvPr id="677895" name="Text Box 7"/>
            <p:cNvSpPr txBox="1">
              <a:spLocks noChangeArrowheads="1"/>
            </p:cNvSpPr>
            <p:nvPr/>
          </p:nvSpPr>
          <p:spPr bwMode="auto">
            <a:xfrm>
              <a:off x="414" y="135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1:30pm on February 8, 2006?</a:t>
              </a:r>
            </a:p>
          </p:txBody>
        </p:sp>
        <p:sp>
          <p:nvSpPr>
            <p:cNvPr id="677896" name="AutoShape 8"/>
            <p:cNvSpPr>
              <a:spLocks noChangeArrowheads="1"/>
            </p:cNvSpPr>
            <p:nvPr/>
          </p:nvSpPr>
          <p:spPr bwMode="auto">
            <a:xfrm>
              <a:off x="413" y="1236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33838" y="3949700"/>
            <a:ext cx="2035175" cy="641350"/>
            <a:chOff x="2541" y="2620"/>
            <a:chExt cx="1282" cy="404"/>
          </a:xfrm>
        </p:grpSpPr>
        <p:sp>
          <p:nvSpPr>
            <p:cNvPr id="677897" name="AutoShape 9"/>
            <p:cNvSpPr>
              <a:spLocks noChangeArrowheads="1"/>
            </p:cNvSpPr>
            <p:nvPr/>
          </p:nvSpPr>
          <p:spPr bwMode="auto">
            <a:xfrm flipH="1" flipV="1">
              <a:off x="2541" y="2620"/>
              <a:ext cx="1282" cy="404"/>
            </a:xfrm>
            <a:prstGeom prst="wedgeRoundRectCallout">
              <a:avLst>
                <a:gd name="adj1" fmla="val -81829"/>
                <a:gd name="adj2" fmla="val 20594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898" name="Text Box 10"/>
            <p:cNvSpPr txBox="1">
              <a:spLocks noChangeArrowheads="1"/>
            </p:cNvSpPr>
            <p:nvPr/>
          </p:nvSpPr>
          <p:spPr bwMode="auto">
            <a:xfrm>
              <a:off x="2783" y="2692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 can’t.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264025" y="4217988"/>
            <a:ext cx="2035175" cy="641350"/>
            <a:chOff x="2686" y="2789"/>
            <a:chExt cx="1282" cy="404"/>
          </a:xfrm>
        </p:grpSpPr>
        <p:sp>
          <p:nvSpPr>
            <p:cNvPr id="677900" name="AutoShape 12"/>
            <p:cNvSpPr>
              <a:spLocks noChangeArrowheads="1"/>
            </p:cNvSpPr>
            <p:nvPr/>
          </p:nvSpPr>
          <p:spPr bwMode="auto">
            <a:xfrm flipH="1" flipV="1">
              <a:off x="2686" y="2789"/>
              <a:ext cx="1282" cy="404"/>
            </a:xfrm>
            <a:prstGeom prst="wedgeRoundRectCallout">
              <a:avLst>
                <a:gd name="adj1" fmla="val -81829"/>
                <a:gd name="adj2" fmla="val 20594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902" name="Text Box 14"/>
            <p:cNvSpPr txBox="1">
              <a:spLocks noChangeArrowheads="1"/>
            </p:cNvSpPr>
            <p:nvPr/>
          </p:nvSpPr>
          <p:spPr bwMode="auto">
            <a:xfrm>
              <a:off x="2880" y="2789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 can’t.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495800" y="4486275"/>
            <a:ext cx="2035175" cy="654050"/>
            <a:chOff x="2832" y="2958"/>
            <a:chExt cx="1282" cy="412"/>
          </a:xfrm>
        </p:grpSpPr>
        <p:sp>
          <p:nvSpPr>
            <p:cNvPr id="677901" name="AutoShape 13"/>
            <p:cNvSpPr>
              <a:spLocks noChangeArrowheads="1"/>
            </p:cNvSpPr>
            <p:nvPr/>
          </p:nvSpPr>
          <p:spPr bwMode="auto">
            <a:xfrm flipH="1" flipV="1">
              <a:off x="2832" y="2966"/>
              <a:ext cx="1282" cy="404"/>
            </a:xfrm>
            <a:prstGeom prst="wedgeRoundRectCallout">
              <a:avLst>
                <a:gd name="adj1" fmla="val -70519"/>
                <a:gd name="adj2" fmla="val 253708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903" name="Text Box 15"/>
            <p:cNvSpPr txBox="1">
              <a:spLocks noChangeArrowheads="1"/>
            </p:cNvSpPr>
            <p:nvPr/>
          </p:nvSpPr>
          <p:spPr bwMode="auto">
            <a:xfrm>
              <a:off x="3195" y="295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Yes!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69938" y="1874838"/>
            <a:ext cx="4416425" cy="1382712"/>
            <a:chOff x="775" y="2789"/>
            <a:chExt cx="2782" cy="871"/>
          </a:xfrm>
        </p:grpSpPr>
        <p:sp>
          <p:nvSpPr>
            <p:cNvPr id="677906" name="Text Box 18"/>
            <p:cNvSpPr txBox="1">
              <a:spLocks noChangeArrowheads="1"/>
            </p:cNvSpPr>
            <p:nvPr/>
          </p:nvSpPr>
          <p:spPr bwMode="auto">
            <a:xfrm>
              <a:off x="848" y="286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3:00pm on February 8, 2006?</a:t>
              </a:r>
            </a:p>
          </p:txBody>
        </p:sp>
        <p:sp>
          <p:nvSpPr>
            <p:cNvPr id="677907" name="AutoShape 19"/>
            <p:cNvSpPr>
              <a:spLocks noChangeArrowheads="1"/>
            </p:cNvSpPr>
            <p:nvPr/>
          </p:nvSpPr>
          <p:spPr bwMode="auto">
            <a:xfrm>
              <a:off x="775" y="2789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5825" y="1952625"/>
            <a:ext cx="4416425" cy="1382713"/>
            <a:chOff x="775" y="2789"/>
            <a:chExt cx="2782" cy="871"/>
          </a:xfrm>
        </p:grpSpPr>
        <p:sp>
          <p:nvSpPr>
            <p:cNvPr id="677911" name="Text Box 23"/>
            <p:cNvSpPr txBox="1">
              <a:spLocks noChangeArrowheads="1"/>
            </p:cNvSpPr>
            <p:nvPr/>
          </p:nvSpPr>
          <p:spPr bwMode="auto">
            <a:xfrm>
              <a:off x="848" y="2862"/>
              <a:ext cx="270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Please meet with me for </a:t>
              </a:r>
            </a:p>
            <a:p>
              <a:r>
                <a:rPr lang="en-US"/>
                <a:t>1.5 hours starting at </a:t>
              </a:r>
            </a:p>
            <a:p>
              <a:r>
                <a:rPr lang="en-US"/>
                <a:t>4:30pm on February 8, 2006?</a:t>
              </a:r>
            </a:p>
          </p:txBody>
        </p:sp>
        <p:sp>
          <p:nvSpPr>
            <p:cNvPr id="677912" name="AutoShape 24"/>
            <p:cNvSpPr>
              <a:spLocks noChangeArrowheads="1"/>
            </p:cNvSpPr>
            <p:nvPr/>
          </p:nvSpPr>
          <p:spPr bwMode="auto">
            <a:xfrm>
              <a:off x="775" y="2789"/>
              <a:ext cx="2782" cy="871"/>
            </a:xfrm>
            <a:prstGeom prst="wedgeRectCallout">
              <a:avLst>
                <a:gd name="adj1" fmla="val 1727"/>
                <a:gd name="adj2" fmla="val 10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3F61213-DD54-7E41-A122-3D800B2EB337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Bob: </a:t>
            </a:r>
            <a:r>
              <a:rPr lang="en-US" dirty="0">
                <a:solidFill>
                  <a:srgbClr val="FF3300"/>
                </a:solidFill>
              </a:rPr>
              <a:t>When are you free to meet for 1.5 hours during the next two weeks?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3300"/>
                </a:solidFill>
              </a:rPr>
              <a:t>Alice: </a:t>
            </a:r>
            <a:r>
              <a:rPr lang="en-US" dirty="0">
                <a:solidFill>
                  <a:srgbClr val="FF3300"/>
                </a:solidFill>
              </a:rPr>
              <a:t>10:30am on Feb 8 and 1:15pm on Feb 9.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/>
              <a:t>Bob: </a:t>
            </a:r>
            <a:r>
              <a:rPr lang="en-US" dirty="0"/>
              <a:t>Book me for 1.5 hours at 10:30am on Feb 8.</a:t>
            </a:r>
            <a:endParaRPr lang="en-US" dirty="0" smtClean="0"/>
          </a:p>
          <a:p>
            <a:r>
              <a:rPr lang="en-US" dirty="0" smtClean="0"/>
              <a:t>Alice: </a:t>
            </a:r>
            <a:r>
              <a:rPr lang="en-US" dirty="0"/>
              <a:t>Yes.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005C417-3FF8-2D4B-9CB4-12C07045BF8C}" type="slidenum">
              <a:rPr lang="en-US"/>
              <a:pPr/>
              <a:t>9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What is a Protocol?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agreement</a:t>
            </a:r>
            <a:r>
              <a:rPr lang="en-US" dirty="0" smtClean="0"/>
              <a:t> between entities in communication</a:t>
            </a:r>
          </a:p>
          <a:p>
            <a:pPr lvl="1"/>
            <a:r>
              <a:rPr lang="en-US" dirty="0" smtClean="0"/>
              <a:t>Two things: 1) syntax, 2) semantics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Syntax</a:t>
            </a:r>
          </a:p>
          <a:p>
            <a:pPr lvl="1"/>
            <a:r>
              <a:rPr lang="en-US" dirty="0" smtClean="0"/>
              <a:t>What language?</a:t>
            </a:r>
          </a:p>
          <a:p>
            <a:pPr lvl="1"/>
            <a:r>
              <a:rPr lang="en-US" dirty="0" smtClean="0"/>
              <a:t>What’s the time format? Granularity?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 smtClean="0"/>
              <a:t>If broken into pieces, how do you reassemble?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msg</a:t>
            </a:r>
            <a:r>
              <a:rPr lang="en-US" dirty="0" smtClean="0"/>
              <a:t> gets lost, what do you do?</a:t>
            </a:r>
          </a:p>
          <a:p>
            <a:pPr lvl="1"/>
            <a:r>
              <a:rPr lang="en-US" dirty="0" smtClean="0"/>
              <a:t>If you get a </a:t>
            </a:r>
            <a:r>
              <a:rPr lang="en-US" dirty="0" err="1" smtClean="0"/>
              <a:t>msg</a:t>
            </a:r>
            <a:r>
              <a:rPr lang="en-US" dirty="0" smtClean="0"/>
              <a:t>, what do you do?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7573</TotalTime>
  <Pages>12</Pages>
  <Words>1092</Words>
  <Application>Microsoft Macintosh PowerPoint</Application>
  <PresentationFormat>Letter Paper (8.5x11 in)</PresentationFormat>
  <Paragraphs>197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CS252-template</vt:lpstr>
      <vt:lpstr>Office Theme</vt:lpstr>
      <vt:lpstr>CSE 486/586 Distributed Systems The Internet in 2 Hours: The First Hour</vt:lpstr>
      <vt:lpstr>Recap</vt:lpstr>
      <vt:lpstr>Today and Next</vt:lpstr>
      <vt:lpstr>What Is the Internet?</vt:lpstr>
      <vt:lpstr>What Is the Internet?</vt:lpstr>
      <vt:lpstr>What Is the Internet?</vt:lpstr>
      <vt:lpstr>Detour: What is a Protocol?</vt:lpstr>
      <vt:lpstr>Detour: What Is a Protocol?</vt:lpstr>
      <vt:lpstr>Detour: What is a Protocol?</vt:lpstr>
      <vt:lpstr>Returning back: What Is the Internet?</vt:lpstr>
      <vt:lpstr>CSE 486/586 Administrivia</vt:lpstr>
      <vt:lpstr>Building the Internet</vt:lpstr>
      <vt:lpstr>Why and What</vt:lpstr>
      <vt:lpstr>How to Interconnect?</vt:lpstr>
      <vt:lpstr>Layering: A Modular Approach</vt:lpstr>
      <vt:lpstr>Challenges in Layering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373</cp:revision>
  <cp:lastPrinted>2012-01-18T19:39:03Z</cp:lastPrinted>
  <dcterms:created xsi:type="dcterms:W3CDTF">2012-01-18T18:01:14Z</dcterms:created>
  <dcterms:modified xsi:type="dcterms:W3CDTF">2013-01-16T22:26:41Z</dcterms:modified>
  <cp:category/>
</cp:coreProperties>
</file>