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322" r:id="rId3"/>
    <p:sldId id="653" r:id="rId4"/>
    <p:sldId id="692" r:id="rId5"/>
    <p:sldId id="693" r:id="rId6"/>
    <p:sldId id="707" r:id="rId7"/>
    <p:sldId id="681" r:id="rId8"/>
    <p:sldId id="682" r:id="rId9"/>
    <p:sldId id="683" r:id="rId10"/>
    <p:sldId id="684" r:id="rId11"/>
    <p:sldId id="685" r:id="rId12"/>
    <p:sldId id="694" r:id="rId13"/>
    <p:sldId id="686" r:id="rId14"/>
    <p:sldId id="695" r:id="rId15"/>
    <p:sldId id="687" r:id="rId16"/>
    <p:sldId id="696" r:id="rId17"/>
    <p:sldId id="705" r:id="rId18"/>
    <p:sldId id="706" r:id="rId19"/>
    <p:sldId id="697" r:id="rId20"/>
    <p:sldId id="698" r:id="rId21"/>
    <p:sldId id="699" r:id="rId22"/>
    <p:sldId id="688" r:id="rId23"/>
    <p:sldId id="700" r:id="rId24"/>
    <p:sldId id="701" r:id="rId25"/>
    <p:sldId id="702" r:id="rId26"/>
    <p:sldId id="689" r:id="rId27"/>
    <p:sldId id="703" r:id="rId28"/>
    <p:sldId id="691" r:id="rId29"/>
    <p:sldId id="704" r:id="rId30"/>
    <p:sldId id="584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6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502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61" tIns="48331" rIns="96661" bIns="48331"/>
          <a:lstStyle/>
          <a:p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Failure Detectors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Heartbeating Protocol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800600" y="3200400"/>
            <a:ext cx="3810000" cy="212365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maintains a sequence number</a:t>
            </a:r>
            <a:endParaRPr lang="en-US" sz="2400" dirty="0" smtClean="0">
              <a:solidFill>
                <a:schemeClr val="tx1"/>
              </a:solidFill>
              <a:latin typeface="Times New Roman" charset="0"/>
            </a:endParaRP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sends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 heartbeat with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incremented seq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 number after every T time units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113121" y="3200400"/>
            <a:ext cx="3733800" cy="19389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has not received a new heartbeat for the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past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, say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time units, since it received the last heartbeat,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then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failed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812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67818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794125" y="1489075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heartbeat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30187" y="5539026"/>
            <a:ext cx="8397793" cy="8617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T ≫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round trip time of messages, then worst case detection time ~ 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3T 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(why?</a:t>
            </a:r>
            <a:r>
              <a:rPr lang="en-US" sz="2000" i="1" dirty="0" smtClean="0">
                <a:solidFill>
                  <a:schemeClr val="tx1"/>
                </a:solidFill>
                <a:latin typeface="Times New Roman" charset="0"/>
              </a:rPr>
              <a:t>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changed to any positive number since it is a parameter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 a Synchronous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Ping-</a:t>
            </a:r>
            <a:r>
              <a:rPr lang="en-US" dirty="0" err="1" smtClean="0"/>
              <a:t>Ack</a:t>
            </a:r>
            <a:r>
              <a:rPr lang="en-US" dirty="0" smtClean="0"/>
              <a:t> and Heartbeat failure detectors are </a:t>
            </a:r>
            <a:r>
              <a:rPr lang="en-US" dirty="0" smtClean="0">
                <a:solidFill>
                  <a:srgbClr val="FF0000"/>
                </a:solidFill>
              </a:rPr>
              <a:t>always correct</a:t>
            </a:r>
          </a:p>
          <a:p>
            <a:pPr lvl="1"/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: set waiting time ‘T’ to be &gt; round-trip time upper bound</a:t>
            </a:r>
          </a:p>
          <a:p>
            <a:pPr lvl="1"/>
            <a:r>
              <a:rPr lang="en-US" dirty="0" smtClean="0"/>
              <a:t>Heartbeat: set waiting time ‘3*T’ to be &gt; round-trip time upper bound</a:t>
            </a:r>
          </a:p>
          <a:p>
            <a:r>
              <a:rPr lang="en-US" dirty="0" smtClean="0"/>
              <a:t>The following property is guaranteed:</a:t>
            </a:r>
          </a:p>
          <a:p>
            <a:pPr lvl="1"/>
            <a:r>
              <a:rPr lang="en-US" dirty="0" smtClean="0"/>
              <a:t>If a process </a:t>
            </a:r>
            <a:r>
              <a:rPr lang="en-US" dirty="0" err="1" smtClean="0"/>
              <a:t>pj</a:t>
            </a:r>
            <a:r>
              <a:rPr lang="en-US" dirty="0" smtClean="0"/>
              <a:t> fails, then pi will detect its failure as long as pi itself is alive</a:t>
            </a:r>
          </a:p>
          <a:p>
            <a:pPr lvl="1"/>
            <a:r>
              <a:rPr lang="en-US" dirty="0" smtClean="0"/>
              <a:t>Its next </a:t>
            </a:r>
            <a:r>
              <a:rPr lang="en-US" dirty="0" err="1" smtClean="0"/>
              <a:t>ack</a:t>
            </a:r>
            <a:r>
              <a:rPr lang="en-US" dirty="0" smtClean="0"/>
              <a:t>/heartbeat will not be received (within the timeout), and thus pi will detect </a:t>
            </a:r>
            <a:r>
              <a:rPr lang="en-US" dirty="0" err="1" smtClean="0"/>
              <a:t>pj</a:t>
            </a:r>
            <a:r>
              <a:rPr lang="en-US" dirty="0" smtClean="0"/>
              <a:t> as having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Failure Detector Properties</a:t>
            </a:r>
            <a:endParaRPr lang="en-GB"/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What do you mean a failure detector is </a:t>
            </a:r>
            <a:r>
              <a:rPr lang="en-GB" dirty="0" smtClean="0">
                <a:solidFill>
                  <a:srgbClr val="0000FF"/>
                </a:solidFill>
              </a:rPr>
              <a:t>“correct”</a:t>
            </a:r>
            <a:r>
              <a:rPr lang="en-GB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Completeness</a:t>
            </a:r>
            <a:r>
              <a:rPr lang="en-GB" dirty="0" smtClean="0"/>
              <a:t> = every process failure is eventually detected (</a:t>
            </a:r>
            <a:r>
              <a:rPr lang="en-GB" dirty="0" smtClean="0">
                <a:solidFill>
                  <a:srgbClr val="0000FF"/>
                </a:solidFill>
              </a:rPr>
              <a:t>no misses</a:t>
            </a:r>
            <a:r>
              <a:rPr lang="en-GB" dirty="0" smtClean="0"/>
              <a:t>)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Accuracy</a:t>
            </a:r>
            <a:r>
              <a:rPr lang="en-GB" dirty="0" smtClean="0"/>
              <a:t> = every detected failure corresponds to a crashed process (</a:t>
            </a:r>
            <a:r>
              <a:rPr lang="en-GB" dirty="0" smtClean="0">
                <a:solidFill>
                  <a:srgbClr val="0000FF"/>
                </a:solidFill>
              </a:rPr>
              <a:t>no mistakes</a:t>
            </a:r>
            <a:r>
              <a:rPr lang="en-GB" dirty="0" smtClean="0"/>
              <a:t>)</a:t>
            </a:r>
          </a:p>
          <a:p>
            <a:r>
              <a:rPr lang="en-US" dirty="0" smtClean="0"/>
              <a:t>What is a protocol that is 100% complete?</a:t>
            </a:r>
          </a:p>
          <a:p>
            <a:r>
              <a:rPr lang="en-US" dirty="0" smtClean="0"/>
              <a:t>What is a protocol that is 100% accurate?</a:t>
            </a:r>
            <a:endParaRPr lang="en-GB" dirty="0" smtClean="0"/>
          </a:p>
          <a:p>
            <a:r>
              <a:rPr lang="en-GB" dirty="0" smtClean="0"/>
              <a:t>Completeness and Accuracy </a:t>
            </a:r>
          </a:p>
          <a:p>
            <a:pPr lvl="1"/>
            <a:r>
              <a:rPr lang="en-GB" dirty="0" smtClean="0"/>
              <a:t>Can both be guaranteed 100% in a </a:t>
            </a:r>
            <a:r>
              <a:rPr lang="en-GB" dirty="0" smtClean="0">
                <a:solidFill>
                  <a:srgbClr val="0000FF"/>
                </a:solidFill>
              </a:rPr>
              <a:t>synchronous</a:t>
            </a:r>
            <a:r>
              <a:rPr lang="en-GB" dirty="0" smtClean="0"/>
              <a:t> distributed system (with reliable message delivery in bounded time)</a:t>
            </a:r>
          </a:p>
          <a:p>
            <a:pPr lvl="1"/>
            <a:r>
              <a:rPr lang="en-GB" dirty="0" smtClean="0"/>
              <a:t>Can </a:t>
            </a:r>
            <a:r>
              <a:rPr lang="en-GB" dirty="0" smtClean="0">
                <a:solidFill>
                  <a:srgbClr val="FF0000"/>
                </a:solidFill>
              </a:rPr>
              <a:t>never</a:t>
            </a:r>
            <a:r>
              <a:rPr lang="en-GB" dirty="0" smtClean="0"/>
              <a:t> be guaranteed simultaneously in an </a:t>
            </a:r>
            <a:r>
              <a:rPr lang="en-GB" dirty="0" smtClean="0">
                <a:solidFill>
                  <a:srgbClr val="0000FF"/>
                </a:solidFill>
              </a:rPr>
              <a:t>asynchronous</a:t>
            </a:r>
            <a:r>
              <a:rPr lang="en-GB" dirty="0" smtClean="0"/>
              <a:t> distributed system</a:t>
            </a:r>
          </a:p>
          <a:p>
            <a:pPr lvl="1"/>
            <a:r>
              <a:rPr lang="en-GB" dirty="0" smtClean="0"/>
              <a:t>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" y="57346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Completeness and Accuracy in Asynchronous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Impossible because of </a:t>
            </a:r>
            <a:r>
              <a:rPr lang="en-US" dirty="0" smtClean="0">
                <a:solidFill>
                  <a:srgbClr val="FF0000"/>
                </a:solidFill>
              </a:rPr>
              <a:t>arbitrary message delays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message losses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a heartbeat/</a:t>
            </a:r>
            <a:r>
              <a:rPr lang="en-US" dirty="0" err="1" smtClean="0"/>
              <a:t>ack</a:t>
            </a:r>
            <a:r>
              <a:rPr lang="en-US" dirty="0" smtClean="0"/>
              <a:t> is dropped (or several are dropped) from </a:t>
            </a:r>
            <a:r>
              <a:rPr lang="en-US" dirty="0" err="1" smtClean="0"/>
              <a:t>pj</a:t>
            </a:r>
            <a:r>
              <a:rPr lang="en-US" dirty="0" smtClean="0"/>
              <a:t>, then </a:t>
            </a:r>
            <a:r>
              <a:rPr lang="en-US" dirty="0" err="1" smtClean="0"/>
              <a:t>pj</a:t>
            </a:r>
            <a:r>
              <a:rPr lang="en-US" dirty="0" smtClean="0"/>
              <a:t> will be mistakenly detected as failed =&gt; inaccurate detection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large would the T waiting period in ping-</a:t>
            </a:r>
            <a:r>
              <a:rPr lang="en-US" dirty="0" err="1" smtClean="0"/>
              <a:t>ack</a:t>
            </a:r>
            <a:r>
              <a:rPr lang="en-US" dirty="0" smtClean="0"/>
              <a:t> or 3*T waiting period  in </a:t>
            </a:r>
            <a:r>
              <a:rPr lang="en-US" dirty="0" err="1" smtClean="0"/>
              <a:t>heartbeating</a:t>
            </a:r>
            <a:r>
              <a:rPr lang="en-US" dirty="0" smtClean="0"/>
              <a:t>, need to be to obtain 100% accuracy?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asynchronous systems,</a:t>
            </a:r>
            <a:r>
              <a:rPr lang="en-US" dirty="0" smtClean="0">
                <a:solidFill>
                  <a:srgbClr val="FF0000"/>
                </a:solidFill>
              </a:rPr>
              <a:t> delay/losses on a network link are impossible to distinguish from a faulty process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Heartbeating</a:t>
            </a:r>
            <a:r>
              <a:rPr lang="en-US" dirty="0" smtClean="0"/>
              <a:t> – satisfies completeness but </a:t>
            </a:r>
            <a:r>
              <a:rPr lang="en-US" dirty="0" smtClean="0">
                <a:solidFill>
                  <a:srgbClr val="0000FF"/>
                </a:solidFill>
              </a:rPr>
              <a:t>not accuracy</a:t>
            </a:r>
            <a:r>
              <a:rPr lang="en-US" dirty="0" smtClean="0"/>
              <a:t> (why?)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Ping-</a:t>
            </a:r>
            <a:r>
              <a:rPr lang="en-US" dirty="0" err="1" smtClean="0"/>
              <a:t>Ack</a:t>
            </a:r>
            <a:r>
              <a:rPr lang="en-US" dirty="0" smtClean="0"/>
              <a:t> – satisfies completeness but </a:t>
            </a:r>
            <a:r>
              <a:rPr lang="en-US" dirty="0" smtClean="0">
                <a:solidFill>
                  <a:srgbClr val="0000FF"/>
                </a:solidFill>
              </a:rPr>
              <a:t>not accuracy </a:t>
            </a:r>
            <a:r>
              <a:rPr lang="en-US" dirty="0" smtClean="0"/>
              <a:t>(why?)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Completeness or Accuracy? </a:t>
            </a:r>
            <a:br>
              <a:rPr lang="en-US" dirty="0" smtClean="0"/>
            </a:br>
            <a:r>
              <a:rPr lang="en-US" dirty="0" smtClean="0"/>
              <a:t>(in Asynchronous System)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Most failure detector implementations are willing to tolerate some inaccuracy, but </a:t>
            </a:r>
            <a:r>
              <a:rPr lang="en-GB" dirty="0" smtClean="0">
                <a:solidFill>
                  <a:srgbClr val="0000FF"/>
                </a:solidFill>
              </a:rPr>
              <a:t>require 100% completeness.</a:t>
            </a:r>
          </a:p>
          <a:p>
            <a:r>
              <a:rPr lang="en-US" dirty="0" smtClean="0"/>
              <a:t>Plenty of distributed apps designed assuming 100% completeness, e.g., p2p systems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altLang="ja-JP" dirty="0" smtClean="0"/>
              <a:t>Err on the side of caution</a:t>
            </a:r>
            <a:r>
              <a:rPr lang="ja-JP" altLang="en-US" dirty="0" smtClean="0"/>
              <a:t>”</a:t>
            </a:r>
            <a:r>
              <a:rPr lang="en-US" altLang="ja-JP" dirty="0" smtClean="0"/>
              <a:t>. </a:t>
            </a:r>
          </a:p>
          <a:p>
            <a:pPr lvl="1"/>
            <a:r>
              <a:rPr lang="en-US" dirty="0" smtClean="0"/>
              <a:t>Processes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stuck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waiting for other processes</a:t>
            </a:r>
          </a:p>
          <a:p>
            <a:r>
              <a:rPr lang="en-US" dirty="0" smtClean="0"/>
              <a:t>But it’</a:t>
            </a:r>
            <a:r>
              <a:rPr lang="en-US" altLang="ja-JP" dirty="0" smtClean="0"/>
              <a:t>s ok to mistakenly detect once in a while since – </a:t>
            </a:r>
            <a:r>
              <a:rPr lang="en-US" altLang="ja-JP" sz="2000" dirty="0" smtClean="0"/>
              <a:t>the victim process need only </a:t>
            </a:r>
            <a:r>
              <a:rPr lang="en-US" altLang="ja-JP" sz="2000" dirty="0" smtClean="0">
                <a:solidFill>
                  <a:srgbClr val="FF0000"/>
                </a:solidFill>
              </a:rPr>
              <a:t>rejoin as a new process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Hearbeating</a:t>
            </a:r>
            <a:r>
              <a:rPr lang="en-US" dirty="0" smtClean="0"/>
              <a:t> and Ping-</a:t>
            </a:r>
            <a:r>
              <a:rPr lang="en-US" dirty="0" err="1" smtClean="0"/>
              <a:t>Ack</a:t>
            </a:r>
            <a:r>
              <a:rPr lang="en-US" dirty="0" smtClean="0"/>
              <a:t> provide</a:t>
            </a:r>
          </a:p>
          <a:p>
            <a:pPr lvl="1"/>
            <a:r>
              <a:rPr lang="en-US" dirty="0" smtClean="0"/>
              <a:t>Probabilistic accuracy (for a process detected as failed, with some probability close to 1.0 (but not equal), it is true that it has actually crashed).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Detection in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 was for one process </a:t>
            </a:r>
            <a:r>
              <a:rPr lang="en-GB" dirty="0" err="1" smtClean="0"/>
              <a:t>pj</a:t>
            </a:r>
            <a:r>
              <a:rPr lang="en-GB" dirty="0" smtClean="0"/>
              <a:t> being detected and one process pi detecting failures</a:t>
            </a:r>
          </a:p>
          <a:p>
            <a:r>
              <a:rPr lang="en-GB" dirty="0" smtClean="0"/>
              <a:t>Let’s extend it to an entire distributed system</a:t>
            </a:r>
          </a:p>
          <a:p>
            <a:r>
              <a:rPr lang="en-GB" dirty="0" smtClean="0"/>
              <a:t>Difference from original failure detection is</a:t>
            </a:r>
          </a:p>
          <a:p>
            <a:pPr lvl="1"/>
            <a:r>
              <a:rPr lang="en-GB" dirty="0" smtClean="0"/>
              <a:t>We want failure detection of not merely one process (</a:t>
            </a:r>
            <a:r>
              <a:rPr lang="en-GB" i="1" dirty="0" err="1" smtClean="0"/>
              <a:t>pj</a:t>
            </a:r>
            <a:r>
              <a:rPr lang="en-GB" dirty="0" smtClean="0"/>
              <a:t>), but </a:t>
            </a:r>
            <a:r>
              <a:rPr lang="en-GB" i="1" dirty="0" smtClean="0"/>
              <a:t>all</a:t>
            </a:r>
            <a:r>
              <a:rPr lang="en-GB" dirty="0" smtClean="0"/>
              <a:t> processes in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PA1 deadline: This Friday @ 3pm!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Please go over the description once again and make sure that you’re following everything.</a:t>
            </a:r>
          </a:p>
          <a:p>
            <a:r>
              <a:rPr lang="en-US" dirty="0" smtClean="0"/>
              <a:t>PA2 will be out soon.</a:t>
            </a:r>
          </a:p>
          <a:p>
            <a:pPr lvl="1"/>
            <a:r>
              <a:rPr lang="en-US" dirty="0" smtClean="0"/>
              <a:t>Probably this Friday</a:t>
            </a:r>
            <a:endParaRPr lang="en-US" dirty="0" smtClean="0"/>
          </a:p>
          <a:p>
            <a:r>
              <a:rPr lang="en-US" dirty="0" smtClean="0"/>
              <a:t>Anonymous feedback form posted on Piazza &amp; website.</a:t>
            </a:r>
          </a:p>
          <a:p>
            <a:r>
              <a:rPr lang="en-US" dirty="0" smtClean="0"/>
              <a:t>Please </a:t>
            </a:r>
            <a:r>
              <a:rPr lang="en-US" dirty="0" smtClean="0"/>
              <a:t>use Piazza; all announcements will go there.</a:t>
            </a:r>
          </a:p>
          <a:p>
            <a:pPr lvl="1"/>
            <a:r>
              <a:rPr lang="en-US" dirty="0" smtClean="0"/>
              <a:t>If you want an invite, let me know.</a:t>
            </a:r>
          </a:p>
          <a:p>
            <a:r>
              <a:rPr lang="en-US" dirty="0" smtClean="0"/>
              <a:t>Please come to my office during the office hours!</a:t>
            </a:r>
          </a:p>
          <a:p>
            <a:pPr lvl="1"/>
            <a:r>
              <a:rPr lang="en-US" dirty="0" smtClean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Detection in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 was for one process </a:t>
            </a:r>
            <a:r>
              <a:rPr lang="en-GB" dirty="0" err="1" smtClean="0"/>
              <a:t>pj</a:t>
            </a:r>
            <a:r>
              <a:rPr lang="en-GB" dirty="0" smtClean="0"/>
              <a:t> being detected and one process pi detecting failures</a:t>
            </a:r>
          </a:p>
          <a:p>
            <a:r>
              <a:rPr lang="en-GB" dirty="0" smtClean="0"/>
              <a:t>Let’s extend it to an entire distributed system</a:t>
            </a:r>
          </a:p>
          <a:p>
            <a:r>
              <a:rPr lang="en-GB" dirty="0" smtClean="0"/>
              <a:t>Difference from original failure detection is</a:t>
            </a:r>
          </a:p>
          <a:p>
            <a:pPr lvl="1"/>
            <a:r>
              <a:rPr lang="en-GB" dirty="0" smtClean="0"/>
              <a:t>We want failure detection of not merely one process (</a:t>
            </a:r>
            <a:r>
              <a:rPr lang="en-GB" i="1" dirty="0" err="1" smtClean="0"/>
              <a:t>pj</a:t>
            </a:r>
            <a:r>
              <a:rPr lang="en-GB" dirty="0" smtClean="0"/>
              <a:t>), but </a:t>
            </a:r>
            <a:r>
              <a:rPr lang="en-GB" i="1" dirty="0" smtClean="0"/>
              <a:t>all</a:t>
            </a:r>
            <a:r>
              <a:rPr lang="en-GB" dirty="0" smtClean="0"/>
              <a:t> processes in system</a:t>
            </a:r>
          </a:p>
          <a:p>
            <a:r>
              <a:rPr lang="en-GB" dirty="0" smtClean="0"/>
              <a:t>Any idea?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Centralized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16238" y="4292600"/>
            <a:ext cx="151130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03575" y="3068638"/>
            <a:ext cx="1296988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4572000" y="2492375"/>
            <a:ext cx="71438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1571036">
            <a:off x="5076825" y="4005263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32363" y="4868863"/>
            <a:ext cx="3262312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 </a:t>
            </a:r>
            <a:endParaRPr lang="en-GB" sz="2400">
              <a:solidFill>
                <a:schemeClr val="tx1"/>
              </a:solidFill>
              <a:latin typeface="Arial" pitchFamily="-1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5400000">
            <a:off x="4529931" y="4191794"/>
            <a:ext cx="201613" cy="5492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356100" y="5661025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08400" y="55165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70188" y="3141663"/>
            <a:ext cx="287337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276600" y="2349500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7900" y="2349500"/>
            <a:ext cx="1223963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3850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 rot="3732702">
            <a:off x="3634581" y="2566194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71775" y="4365625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27763" y="3284538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372225" y="4292600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79838" y="1844675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916238" y="2781300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6579069">
            <a:off x="6011863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 rot="4351812">
            <a:off x="2771775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09800" y="2971800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You’ll learn new terminologies, definitions,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05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667000" y="38227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2286000" y="9906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All-to-All Heartbeat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348038" y="2349500"/>
            <a:ext cx="11525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787900" y="2349500"/>
            <a:ext cx="12239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rot="2308510">
            <a:off x="3635375" y="3068638"/>
            <a:ext cx="473075" cy="1793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5288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1050" y="42211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5867400"/>
            <a:ext cx="6827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Advantage: Everyone is able to keep track of everyone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680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Efficiency of Failure Detector: Metrics</a:t>
            </a:r>
            <a:endParaRPr lang="en-US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Bandwidth</a:t>
            </a:r>
            <a:r>
              <a:rPr lang="en-US" dirty="0" smtClean="0"/>
              <a:t>: the number of messages sent in the system during steady state (no failures)</a:t>
            </a:r>
          </a:p>
          <a:p>
            <a:pPr lvl="1"/>
            <a:r>
              <a:rPr lang="en-US" dirty="0" smtClean="0"/>
              <a:t>Small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Detection Time</a:t>
            </a:r>
          </a:p>
          <a:p>
            <a:pPr lvl="1"/>
            <a:r>
              <a:rPr lang="en-US" dirty="0" smtClean="0"/>
              <a:t>Time between a process crash and its detection</a:t>
            </a:r>
          </a:p>
          <a:p>
            <a:pPr lvl="1"/>
            <a:r>
              <a:rPr lang="en-US" dirty="0" smtClean="0"/>
              <a:t>Small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Scalability</a:t>
            </a:r>
            <a:r>
              <a:rPr lang="en-US" dirty="0" smtClean="0"/>
              <a:t>: Given the bandwidth and the detection properties, can you scale to a 1000 or million nodes?</a:t>
            </a:r>
          </a:p>
          <a:p>
            <a:pPr lvl="1"/>
            <a:r>
              <a:rPr lang="en-US" dirty="0" smtClean="0"/>
              <a:t>Large is good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 smtClean="0"/>
              <a:t>Large is good (lower inaccuracy is good)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False Detection Rate</a:t>
            </a:r>
            <a:r>
              <a:rPr lang="en-US" dirty="0" smtClean="0"/>
              <a:t>: Average number of failures detected per second, when there are in fact no failures</a:t>
            </a:r>
          </a:p>
          <a:p>
            <a:endParaRPr lang="en-US" dirty="0" smtClean="0"/>
          </a:p>
          <a:p>
            <a:r>
              <a:rPr lang="en-US" dirty="0" smtClean="0"/>
              <a:t>Fraction of failure detections that are false</a:t>
            </a:r>
          </a:p>
          <a:p>
            <a:endParaRPr lang="en-US" dirty="0" smtClean="0"/>
          </a:p>
          <a:p>
            <a:r>
              <a:rPr lang="en-US" dirty="0" smtClean="0"/>
              <a:t>Tradeoffs: If you increase the T waiting period in ping-</a:t>
            </a:r>
            <a:r>
              <a:rPr lang="en-US" dirty="0" err="1" smtClean="0"/>
              <a:t>ack</a:t>
            </a:r>
            <a:r>
              <a:rPr lang="en-US" dirty="0" smtClean="0"/>
              <a:t> or 3*T waiting period in </a:t>
            </a:r>
            <a:r>
              <a:rPr lang="en-US" dirty="0" err="1" smtClean="0"/>
              <a:t>heartbeating</a:t>
            </a:r>
            <a:r>
              <a:rPr lang="en-US" dirty="0" smtClean="0"/>
              <a:t> what happens to:</a:t>
            </a:r>
          </a:p>
          <a:p>
            <a:pPr lvl="1"/>
            <a:r>
              <a:rPr lang="en-US" dirty="0" smtClean="0"/>
              <a:t>Detection Time?</a:t>
            </a:r>
          </a:p>
          <a:p>
            <a:pPr lvl="1"/>
            <a:r>
              <a:rPr lang="en-US" dirty="0" smtClean="0"/>
              <a:t>False positive rate?</a:t>
            </a:r>
          </a:p>
          <a:p>
            <a:pPr lvl="1"/>
            <a:r>
              <a:rPr lang="en-US" dirty="0" smtClean="0"/>
              <a:t>Where would you set these waiting periods?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Other Types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discuss the other types of failures</a:t>
            </a:r>
          </a:p>
          <a:p>
            <a:r>
              <a:rPr lang="en-US" dirty="0" smtClean="0"/>
              <a:t>Failure detectors exist for them too (but we won’t discuss those)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Processes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8372"/>
          <a:stretch>
            <a:fillRect/>
          </a:stretch>
        </p:blipFill>
        <p:spPr bwMode="auto">
          <a:xfrm>
            <a:off x="381000" y="2457450"/>
            <a:ext cx="85423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Failure Types</a:t>
            </a:r>
            <a:endParaRPr lang="en-US" dirty="0"/>
          </a:p>
        </p:txBody>
      </p:sp>
      <p:sp>
        <p:nvSpPr>
          <p:cNvPr id="5017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Communication omission failures</a:t>
            </a:r>
          </a:p>
          <a:p>
            <a:pPr lvl="1"/>
            <a:r>
              <a:rPr lang="en-US" dirty="0" smtClean="0"/>
              <a:t> Send-omission: loss of messages between the sending process and the outgoing message buffer (both inclusive)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r>
              <a:rPr lang="en-US" dirty="0" smtClean="0"/>
              <a:t> Channel omission: loss of message in the communication channel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r>
              <a:rPr lang="en-US" dirty="0" smtClean="0"/>
              <a:t> Receive-omission: loss of messages between the incoming message buffer and the receiving process (both inclusive)</a:t>
            </a:r>
          </a:p>
          <a:p>
            <a:pPr lvl="2"/>
            <a:r>
              <a:rPr lang="en-US" dirty="0" smtClean="0"/>
              <a:t>What might cause this?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Failure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Arbitrary failures</a:t>
            </a:r>
          </a:p>
          <a:p>
            <a:pPr lvl="1"/>
            <a:r>
              <a:rPr lang="en-US" dirty="0" smtClean="0"/>
              <a:t>Arbitrary process failure: arbitrarily omits intended processing steps or takes unintended processing steps.</a:t>
            </a:r>
          </a:p>
          <a:p>
            <a:pPr lvl="1"/>
            <a:r>
              <a:rPr lang="en-US" dirty="0" smtClean="0"/>
              <a:t>Arbitrary channel failures: messages may be corrupted, duplicated, delivered out of order, incur extremely large delays; or non-existent messages may be delivered.</a:t>
            </a:r>
          </a:p>
          <a:p>
            <a:r>
              <a:rPr lang="en-US" dirty="0" smtClean="0"/>
              <a:t>Above two are </a:t>
            </a:r>
            <a:r>
              <a:rPr lang="en-US" dirty="0" smtClean="0">
                <a:solidFill>
                  <a:srgbClr val="FF0000"/>
                </a:solidFill>
              </a:rPr>
              <a:t>Byzantine failures</a:t>
            </a:r>
            <a:r>
              <a:rPr lang="en-US" dirty="0" smtClean="0"/>
              <a:t>, e.g., due to hackers, man-in-the-middle attacks, viruses, worms, etc.</a:t>
            </a:r>
          </a:p>
          <a:p>
            <a:r>
              <a:rPr lang="en-US" dirty="0" smtClean="0"/>
              <a:t>A variety of Byzantine fault-tolerant protocols have been designed in literature!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Omission and Arbitrary Failures</a:t>
            </a:r>
            <a:endParaRPr lang="en-GB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5" y="1403350"/>
            <a:ext cx="8575675" cy="4768850"/>
            <a:chOff x="388" y="1028"/>
            <a:chExt cx="5505" cy="266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Class of failure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4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Affects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282" y="1051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Description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Fail-stop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82" y="1255"/>
              <a:ext cx="34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 halts and remains halted. Other processes may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282" y="1428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detect this state.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4316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2281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0" name="Rectangle 21"/>
            <p:cNvSpPr>
              <a:spLocks noChangeArrowheads="1"/>
            </p:cNvSpPr>
            <p:nvPr/>
          </p:nvSpPr>
          <p:spPr bwMode="auto">
            <a:xfrm>
              <a:off x="2281" y="177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395" y="1947"/>
              <a:ext cx="6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2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3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36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inserted in an outgoing message buffer never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arrives at the other end’s incoming message buffer.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5" name="Rectangle 26"/>
            <p:cNvSpPr>
              <a:spLocks noChangeArrowheads="1"/>
            </p:cNvSpPr>
            <p:nvPr/>
          </p:nvSpPr>
          <p:spPr bwMode="auto">
            <a:xfrm>
              <a:off x="395" y="2293"/>
              <a:ext cx="9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Send-omission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7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process completes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send,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1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but the message is not put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19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 its outgoing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395" y="2639"/>
              <a:ext cx="1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Receive-omission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is put in a process’s incoming 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27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buffer, but that process does not receive it.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395" y="298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Arbitrary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395" y="3158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(Byzantine)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or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3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Process/channel exhibits arbitrary behaviour: it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3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send/transmit arbitrary messages at arbitrary times,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commit omissions; a process may stop or take an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9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incorrect step.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3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detectors are required in distributed systems to keep system running in spite of process crashes</a:t>
            </a:r>
          </a:p>
          <a:p>
            <a:r>
              <a:rPr lang="en-US" dirty="0" smtClean="0"/>
              <a:t>Properties – </a:t>
            </a:r>
            <a:r>
              <a:rPr lang="en-US" dirty="0" smtClean="0">
                <a:solidFill>
                  <a:srgbClr val="FF0000"/>
                </a:solidFill>
              </a:rPr>
              <a:t>completeness &amp; accuracy</a:t>
            </a:r>
            <a:r>
              <a:rPr lang="en-US" dirty="0" smtClean="0"/>
              <a:t>, together unachievable in asynchronous systems but achievable in synchronous systems</a:t>
            </a:r>
          </a:p>
          <a:p>
            <a:pPr lvl="1"/>
            <a:r>
              <a:rPr lang="en-US" dirty="0" smtClean="0"/>
              <a:t>Most apps require 100% completeness, but can tolerate inaccuracy</a:t>
            </a:r>
          </a:p>
          <a:p>
            <a:r>
              <a:rPr lang="en-US" dirty="0" smtClean="0"/>
              <a:t>2 failure detector algorithms - </a:t>
            </a:r>
            <a:r>
              <a:rPr lang="en-US" dirty="0" err="1" smtClean="0"/>
              <a:t>heartbeating</a:t>
            </a:r>
            <a:r>
              <a:rPr lang="en-US" dirty="0" smtClean="0"/>
              <a:t> </a:t>
            </a:r>
            <a:r>
              <a:rPr lang="en-US" smtClean="0"/>
              <a:t>and ping</a:t>
            </a:r>
            <a:endParaRPr lang="en-US" dirty="0" smtClean="0"/>
          </a:p>
          <a:p>
            <a:r>
              <a:rPr lang="en-US" dirty="0" smtClean="0"/>
              <a:t>Distributed FD through </a:t>
            </a:r>
            <a:r>
              <a:rPr lang="en-US" dirty="0" err="1" smtClean="0"/>
              <a:t>heartbeating</a:t>
            </a:r>
            <a:r>
              <a:rPr lang="en-US" dirty="0" smtClean="0"/>
              <a:t>: centralized, ring, all-to-all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Metrics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bandwidth, detection time, scale, accuracy</a:t>
            </a:r>
          </a:p>
          <a:p>
            <a:r>
              <a:rPr lang="en-US" dirty="0" smtClean="0"/>
              <a:t>Other types of failures</a:t>
            </a:r>
          </a:p>
          <a:p>
            <a:r>
              <a:rPr lang="en-US" dirty="0" smtClean="0"/>
              <a:t>Next: </a:t>
            </a:r>
            <a:r>
              <a:rPr lang="en-US" dirty="0" smtClean="0">
                <a:solidFill>
                  <a:srgbClr val="0000FF"/>
                </a:solidFill>
              </a:rPr>
              <a:t>the notion of time </a:t>
            </a:r>
            <a:r>
              <a:rPr lang="en-US" dirty="0" smtClean="0"/>
              <a:t>in 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Two Different System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</a:rPr>
              <a:t>Synchronous Distributed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Each message is received within bounded time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Each step in a process takes lb &lt; time &lt; </a:t>
            </a:r>
            <a:r>
              <a:rPr lang="en-US" dirty="0" err="1" smtClean="0"/>
              <a:t>ub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(Each local clock’s drift has a known bound)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Examples: Multiprocessor </a:t>
            </a:r>
            <a:r>
              <a:rPr lang="en-US" dirty="0" smtClean="0"/>
              <a:t>systems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Asynchronous Distributed System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bounds on message transmission delays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bounds on process execution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(The drift of a clock is arbitrary)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Examples: Internet, wireless networks, datacenters, most real systems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These are used to </a:t>
            </a:r>
            <a:r>
              <a:rPr lang="en-US" dirty="0" smtClean="0">
                <a:solidFill>
                  <a:srgbClr val="FF0000"/>
                </a:solidFill>
              </a:rPr>
              <a:t>reason about how protocols would behave</a:t>
            </a:r>
            <a:r>
              <a:rPr lang="en-US" dirty="0" smtClean="0"/>
              <a:t>, e.g., in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2667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What is a failure?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We’ll consider: </a:t>
            </a:r>
            <a:r>
              <a:rPr lang="en-US" dirty="0" smtClean="0">
                <a:solidFill>
                  <a:srgbClr val="0000FF"/>
                </a:solidFill>
              </a:rPr>
              <a:t>process omission failure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A process disappears.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Permanently: </a:t>
            </a:r>
            <a:r>
              <a:rPr lang="en-US" dirty="0" smtClean="0">
                <a:solidFill>
                  <a:srgbClr val="FF0000"/>
                </a:solidFill>
              </a:rPr>
              <a:t>crash-stop (fail-stop) </a:t>
            </a:r>
            <a:r>
              <a:rPr lang="en-US" dirty="0" smtClean="0"/>
              <a:t>– a process halts and does not execute any further operations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Temporarily: </a:t>
            </a:r>
            <a:r>
              <a:rPr lang="en-US" dirty="0" smtClean="0">
                <a:solidFill>
                  <a:srgbClr val="FF0000"/>
                </a:solidFill>
              </a:rPr>
              <a:t>crash-recovery </a:t>
            </a:r>
            <a:r>
              <a:rPr lang="en-US" dirty="0" smtClean="0"/>
              <a:t>– a process halts, but then recovers (reboots) after a while</a:t>
            </a:r>
            <a:endParaRPr lang="en-US" sz="2400" dirty="0" smtClean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We will focus on </a:t>
            </a:r>
            <a:r>
              <a:rPr lang="en-US" i="1" dirty="0" smtClean="0">
                <a:solidFill>
                  <a:srgbClr val="0000FF"/>
                </a:solidFill>
              </a:rPr>
              <a:t>crash-stop </a:t>
            </a:r>
            <a:r>
              <a:rPr lang="en-US" dirty="0" smtClean="0">
                <a:solidFill>
                  <a:srgbClr val="0000FF"/>
                </a:solidFill>
              </a:rPr>
              <a:t>failures 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They are easy to detect in synchronous systems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Not so easy in asynchronous systems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The first step to handle failures</a:t>
            </a:r>
            <a:r>
              <a:rPr lang="en-US" dirty="0" smtClean="0"/>
              <a:t>?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Failure detection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562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Why, What,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design a failure detector?</a:t>
            </a:r>
          </a:p>
          <a:p>
            <a:r>
              <a:rPr lang="en-US" dirty="0" smtClean="0"/>
              <a:t>What do we want from a failure detector?</a:t>
            </a:r>
          </a:p>
          <a:p>
            <a:r>
              <a:rPr lang="en-US" dirty="0" smtClean="0"/>
              <a:t>How do we design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6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Failure Detector?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0196" y="1219200"/>
            <a:ext cx="416492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needs to know about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ja-JP" altLang="en-US" sz="2400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  <a:latin typeface="Times New Roman" charset="0"/>
              </a:rPr>
              <a:t>s failure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(p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non-faulty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or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alive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1066800" y="2743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rgbClr val="FA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800600"/>
            <a:ext cx="6477000" cy="523220"/>
          </a:xfrm>
          <a:prstGeom prst="rect">
            <a:avLst/>
          </a:prstGeom>
          <a:solidFill>
            <a:srgbClr val="F905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There are two styles of failure detectors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52401" y="3352800"/>
            <a:ext cx="3657599" cy="24929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p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queries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once every T time 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units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does not respond within another T time units of being sent the ping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, p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detects/declares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Ping-Ack Protocol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49020" y="3276600"/>
            <a:ext cx="1454244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replies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981200" y="2590800"/>
            <a:ext cx="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781800" y="2590800"/>
            <a:ext cx="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17925" y="148907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ping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3429000" y="2362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572000" y="2438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ack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962400" y="4191000"/>
            <a:ext cx="4876800" cy="22467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000" i="1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fails, then within T time units,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send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it a ping message.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time out within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another T time units.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Worst case Detection time = 2T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waiting time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T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parameterized.</a:t>
            </a:r>
            <a:endParaRPr lang="en-US" sz="2000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1" grpId="0" animBg="1"/>
      <p:bldP spid="21513" grpId="0" animBg="1"/>
      <p:bldP spid="21514" grpId="0" animBg="1"/>
      <p:bldP spid="21518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11686</TotalTime>
  <Pages>12</Pages>
  <Words>1777</Words>
  <Application>Microsoft Macintosh PowerPoint</Application>
  <PresentationFormat>Letter Paper (8.5x11 in)</PresentationFormat>
  <Paragraphs>265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CS252-template</vt:lpstr>
      <vt:lpstr>Office Theme</vt:lpstr>
      <vt:lpstr>CSE 486/586 Distributed Systems Failure Detectors</vt:lpstr>
      <vt:lpstr>Today’s Question</vt:lpstr>
      <vt:lpstr>Two Different System Models</vt:lpstr>
      <vt:lpstr>Failure Model</vt:lpstr>
      <vt:lpstr>Why, What, and How</vt:lpstr>
      <vt:lpstr>What is a Failure Detector?</vt:lpstr>
      <vt:lpstr>What is a Failure Detector?</vt:lpstr>
      <vt:lpstr>What is a Failure Detector?</vt:lpstr>
      <vt:lpstr>I. Ping-Ack Protocol</vt:lpstr>
      <vt:lpstr>II. Heartbeating Protocol</vt:lpstr>
      <vt:lpstr>In a Synchronous System</vt:lpstr>
      <vt:lpstr>Failure Detector Properties</vt:lpstr>
      <vt:lpstr>Completeness and Accuracy in Asynchronous Systems</vt:lpstr>
      <vt:lpstr>Completeness or Accuracy?  (in Asynchronous System)</vt:lpstr>
      <vt:lpstr>Failure Detection in a Distributed System</vt:lpstr>
      <vt:lpstr>CSE 486/586 Administrivia</vt:lpstr>
      <vt:lpstr>Failure Detection in a Distributed System</vt:lpstr>
      <vt:lpstr>Centralized Heartbeat</vt:lpstr>
      <vt:lpstr>Ring Heartbeat</vt:lpstr>
      <vt:lpstr>All-to-All Heartbeat</vt:lpstr>
      <vt:lpstr>Efficiency of Failure Detector: Metrics</vt:lpstr>
      <vt:lpstr>Accuracy Metrics</vt:lpstr>
      <vt:lpstr>Other Types of Failures</vt:lpstr>
      <vt:lpstr>Processes and Channels</vt:lpstr>
      <vt:lpstr>Other Failure Types</vt:lpstr>
      <vt:lpstr>Other Failure Types</vt:lpstr>
      <vt:lpstr>Omission and Arbitrary Failures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491</cp:revision>
  <cp:lastPrinted>2012-01-27T19:02:40Z</cp:lastPrinted>
  <dcterms:created xsi:type="dcterms:W3CDTF">2012-01-30T03:21:27Z</dcterms:created>
  <dcterms:modified xsi:type="dcterms:W3CDTF">2013-01-30T19:55:06Z</dcterms:modified>
  <cp:category/>
</cp:coreProperties>
</file>