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322" r:id="rId3"/>
    <p:sldId id="707" r:id="rId4"/>
    <p:sldId id="740" r:id="rId5"/>
    <p:sldId id="739" r:id="rId6"/>
    <p:sldId id="722" r:id="rId7"/>
    <p:sldId id="743" r:id="rId8"/>
    <p:sldId id="723" r:id="rId9"/>
    <p:sldId id="721" r:id="rId10"/>
    <p:sldId id="744" r:id="rId11"/>
    <p:sldId id="724" r:id="rId12"/>
    <p:sldId id="725" r:id="rId13"/>
    <p:sldId id="741" r:id="rId14"/>
    <p:sldId id="726" r:id="rId15"/>
    <p:sldId id="728" r:id="rId16"/>
    <p:sldId id="729" r:id="rId17"/>
    <p:sldId id="742" r:id="rId18"/>
    <p:sldId id="704" r:id="rId19"/>
    <p:sldId id="584" r:id="rId2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5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69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Logical Time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Mistake: </a:t>
            </a:r>
            <a:r>
              <a:rPr lang="en-US" dirty="0" err="1" smtClean="0"/>
              <a:t>Lamport</a:t>
            </a:r>
            <a:r>
              <a:rPr lang="en-US" dirty="0" smtClean="0"/>
              <a:t>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Example: </a:t>
            </a:r>
            <a:r>
              <a:rPr lang="en-US" dirty="0" err="1" smtClean="0"/>
              <a:t>Lamport</a:t>
            </a:r>
            <a:r>
              <a:rPr lang="en-US" dirty="0" smtClean="0"/>
              <a:t>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8</a:t>
            </a: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4884738" y="3073400"/>
            <a:ext cx="2747962" cy="2871788"/>
            <a:chOff x="3077" y="1936"/>
            <a:chExt cx="1731" cy="1809"/>
          </a:xfrm>
        </p:grpSpPr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314" y="3160"/>
              <a:ext cx="1494" cy="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3 and 7 are logically </a:t>
              </a:r>
              <a:r>
                <a:rPr lang="en-US" sz="2000" i="1" u="sng"/>
                <a:t>concurrent </a:t>
              </a:r>
              <a:r>
                <a:rPr lang="en-US" sz="2000"/>
                <a:t>events</a:t>
              </a: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 flipV="1">
              <a:off x="3077" y="1936"/>
              <a:ext cx="277" cy="1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Oval 71"/>
          <p:cNvSpPr>
            <a:spLocks noChangeArrowheads="1"/>
          </p:cNvSpPr>
          <p:nvPr/>
        </p:nvSpPr>
        <p:spPr bwMode="auto">
          <a:xfrm rot="19782274">
            <a:off x="4102100" y="2551113"/>
            <a:ext cx="1654175" cy="6111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With </a:t>
            </a:r>
            <a:r>
              <a:rPr lang="en-US" dirty="0" err="1" smtClean="0">
                <a:latin typeface="Arial" pitchFamily="-1" charset="0"/>
              </a:rPr>
              <a:t>Lamport</a:t>
            </a:r>
            <a:r>
              <a:rPr lang="en-US" dirty="0" smtClean="0">
                <a:latin typeface="Arial" pitchFamily="-1" charset="0"/>
              </a:rPr>
              <a:t> clock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“happened-before”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 &lt; timestamp (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),  but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timestamp(e) &lt; timestamp (f)   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e “happened-before” f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Idea?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3138488"/>
            <a:ext cx="7985125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2037" y="2057400"/>
            <a:ext cx="38576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Vector Logical time addresses the issue: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All processes use a vector of counters (logical clocks),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baseline="30000" dirty="0" err="1" smtClean="0">
                <a:latin typeface="Arial" pitchFamily="-1" charset="0"/>
              </a:rPr>
              <a:t>th</a:t>
            </a:r>
            <a:r>
              <a:rPr lang="en-US" dirty="0" smtClean="0">
                <a:latin typeface="Arial" pitchFamily="-1" charset="0"/>
              </a:rPr>
              <a:t> element is the clock value for process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dirty="0" smtClean="0">
                <a:latin typeface="Arial" pitchFamily="-1" charset="0"/>
              </a:rPr>
              <a:t>, initially all zero.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process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dirty="0" smtClean="0">
                <a:latin typeface="Arial" pitchFamily="-1" charset="0"/>
              </a:rPr>
              <a:t> increments the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baseline="30000" dirty="0" err="1" smtClean="0">
                <a:latin typeface="Arial" pitchFamily="-1" charset="0"/>
              </a:rPr>
              <a:t>th</a:t>
            </a:r>
            <a:r>
              <a:rPr lang="en-US" dirty="0" smtClean="0">
                <a:latin typeface="Arial" pitchFamily="-1" charset="0"/>
              </a:rPr>
              <a:t> element of its vector upon an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instruction</a:t>
            </a:r>
            <a:r>
              <a:rPr lang="en-US" dirty="0" smtClean="0">
                <a:latin typeface="Arial" pitchFamily="-1" charset="0"/>
              </a:rPr>
              <a:t> or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send</a:t>
            </a:r>
            <a:r>
              <a:rPr lang="en-US" dirty="0" smtClean="0">
                <a:latin typeface="Arial" pitchFamily="-1" charset="0"/>
              </a:rPr>
              <a:t> event. Vector value is timestamp of the event.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send(message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) </a:t>
            </a:r>
            <a:r>
              <a:rPr lang="en-US" dirty="0" smtClean="0">
                <a:latin typeface="Arial" pitchFamily="-1" charset="0"/>
              </a:rPr>
              <a:t>event carries its vector timestamp (counter vector)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a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receive(message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dirty="0" smtClean="0">
                <a:latin typeface="Arial" pitchFamily="-1" charset="0"/>
              </a:rPr>
              <a:t> event,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=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Max(V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,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message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]),   if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is not self, 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+ 1, otherwise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dirty="0" smtClean="0">
              <a:latin typeface="Arial" pitchFamily="-1" charset="0"/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Mistake: Vector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1280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5908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8500" y="41402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2603500" y="3009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603500" y="3683000"/>
            <a:ext cx="542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2654300" y="4394200"/>
            <a:ext cx="53340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638300" y="228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635125" y="22606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511800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81200" y="4940300"/>
            <a:ext cx="23749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Vector logical clock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104900" y="57658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977900" y="5397500"/>
            <a:ext cx="290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(vector timestamp)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1676400" y="28575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673225" y="28321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676400" y="35052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673225" y="34798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1727200" y="4216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724025" y="41910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grpSp>
        <p:nvGrpSpPr>
          <p:cNvPr id="29" name="Group 81"/>
          <p:cNvGrpSpPr>
            <a:grpSpLocks/>
          </p:cNvGrpSpPr>
          <p:nvPr/>
        </p:nvGrpSpPr>
        <p:grpSpPr bwMode="auto">
          <a:xfrm>
            <a:off x="2397125" y="2108200"/>
            <a:ext cx="1263650" cy="1214438"/>
            <a:chOff x="1510" y="1328"/>
            <a:chExt cx="796" cy="765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1792" y="1496"/>
              <a:ext cx="240" cy="40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1510" y="1328"/>
              <a:ext cx="796" cy="765"/>
              <a:chOff x="1510" y="1328"/>
              <a:chExt cx="796" cy="765"/>
            </a:xfrm>
          </p:grpSpPr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1600" y="156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(1,0,0,0)</a:t>
                </a: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/>
            </p:nvSpPr>
            <p:spPr bwMode="auto">
              <a:xfrm>
                <a:off x="151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151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1,0,0,0</a:t>
                </a:r>
              </a:p>
            </p:txBody>
          </p:sp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1760" y="19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1758" y="18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1,1,0,0</a:t>
                </a:r>
              </a:p>
            </p:txBody>
          </p:sp>
        </p:grpSp>
      </p:grpSp>
      <p:grpSp>
        <p:nvGrpSpPr>
          <p:cNvPr id="37" name="Group 82"/>
          <p:cNvGrpSpPr>
            <a:grpSpLocks/>
          </p:cNvGrpSpPr>
          <p:nvPr/>
        </p:nvGrpSpPr>
        <p:grpSpPr bwMode="auto">
          <a:xfrm>
            <a:off x="3235325" y="2108200"/>
            <a:ext cx="1454150" cy="1862138"/>
            <a:chOff x="2038" y="1328"/>
            <a:chExt cx="916" cy="1173"/>
          </a:xfrm>
        </p:grpSpPr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2304" y="1496"/>
              <a:ext cx="384" cy="8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40"/>
            <p:cNvGrpSpPr>
              <a:grpSpLocks/>
            </p:cNvGrpSpPr>
            <p:nvPr/>
          </p:nvGrpSpPr>
          <p:grpSpPr bwMode="auto">
            <a:xfrm>
              <a:off x="2038" y="1328"/>
              <a:ext cx="916" cy="1173"/>
              <a:chOff x="2038" y="1328"/>
              <a:chExt cx="916" cy="1173"/>
            </a:xfrm>
          </p:grpSpPr>
          <p:sp>
            <p:nvSpPr>
              <p:cNvPr id="40" name="Oval 41"/>
              <p:cNvSpPr>
                <a:spLocks noChangeArrowheads="1"/>
              </p:cNvSpPr>
              <p:nvPr/>
            </p:nvSpPr>
            <p:spPr bwMode="auto">
              <a:xfrm>
                <a:off x="2040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2038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2,0,0,0</a:t>
                </a:r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2408" y="232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2406" y="230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2,0,1,0</a:t>
                </a: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2224" y="191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(2,0,0,0)</a:t>
                </a:r>
              </a:p>
            </p:txBody>
          </p:sp>
        </p:grpSp>
      </p:grpSp>
      <p:grpSp>
        <p:nvGrpSpPr>
          <p:cNvPr id="45" name="Group 83"/>
          <p:cNvGrpSpPr>
            <a:grpSpLocks/>
          </p:cNvGrpSpPr>
          <p:nvPr/>
        </p:nvGrpSpPr>
        <p:grpSpPr bwMode="auto">
          <a:xfrm>
            <a:off x="4445000" y="3416300"/>
            <a:ext cx="1073150" cy="1277938"/>
            <a:chOff x="2800" y="2152"/>
            <a:chExt cx="676" cy="805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072" y="2312"/>
              <a:ext cx="144" cy="42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79"/>
            <p:cNvGrpSpPr>
              <a:grpSpLocks/>
            </p:cNvGrpSpPr>
            <p:nvPr/>
          </p:nvGrpSpPr>
          <p:grpSpPr bwMode="auto">
            <a:xfrm>
              <a:off x="2800" y="2152"/>
              <a:ext cx="676" cy="805"/>
              <a:chOff x="2800" y="2152"/>
              <a:chExt cx="676" cy="805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2824" y="216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2822" y="215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2,0,2,0</a:t>
                </a:r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2930" y="277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2928" y="276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2,0,2,1</a:t>
                </a:r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2800" y="247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(2,0,2,0)</a:t>
                </a:r>
              </a:p>
            </p:txBody>
          </p:sp>
        </p:grpSp>
      </p:grpSp>
      <p:grpSp>
        <p:nvGrpSpPr>
          <p:cNvPr id="53" name="Group 84"/>
          <p:cNvGrpSpPr>
            <a:grpSpLocks/>
          </p:cNvGrpSpPr>
          <p:nvPr/>
        </p:nvGrpSpPr>
        <p:grpSpPr bwMode="auto">
          <a:xfrm>
            <a:off x="4556125" y="2755900"/>
            <a:ext cx="1492250" cy="1227138"/>
            <a:chOff x="2870" y="1736"/>
            <a:chExt cx="940" cy="773"/>
          </a:xfrm>
        </p:grpSpPr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3216" y="1896"/>
              <a:ext cx="256" cy="4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2870" y="1736"/>
              <a:ext cx="940" cy="773"/>
              <a:chOff x="2870" y="1736"/>
              <a:chExt cx="940" cy="773"/>
            </a:xfrm>
          </p:grpSpPr>
          <p:sp>
            <p:nvSpPr>
              <p:cNvPr id="56" name="Oval 53"/>
              <p:cNvSpPr>
                <a:spLocks noChangeArrowheads="1"/>
              </p:cNvSpPr>
              <p:nvPr/>
            </p:nvSpPr>
            <p:spPr bwMode="auto">
              <a:xfrm>
                <a:off x="2872" y="175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Text Box 54"/>
              <p:cNvSpPr txBox="1">
                <a:spLocks noChangeArrowheads="1"/>
              </p:cNvSpPr>
              <p:nvPr/>
            </p:nvSpPr>
            <p:spPr bwMode="auto">
              <a:xfrm>
                <a:off x="2870" y="173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1,2,0,0</a:t>
                </a:r>
              </a:p>
            </p:txBody>
          </p:sp>
          <p:sp>
            <p:nvSpPr>
              <p:cNvPr id="58" name="Oval 55"/>
              <p:cNvSpPr>
                <a:spLocks noChangeArrowheads="1"/>
              </p:cNvSpPr>
              <p:nvPr/>
            </p:nvSpPr>
            <p:spPr bwMode="auto">
              <a:xfrm>
                <a:off x="3264" y="232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Text Box 56"/>
              <p:cNvSpPr txBox="1">
                <a:spLocks noChangeArrowheads="1"/>
              </p:cNvSpPr>
              <p:nvPr/>
            </p:nvSpPr>
            <p:spPr bwMode="auto">
              <a:xfrm>
                <a:off x="3262" y="231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2,2,3,0</a:t>
                </a: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2960" y="1944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(1,2,0,0)</a:t>
                </a:r>
              </a:p>
            </p:txBody>
          </p:sp>
        </p:grpSp>
      </p:grp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5715000" y="2108200"/>
            <a:ext cx="1631950" cy="1849438"/>
            <a:chOff x="3600" y="1328"/>
            <a:chExt cx="1028" cy="1165"/>
          </a:xfrm>
        </p:grpSpPr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3936" y="1504"/>
              <a:ext cx="480" cy="8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3600" y="1328"/>
              <a:ext cx="1028" cy="1165"/>
              <a:chOff x="3550" y="1328"/>
              <a:chExt cx="1028" cy="1165"/>
            </a:xfrm>
          </p:grpSpPr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Text Box 60"/>
              <p:cNvSpPr txBox="1">
                <a:spLocks noChangeArrowheads="1"/>
              </p:cNvSpPr>
              <p:nvPr/>
            </p:nvSpPr>
            <p:spPr bwMode="auto">
              <a:xfrm>
                <a:off x="355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4,0,2,2</a:t>
                </a:r>
              </a:p>
            </p:txBody>
          </p:sp>
          <p:sp>
            <p:nvSpPr>
              <p:cNvPr id="66" name="Oval 61"/>
              <p:cNvSpPr>
                <a:spLocks noChangeArrowheads="1"/>
              </p:cNvSpPr>
              <p:nvPr/>
            </p:nvSpPr>
            <p:spPr bwMode="auto">
              <a:xfrm>
                <a:off x="4032" y="23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Text Box 62"/>
              <p:cNvSpPr txBox="1">
                <a:spLocks noChangeArrowheads="1"/>
              </p:cNvSpPr>
              <p:nvPr/>
            </p:nvSpPr>
            <p:spPr bwMode="auto">
              <a:xfrm>
                <a:off x="4030" y="22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4,2,4,2</a:t>
                </a:r>
              </a:p>
            </p:txBody>
          </p:sp>
          <p:sp>
            <p:nvSpPr>
              <p:cNvPr id="68" name="Text Box 63"/>
              <p:cNvSpPr txBox="1">
                <a:spLocks noChangeArrowheads="1"/>
              </p:cNvSpPr>
              <p:nvPr/>
            </p:nvSpPr>
            <p:spPr bwMode="auto">
              <a:xfrm>
                <a:off x="3736" y="168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(4,0,2,2)</a:t>
                </a:r>
              </a:p>
            </p:txBody>
          </p:sp>
        </p:grpSp>
      </p:grpSp>
      <p:grpSp>
        <p:nvGrpSpPr>
          <p:cNvPr id="69" name="Group 87"/>
          <p:cNvGrpSpPr>
            <a:grpSpLocks/>
          </p:cNvGrpSpPr>
          <p:nvPr/>
        </p:nvGrpSpPr>
        <p:grpSpPr bwMode="auto">
          <a:xfrm>
            <a:off x="5334000" y="2311400"/>
            <a:ext cx="1206500" cy="2230438"/>
            <a:chOff x="3360" y="1456"/>
            <a:chExt cx="760" cy="1405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3600" y="1632"/>
              <a:ext cx="48" cy="105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" name="Group 80"/>
            <p:cNvGrpSpPr>
              <a:grpSpLocks/>
            </p:cNvGrpSpPr>
            <p:nvPr/>
          </p:nvGrpSpPr>
          <p:grpSpPr bwMode="auto">
            <a:xfrm>
              <a:off x="3360" y="1456"/>
              <a:ext cx="760" cy="1405"/>
              <a:chOff x="3360" y="1456"/>
              <a:chExt cx="760" cy="1405"/>
            </a:xfrm>
          </p:grpSpPr>
          <p:sp>
            <p:nvSpPr>
              <p:cNvPr id="72" name="Oval 65"/>
              <p:cNvSpPr>
                <a:spLocks noChangeArrowheads="1"/>
              </p:cNvSpPr>
              <p:nvPr/>
            </p:nvSpPr>
            <p:spPr bwMode="auto">
              <a:xfrm>
                <a:off x="3418" y="268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3408" y="266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2,0,2,2</a:t>
                </a:r>
              </a:p>
            </p:txBody>
          </p:sp>
          <p:sp>
            <p:nvSpPr>
              <p:cNvPr id="74" name="Oval 67"/>
              <p:cNvSpPr>
                <a:spLocks noChangeArrowheads="1"/>
              </p:cNvSpPr>
              <p:nvPr/>
            </p:nvSpPr>
            <p:spPr bwMode="auto">
              <a:xfrm>
                <a:off x="3362" y="147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45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3,0,2,2</a:t>
                </a:r>
              </a:p>
            </p:txBody>
          </p:sp>
          <p:sp>
            <p:nvSpPr>
              <p:cNvPr id="76" name="Text Box 69"/>
              <p:cNvSpPr txBox="1">
                <a:spLocks noChangeArrowheads="1"/>
              </p:cNvSpPr>
              <p:nvPr/>
            </p:nvSpPr>
            <p:spPr bwMode="auto">
              <a:xfrm>
                <a:off x="3512" y="2040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(2,0,2,2)</a:t>
                </a:r>
              </a:p>
            </p:txBody>
          </p:sp>
        </p:grp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7086600" y="3556000"/>
            <a:ext cx="1282700" cy="1112838"/>
            <a:chOff x="4464" y="2240"/>
            <a:chExt cx="808" cy="701"/>
          </a:xfrm>
        </p:grpSpPr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V="1">
              <a:off x="4624" y="2392"/>
              <a:ext cx="80" cy="39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4464" y="2240"/>
              <a:ext cx="808" cy="701"/>
              <a:chOff x="4464" y="2240"/>
              <a:chExt cx="808" cy="701"/>
            </a:xfrm>
          </p:grpSpPr>
          <p:sp>
            <p:nvSpPr>
              <p:cNvPr id="80" name="Oval 71"/>
              <p:cNvSpPr>
                <a:spLocks noChangeArrowheads="1"/>
              </p:cNvSpPr>
              <p:nvPr/>
            </p:nvSpPr>
            <p:spPr bwMode="auto">
              <a:xfrm>
                <a:off x="4466" y="276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4464" y="274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2,0,2,3</a:t>
                </a:r>
              </a:p>
            </p:txBody>
          </p:sp>
          <p:sp>
            <p:nvSpPr>
              <p:cNvPr id="82" name="Oval 73"/>
              <p:cNvSpPr>
                <a:spLocks noChangeArrowheads="1"/>
              </p:cNvSpPr>
              <p:nvPr/>
            </p:nvSpPr>
            <p:spPr bwMode="auto">
              <a:xfrm>
                <a:off x="4568" y="225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4566" y="224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4,2,5,3</a:t>
                </a: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4664" y="252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(2,0,2,3)</a:t>
                </a:r>
              </a:p>
            </p:txBody>
          </p:sp>
        </p:grpSp>
      </p:grpSp>
      <p:sp>
        <p:nvSpPr>
          <p:cNvPr id="85" name="Oval 76"/>
          <p:cNvSpPr>
            <a:spLocks noChangeArrowheads="1"/>
          </p:cNvSpPr>
          <p:nvPr/>
        </p:nvSpPr>
        <p:spPr bwMode="auto">
          <a:xfrm>
            <a:off x="965200" y="5016500"/>
            <a:ext cx="8382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923925" y="4991100"/>
            <a:ext cx="9588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n,m,p,q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Vector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=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 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&lt;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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(1 &lt;=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&amp;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[j] &lt;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[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])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is concurrent with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(not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 AND not 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a design decision</a:t>
            </a:r>
          </a:p>
          <a:p>
            <a:r>
              <a:rPr lang="en-US" dirty="0" smtClean="0"/>
              <a:t>NTP error bound</a:t>
            </a:r>
          </a:p>
          <a:p>
            <a:pPr lvl="1"/>
            <a:r>
              <a:rPr lang="en-US" dirty="0" smtClean="0"/>
              <a:t>Local: a few ms</a:t>
            </a:r>
          </a:p>
          <a:p>
            <a:pPr lvl="1"/>
            <a:r>
              <a:rPr lang="en-US" dirty="0" smtClean="0"/>
              <a:t>Wide-area: 10’s of ms</a:t>
            </a:r>
          </a:p>
          <a:p>
            <a:r>
              <a:rPr lang="en-US" dirty="0" smtClean="0"/>
              <a:t>If your system </a:t>
            </a:r>
            <a:r>
              <a:rPr lang="en-US" dirty="0" smtClean="0">
                <a:solidFill>
                  <a:srgbClr val="0000FF"/>
                </a:solidFill>
              </a:rPr>
              <a:t>doesn’t care about this inaccuracy</a:t>
            </a:r>
            <a:r>
              <a:rPr lang="en-US" dirty="0" smtClean="0"/>
              <a:t>, then NTP should be fine.</a:t>
            </a:r>
          </a:p>
          <a:p>
            <a:r>
              <a:rPr lang="en-US" dirty="0" smtClean="0"/>
              <a:t>Logical clocks impose an arbitrary order over concurrent events anyway</a:t>
            </a:r>
          </a:p>
          <a:p>
            <a:pPr lvl="1"/>
            <a:r>
              <a:rPr lang="en-US" dirty="0" smtClean="0"/>
              <a:t>Breaking ties: process IDs,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clocks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Vector clocks</a:t>
            </a:r>
          </a:p>
          <a:p>
            <a:r>
              <a:rPr lang="en-US" dirty="0" smtClean="0"/>
              <a:t>Next: </a:t>
            </a:r>
            <a:r>
              <a:rPr lang="en-US" dirty="0" smtClean="0"/>
              <a:t>How to take a global snapshot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Clock skews do happen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External and internal synchronization</a:t>
            </a:r>
          </a:p>
          <a:p>
            <a:pPr lvl="1"/>
            <a:r>
              <a:rPr lang="en-US" dirty="0" err="1" smtClean="0"/>
              <a:t>Cristian’s</a:t>
            </a:r>
            <a:r>
              <a:rPr lang="en-US" dirty="0" smtClean="0"/>
              <a:t> algorithm: external synchronization</a:t>
            </a:r>
          </a:p>
          <a:p>
            <a:pPr lvl="1"/>
            <a:r>
              <a:rPr lang="en-US" dirty="0" smtClean="0"/>
              <a:t>Berkeley algorithm: internal synchronization</a:t>
            </a:r>
          </a:p>
          <a:p>
            <a:pPr lvl="1"/>
            <a:r>
              <a:rPr lang="en-US" dirty="0" smtClean="0"/>
              <a:t>Both designed for LAN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NTP (Network Time Protocol)</a:t>
            </a:r>
          </a:p>
          <a:p>
            <a:pPr lvl="1"/>
            <a:r>
              <a:rPr lang="en-US" dirty="0" smtClean="0"/>
              <a:t>Hierarchy of time servers</a:t>
            </a:r>
          </a:p>
          <a:p>
            <a:pPr lvl="1"/>
            <a:r>
              <a:rPr lang="en-US" dirty="0" smtClean="0"/>
              <a:t>Estimates the actual offset between two clocks</a:t>
            </a:r>
          </a:p>
          <a:p>
            <a:pPr lvl="1"/>
            <a:r>
              <a:rPr lang="en-US" dirty="0" smtClean="0"/>
              <a:t>Designed for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Logical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ordering events, relative time should suffice.</a:t>
            </a:r>
          </a:p>
          <a:p>
            <a:pPr lvl="1"/>
            <a:r>
              <a:rPr lang="en-US" dirty="0" smtClean="0"/>
              <a:t>Will continue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a </a:t>
            </a:r>
            <a:r>
              <a:rPr lang="en-US" dirty="0" smtClean="0">
                <a:solidFill>
                  <a:srgbClr val="FF0000"/>
                </a:solidFill>
              </a:rPr>
              <a:t>collection of values</a:t>
            </a:r>
            <a:r>
              <a:rPr lang="en-US" dirty="0" smtClean="0"/>
              <a:t> of variables</a:t>
            </a:r>
          </a:p>
          <a:p>
            <a:r>
              <a:rPr lang="en-US" dirty="0" smtClean="0"/>
              <a:t>Event: an occurrence of an action that changes the state, (i.e., </a:t>
            </a:r>
            <a:r>
              <a:rPr lang="en-US" dirty="0" smtClean="0">
                <a:solidFill>
                  <a:srgbClr val="FF0000"/>
                </a:solidFill>
              </a:rPr>
              <a:t>instruction, send, and receive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a program,</a:t>
            </a:r>
          </a:p>
          <a:p>
            <a:pPr lvl="1"/>
            <a:r>
              <a:rPr lang="en-US" dirty="0" smtClean="0"/>
              <a:t>We can think of all </a:t>
            </a:r>
            <a:r>
              <a:rPr lang="en-US" dirty="0" smtClean="0">
                <a:solidFill>
                  <a:srgbClr val="FF0000"/>
                </a:solidFill>
              </a:rPr>
              <a:t>possible execution 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runtime,</a:t>
            </a:r>
          </a:p>
          <a:p>
            <a:pPr lvl="1"/>
            <a:r>
              <a:rPr lang="en-US" dirty="0" smtClean="0"/>
              <a:t>There’s </a:t>
            </a:r>
            <a:r>
              <a:rPr lang="en-US" dirty="0" smtClean="0">
                <a:solidFill>
                  <a:srgbClr val="FF0000"/>
                </a:solidFill>
              </a:rPr>
              <a:t>only one path</a:t>
            </a:r>
            <a:r>
              <a:rPr lang="en-US" dirty="0" smtClean="0"/>
              <a:t> that the program takes.</a:t>
            </a:r>
          </a:p>
          <a:p>
            <a:r>
              <a:rPr lang="en-US" dirty="0" smtClean="0"/>
              <a:t>Equally applicable to</a:t>
            </a:r>
          </a:p>
          <a:p>
            <a:pPr lvl="1"/>
            <a:r>
              <a:rPr lang="en-US" dirty="0" smtClean="0"/>
              <a:t>A single process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distributed set of processes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05600" y="26670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05600" y="37338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001000" y="4724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162800" y="4724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705600" y="57150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SF</a:t>
            </a:r>
          </a:p>
        </p:txBody>
      </p:sp>
      <p:cxnSp>
        <p:nvCxnSpPr>
          <p:cNvPr id="20" name="Straight Arrow Connector 19"/>
          <p:cNvCxnSpPr>
            <a:stCxn id="5" idx="5"/>
            <a:endCxn id="9" idx="0"/>
          </p:cNvCxnSpPr>
          <p:nvPr/>
        </p:nvCxnSpPr>
        <p:spPr bwMode="auto">
          <a:xfrm rot="16200000" flipH="1">
            <a:off x="7470308" y="3203108"/>
            <a:ext cx="416392" cy="6449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/>
          <p:cNvCxnSpPr>
            <a:endCxn id="8" idx="0"/>
          </p:cNvCxnSpPr>
          <p:nvPr/>
        </p:nvCxnSpPr>
        <p:spPr bwMode="auto">
          <a:xfrm rot="5400000">
            <a:off x="6934200" y="3581400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Arrow Connector 25"/>
          <p:cNvCxnSpPr>
            <a:stCxn id="8" idx="4"/>
            <a:endCxn id="14" idx="0"/>
          </p:cNvCxnSpPr>
          <p:nvPr/>
        </p:nvCxnSpPr>
        <p:spPr bwMode="auto">
          <a:xfrm rot="5400000">
            <a:off x="6477000" y="5105400"/>
            <a:ext cx="1219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9" idx="3"/>
            <a:endCxn id="11" idx="0"/>
          </p:cNvCxnSpPr>
          <p:nvPr/>
        </p:nvCxnSpPr>
        <p:spPr bwMode="auto">
          <a:xfrm rot="5400000">
            <a:off x="7467600" y="4460408"/>
            <a:ext cx="340192" cy="187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Straight Arrow Connector 31"/>
          <p:cNvCxnSpPr>
            <a:stCxn id="9" idx="5"/>
            <a:endCxn id="10" idx="0"/>
          </p:cNvCxnSpPr>
          <p:nvPr/>
        </p:nvCxnSpPr>
        <p:spPr bwMode="auto">
          <a:xfrm rot="16200000" flipH="1">
            <a:off x="8156108" y="4498508"/>
            <a:ext cx="340192" cy="1115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Arrow Connector 34"/>
          <p:cNvCxnSpPr>
            <a:stCxn id="11" idx="4"/>
            <a:endCxn id="14" idx="7"/>
          </p:cNvCxnSpPr>
          <p:nvPr/>
        </p:nvCxnSpPr>
        <p:spPr bwMode="auto">
          <a:xfrm rot="5400000">
            <a:off x="7279808" y="5562600"/>
            <a:ext cx="340192" cy="187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>
            <a:stCxn id="10" idx="4"/>
            <a:endCxn id="14" idx="6"/>
          </p:cNvCxnSpPr>
          <p:nvPr/>
        </p:nvCxnSpPr>
        <p:spPr bwMode="auto">
          <a:xfrm rot="5400000">
            <a:off x="7620000" y="5334000"/>
            <a:ext cx="609600" cy="914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6928512" y="2409302"/>
            <a:ext cx="1160935" cy="4307937"/>
          </a:xfrm>
          <a:custGeom>
            <a:avLst/>
            <a:gdLst>
              <a:gd name="connsiteX0" fmla="*/ 154937 w 1160935"/>
              <a:gd name="connsiteY0" fmla="*/ 0 h 4307937"/>
              <a:gd name="connsiteX1" fmla="*/ 154937 w 1160935"/>
              <a:gd name="connsiteY1" fmla="*/ 680890 h 4307937"/>
              <a:gd name="connsiteX2" fmla="*/ 1084558 w 1160935"/>
              <a:gd name="connsiteY2" fmla="*/ 1689130 h 4307937"/>
              <a:gd name="connsiteX3" fmla="*/ 613201 w 1160935"/>
              <a:gd name="connsiteY3" fmla="*/ 2684277 h 4307937"/>
              <a:gd name="connsiteX4" fmla="*/ 181124 w 1160935"/>
              <a:gd name="connsiteY4" fmla="*/ 3744894 h 4307937"/>
              <a:gd name="connsiteX5" fmla="*/ 141844 w 1160935"/>
              <a:gd name="connsiteY5" fmla="*/ 4307937 h 4307937"/>
              <a:gd name="connsiteX6" fmla="*/ 141844 w 1160935"/>
              <a:gd name="connsiteY6" fmla="*/ 4307937 h 430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935" h="4307937">
                <a:moveTo>
                  <a:pt x="154937" y="0"/>
                </a:moveTo>
                <a:cubicBezTo>
                  <a:pt x="77468" y="199684"/>
                  <a:pt x="0" y="399368"/>
                  <a:pt x="154937" y="680890"/>
                </a:cubicBezTo>
                <a:cubicBezTo>
                  <a:pt x="309874" y="962412"/>
                  <a:pt x="1008181" y="1355232"/>
                  <a:pt x="1084558" y="1689130"/>
                </a:cubicBezTo>
                <a:cubicBezTo>
                  <a:pt x="1160935" y="2023028"/>
                  <a:pt x="763773" y="2341650"/>
                  <a:pt x="613201" y="2684277"/>
                </a:cubicBezTo>
                <a:cubicBezTo>
                  <a:pt x="462629" y="3026904"/>
                  <a:pt x="259684" y="3474284"/>
                  <a:pt x="181124" y="3744894"/>
                </a:cubicBezTo>
                <a:cubicBezTo>
                  <a:pt x="102565" y="4015504"/>
                  <a:pt x="141844" y="4307937"/>
                  <a:pt x="141844" y="4307937"/>
                </a:cubicBezTo>
                <a:lnTo>
                  <a:pt x="141844" y="4307937"/>
                </a:ln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want to synchronize physical clocks?</a:t>
            </a:r>
          </a:p>
          <a:p>
            <a:r>
              <a:rPr lang="en-US" dirty="0"/>
              <a:t>What we need: Ordering of events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Arises </a:t>
            </a:r>
            <a:r>
              <a:rPr lang="en-US" dirty="0" smtClean="0"/>
              <a:t>in many different contexts…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439809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19400"/>
            <a:ext cx="5257800" cy="3671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Above</a:t>
            </a:r>
            <a:r>
              <a:rPr lang="en-US" dirty="0" smtClean="0"/>
              <a:t> is what we will deal with most of the time.</a:t>
            </a:r>
          </a:p>
          <a:p>
            <a:r>
              <a:rPr lang="en-US" dirty="0" smtClean="0"/>
              <a:t>Ordering question: what do we ultimately want?</a:t>
            </a:r>
          </a:p>
          <a:p>
            <a:pPr lvl="1"/>
            <a:r>
              <a:rPr lang="en-US" dirty="0" smtClean="0"/>
              <a:t>Taking two events and determine which one happened before the other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143000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72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Ideal?</a:t>
            </a:r>
          </a:p>
          <a:p>
            <a:pPr lvl="1"/>
            <a:r>
              <a:rPr lang="en-US" dirty="0" smtClean="0"/>
              <a:t>Perfect physical clock synchronization</a:t>
            </a:r>
          </a:p>
          <a:p>
            <a:r>
              <a:rPr lang="en-US" dirty="0" smtClean="0"/>
              <a:t>Reliably?</a:t>
            </a:r>
          </a:p>
          <a:p>
            <a:pPr lvl="1"/>
            <a:r>
              <a:rPr lang="en-US" dirty="0" smtClean="0"/>
              <a:t>Events in the same process</a:t>
            </a:r>
          </a:p>
          <a:p>
            <a:pPr lvl="1"/>
            <a:r>
              <a:rPr lang="en-US" dirty="0" smtClean="0"/>
              <a:t>Send/receive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143000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910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7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1843088"/>
            <a:ext cx="80343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Arial" pitchFamily="-1" charset="0"/>
              </a:rPr>
              <a:t>Lamport</a:t>
            </a:r>
            <a:r>
              <a:rPr lang="en-US" dirty="0" smtClean="0">
                <a:latin typeface="Arial" pitchFamily="-1" charset="0"/>
              </a:rPr>
              <a:t> algorithm assigns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logical timestamps</a:t>
            </a:r>
            <a:r>
              <a:rPr lang="en-US" dirty="0" smtClean="0">
                <a:latin typeface="Arial" pitchFamily="-1" charset="0"/>
              </a:rPr>
              <a:t>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All processes use a counter (clock) with initial value of zero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process increments its counter when 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or an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instruction</a:t>
            </a:r>
            <a:r>
              <a:rPr lang="en-US" dirty="0" smtClean="0">
                <a:latin typeface="Arial" pitchFamily="-1" charset="0"/>
              </a:rPr>
              <a:t> happens at it. The counter is assigned to the event as its timestamp.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 (message) </a:t>
            </a:r>
            <a:r>
              <a:rPr lang="en-US" dirty="0" smtClean="0">
                <a:latin typeface="Arial" pitchFamily="-1" charset="0"/>
              </a:rPr>
              <a:t>event carries its timestamp  </a:t>
            </a:r>
          </a:p>
          <a:p>
            <a:pPr marL="800100" lvl="1" indent="-342900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receive (message) </a:t>
            </a:r>
            <a:r>
              <a:rPr lang="en-US" dirty="0" smtClean="0">
                <a:latin typeface="Arial" pitchFamily="-1" charset="0"/>
              </a:rPr>
              <a:t>event the counter is updated by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max(local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clock, message timestamp) + 1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Define a logical relation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happened-before (</a:t>
            </a:r>
            <a:r>
              <a:rPr lang="en-US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)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among events: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On the same process: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, if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time(a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&lt;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p1 sends </a:t>
            </a:r>
            <a:r>
              <a:rPr lang="en-US" i="1" dirty="0" err="1" smtClean="0">
                <a:latin typeface="Arial" pitchFamily="-1" charset="0"/>
              </a:rPr>
              <a:t>m</a:t>
            </a:r>
            <a:r>
              <a:rPr lang="en-US" dirty="0" smtClean="0">
                <a:latin typeface="Arial" pitchFamily="-1" charset="0"/>
              </a:rPr>
              <a:t> to p2: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send(m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receive(m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(Transitivity) </a:t>
            </a:r>
            <a:r>
              <a:rPr lang="en-US" dirty="0" smtClean="0">
                <a:latin typeface="Arial" pitchFamily="-1" charset="0"/>
              </a:rPr>
              <a:t>If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and 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c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then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c</a:t>
            </a:r>
            <a:endParaRPr lang="en-US" sz="1800" dirty="0" smtClean="0">
              <a:sym typeface="Symbol" pitchFamily="-1" charset="2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  <a:sym typeface="Symbol" pitchFamily="-1" charset="2"/>
              </a:rPr>
              <a:t>Shows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causality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 of events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is out.</a:t>
            </a:r>
          </a:p>
          <a:p>
            <a:pPr lvl="1"/>
            <a:r>
              <a:rPr lang="en-US" dirty="0" smtClean="0"/>
              <a:t>Due on 3/1</a:t>
            </a:r>
          </a:p>
          <a:p>
            <a:pPr lvl="1"/>
            <a:r>
              <a:rPr lang="en-US" dirty="0" smtClean="0"/>
              <a:t>Start with the content provider.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understand the flow of PA1.</a:t>
            </a:r>
          </a:p>
          <a:p>
            <a:r>
              <a:rPr lang="en-US" dirty="0" smtClean="0"/>
              <a:t>Please be careful about your </a:t>
            </a:r>
            <a:r>
              <a:rPr lang="en-US" dirty="0"/>
              <a:t>c</a:t>
            </a:r>
            <a:r>
              <a:rPr lang="en-US" dirty="0" smtClean="0"/>
              <a:t>oding style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Lecture slides</a:t>
            </a:r>
          </a:p>
          <a:p>
            <a:pPr lvl="1"/>
            <a:r>
              <a:rPr lang="en-US" dirty="0" smtClean="0"/>
              <a:t>I will try posting them a day before.</a:t>
            </a:r>
          </a:p>
          <a:p>
            <a:pPr lvl="1"/>
            <a:r>
              <a:rPr lang="en-US" dirty="0" smtClean="0"/>
              <a:t>I will also post a PDF version.</a:t>
            </a:r>
          </a:p>
          <a:p>
            <a:r>
              <a:rPr lang="en-US" dirty="0" smtClean="0"/>
              <a:t>There is a course website.</a:t>
            </a:r>
          </a:p>
          <a:p>
            <a:pPr lvl="1"/>
            <a:r>
              <a:rPr lang="en-US" dirty="0" smtClean="0"/>
              <a:t>Schedule, syllabus, readings,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15060</TotalTime>
  <Pages>12</Pages>
  <Words>995</Words>
  <Application>Microsoft Macintosh PowerPoint</Application>
  <PresentationFormat>Letter Paper (8.5x11 in)</PresentationFormat>
  <Paragraphs>249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CS252-template</vt:lpstr>
      <vt:lpstr>Office Theme</vt:lpstr>
      <vt:lpstr>CSE 486/586 Distributed Systems Logical Time</vt:lpstr>
      <vt:lpstr>Last Time</vt:lpstr>
      <vt:lpstr>Basics: State Machine</vt:lpstr>
      <vt:lpstr>Ordering Basics</vt:lpstr>
      <vt:lpstr>Abstract View</vt:lpstr>
      <vt:lpstr>What Ordering?</vt:lpstr>
      <vt:lpstr>Lamport Timestamps</vt:lpstr>
      <vt:lpstr>Logical Clocks</vt:lpstr>
      <vt:lpstr>CSE 486/586 Administrivia</vt:lpstr>
      <vt:lpstr>Find the Mistake: Lamport Logical Time</vt:lpstr>
      <vt:lpstr>Corrected Example: Lamport Logical Time</vt:lpstr>
      <vt:lpstr>Vector Timestamps</vt:lpstr>
      <vt:lpstr>Vector Logical Clocks</vt:lpstr>
      <vt:lpstr>Find a Mistake: Vector Logical Time</vt:lpstr>
      <vt:lpstr>Comparing Vector Timestamps</vt:lpstr>
      <vt:lpstr>The Use of Logical Clocks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591</cp:revision>
  <cp:lastPrinted>2012-02-01T18:33:54Z</cp:lastPrinted>
  <dcterms:created xsi:type="dcterms:W3CDTF">2012-02-03T03:23:59Z</dcterms:created>
  <dcterms:modified xsi:type="dcterms:W3CDTF">2013-02-04T18:16:04Z</dcterms:modified>
  <cp:category/>
</cp:coreProperties>
</file>