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844" r:id="rId4"/>
    <p:sldId id="767" r:id="rId5"/>
    <p:sldId id="820" r:id="rId6"/>
    <p:sldId id="821" r:id="rId7"/>
    <p:sldId id="823" r:id="rId8"/>
    <p:sldId id="842" r:id="rId9"/>
    <p:sldId id="824" r:id="rId10"/>
    <p:sldId id="825" r:id="rId11"/>
    <p:sldId id="843" r:id="rId12"/>
    <p:sldId id="826" r:id="rId13"/>
    <p:sldId id="827" r:id="rId14"/>
    <p:sldId id="845" r:id="rId15"/>
    <p:sldId id="846" r:id="rId16"/>
    <p:sldId id="847" r:id="rId17"/>
    <p:sldId id="848" r:id="rId18"/>
    <p:sldId id="849" r:id="rId19"/>
    <p:sldId id="828" r:id="rId20"/>
    <p:sldId id="829" r:id="rId21"/>
    <p:sldId id="830" r:id="rId22"/>
    <p:sldId id="831" r:id="rId23"/>
    <p:sldId id="832" r:id="rId24"/>
    <p:sldId id="833" r:id="rId25"/>
    <p:sldId id="834" r:id="rId26"/>
    <p:sldId id="704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92" d="100"/>
          <a:sy n="92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7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207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Reliable Multicast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Multicast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solidFill>
                  <a:srgbClr val="FF0000"/>
                </a:solidFill>
              </a:rPr>
              <a:t>a history of messages</a:t>
            </a:r>
            <a:r>
              <a:rPr lang="en-US" dirty="0" smtClean="0"/>
              <a:t> for at-most-once delivery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Everyone repeats multicast </a:t>
            </a:r>
            <a:r>
              <a:rPr lang="en-US" dirty="0" smtClean="0"/>
              <a:t>upon a receipt of a message for agreement &amp; validity.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Reliable R-Multicast Algorithm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239000" cy="4623816"/>
          </a:xfrm>
        </p:spPr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On initialization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400" i="1" dirty="0" smtClean="0">
                <a:latin typeface="Monaco"/>
                <a:cs typeface="Monaco"/>
              </a:rPr>
              <a:t>Received</a:t>
            </a:r>
            <a:r>
              <a:rPr lang="en-US" sz="2400" dirty="0" smtClean="0">
                <a:latin typeface="Monaco"/>
                <a:cs typeface="Monaco"/>
              </a:rPr>
              <a:t> := {};</a:t>
            </a:r>
          </a:p>
          <a:p>
            <a:pPr marL="118872" indent="0">
              <a:buNone/>
            </a:pPr>
            <a:r>
              <a:rPr lang="en-US" i="1" dirty="0" smtClean="0"/>
              <a:t>For process p to R-multicast message m to group g</a:t>
            </a:r>
          </a:p>
          <a:p>
            <a:pPr marL="118872" indent="0">
              <a:buNone/>
            </a:pPr>
            <a:r>
              <a:rPr lang="en-US" i="1" dirty="0"/>
              <a:t>	</a:t>
            </a:r>
            <a:r>
              <a:rPr lang="en-US" sz="2400" dirty="0" smtClean="0">
                <a:latin typeface="Monaco"/>
                <a:cs typeface="Monaco"/>
              </a:rPr>
              <a:t>B-multicast(</a:t>
            </a:r>
            <a:r>
              <a:rPr lang="en-US" sz="2400" i="1" dirty="0" err="1" smtClean="0">
                <a:latin typeface="Monaco"/>
                <a:cs typeface="Monaco"/>
              </a:rPr>
              <a:t>g</a:t>
            </a:r>
            <a:r>
              <a:rPr lang="en-US" sz="2400" dirty="0" err="1" smtClean="0">
                <a:latin typeface="Monaco"/>
                <a:cs typeface="Monaco"/>
              </a:rPr>
              <a:t>,</a:t>
            </a:r>
            <a:r>
              <a:rPr lang="en-US" sz="2400" i="1" dirty="0" err="1" smtClean="0">
                <a:latin typeface="Monaco"/>
                <a:cs typeface="Monaco"/>
              </a:rPr>
              <a:t>m</a:t>
            </a:r>
            <a:r>
              <a:rPr lang="en-US" sz="2400" dirty="0" smtClean="0">
                <a:latin typeface="Monaco"/>
                <a:cs typeface="Monaco"/>
              </a:rPr>
              <a:t>); 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>
                <a:cs typeface="Monaco"/>
              </a:rPr>
              <a:t>(p∈ </a:t>
            </a:r>
            <a:r>
              <a:rPr lang="en-US" i="1" dirty="0" smtClean="0">
                <a:cs typeface="Monaco"/>
              </a:rPr>
              <a:t>g is included as destination)</a:t>
            </a:r>
          </a:p>
          <a:p>
            <a:pPr marL="118872" indent="0">
              <a:buNone/>
            </a:pPr>
            <a:r>
              <a:rPr lang="en-US" i="1" dirty="0" smtClean="0">
                <a:cs typeface="Monaco"/>
              </a:rPr>
              <a:t>On </a:t>
            </a:r>
            <a:r>
              <a:rPr lang="en-US" sz="2400" dirty="0" smtClean="0">
                <a:latin typeface="Monaco"/>
                <a:cs typeface="Monaco"/>
              </a:rPr>
              <a:t>B-deliver(</a:t>
            </a:r>
            <a:r>
              <a:rPr lang="en-US" sz="2400" i="1" dirty="0" smtClean="0">
                <a:latin typeface="Monaco"/>
                <a:cs typeface="Monaco"/>
              </a:rPr>
              <a:t>m</a:t>
            </a:r>
            <a:r>
              <a:rPr lang="en-US" sz="2400" dirty="0" smtClean="0">
                <a:latin typeface="Monaco"/>
                <a:cs typeface="Monaco"/>
              </a:rPr>
              <a:t>) </a:t>
            </a:r>
            <a:r>
              <a:rPr lang="en-US" i="1" dirty="0" smtClean="0">
                <a:cs typeface="Monaco"/>
              </a:rPr>
              <a:t>at process q with g = group(m)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	</a:t>
            </a:r>
            <a:r>
              <a:rPr lang="en-US" sz="2200" b="1" dirty="0" smtClean="0">
                <a:latin typeface="Monaco"/>
                <a:cs typeface="Monaco"/>
              </a:rPr>
              <a:t>if</a:t>
            </a:r>
            <a:r>
              <a:rPr lang="en-US" sz="2200" dirty="0" smtClean="0">
                <a:latin typeface="Monaco"/>
                <a:cs typeface="Monaco"/>
              </a:rPr>
              <a:t> (</a:t>
            </a:r>
            <a:r>
              <a:rPr lang="en-US" sz="2200" i="1" dirty="0">
                <a:latin typeface="Monaco"/>
                <a:cs typeface="Monaco"/>
              </a:rPr>
              <a:t>m </a:t>
            </a:r>
            <a:r>
              <a:rPr lang="en-US" sz="2600" b="1" dirty="0" smtClean="0">
                <a:latin typeface="Monaco"/>
                <a:cs typeface="Monaco"/>
              </a:rPr>
              <a:t>∉</a:t>
            </a:r>
            <a:r>
              <a:rPr lang="en-US" sz="2200" i="1" dirty="0" smtClean="0">
                <a:latin typeface="Monaco"/>
                <a:cs typeface="Monaco"/>
              </a:rPr>
              <a:t> Received</a:t>
            </a:r>
            <a:r>
              <a:rPr lang="en-US" sz="2200" dirty="0" smtClean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 smtClean="0">
                <a:latin typeface="Monaco"/>
                <a:cs typeface="Monaco"/>
              </a:rPr>
              <a:t>	</a:t>
            </a:r>
            <a:r>
              <a:rPr lang="en-US" sz="2200" i="1" dirty="0" smtClean="0">
                <a:latin typeface="Monaco"/>
                <a:cs typeface="Monaco"/>
              </a:rPr>
              <a:t>Received </a:t>
            </a:r>
            <a:r>
              <a:rPr lang="en-US" sz="2200" dirty="0" smtClean="0">
                <a:latin typeface="Monaco"/>
                <a:cs typeface="Monaco"/>
              </a:rPr>
              <a:t>:= 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∪</a:t>
            </a:r>
            <a:r>
              <a:rPr lang="en-US" sz="2200" i="1" dirty="0">
                <a:latin typeface="Monaco"/>
                <a:cs typeface="Monaco"/>
              </a:rPr>
              <a:t> {</a:t>
            </a:r>
            <a:r>
              <a:rPr lang="en-US" sz="2200" i="1" dirty="0" smtClean="0">
                <a:latin typeface="Monaco"/>
                <a:cs typeface="Monaco"/>
              </a:rPr>
              <a:t>m};</a:t>
            </a:r>
            <a:endParaRPr lang="en-US" sz="2200" i="1" dirty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i="1" dirty="0" smtClean="0">
                <a:latin typeface="Monaco"/>
                <a:cs typeface="Monaco"/>
              </a:rPr>
              <a:t>		</a:t>
            </a:r>
            <a:r>
              <a:rPr lang="en-US" sz="2200" dirty="0" smtClean="0">
                <a:latin typeface="Monaco"/>
                <a:cs typeface="Monaco"/>
              </a:rPr>
              <a:t>if (</a:t>
            </a:r>
            <a:r>
              <a:rPr lang="en-US" sz="2200" i="1" dirty="0">
                <a:latin typeface="Monaco"/>
                <a:cs typeface="Monaco"/>
              </a:rPr>
              <a:t>q </a:t>
            </a:r>
            <a:r>
              <a:rPr lang="en-US" sz="2200" dirty="0" smtClean="0">
                <a:latin typeface="Monaco"/>
                <a:cs typeface="Monaco"/>
              </a:rPr>
              <a:t>≠</a:t>
            </a:r>
            <a:r>
              <a:rPr lang="en-US" sz="2200" i="1" dirty="0" smtClean="0">
                <a:latin typeface="Monaco"/>
                <a:cs typeface="Monaco"/>
              </a:rPr>
              <a:t> p</a:t>
            </a:r>
            <a:r>
              <a:rPr lang="en-US" sz="2200" dirty="0" smtClean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		B-multicast(</a:t>
            </a:r>
            <a:r>
              <a:rPr lang="en-US" sz="2200" i="1" dirty="0" err="1" smtClean="0">
                <a:latin typeface="Monaco"/>
                <a:cs typeface="Monaco"/>
              </a:rPr>
              <a:t>g,m</a:t>
            </a:r>
            <a:r>
              <a:rPr lang="en-US" sz="2200" dirty="0" smtClean="0">
                <a:latin typeface="Monaco"/>
                <a:cs typeface="Monaco"/>
              </a:rPr>
              <a:t>);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	R-deliver(</a:t>
            </a:r>
            <a:r>
              <a:rPr lang="en-US" sz="2200" i="1" dirty="0" smtClean="0">
                <a:latin typeface="Monaco"/>
                <a:cs typeface="Monaco"/>
              </a:rPr>
              <a:t>m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6781800" y="1066800"/>
            <a:ext cx="2223118" cy="1352352"/>
            <a:chOff x="6859588" y="1828800"/>
            <a:chExt cx="2223118" cy="1352352"/>
          </a:xfrm>
        </p:grpSpPr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6892925" y="2187575"/>
              <a:ext cx="15097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6945313" y="2668588"/>
              <a:ext cx="1509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6859588" y="1828800"/>
              <a:ext cx="10824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R-multicast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6859588" y="2381250"/>
              <a:ext cx="10725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B-multicast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6902450" y="2873375"/>
              <a:ext cx="13822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reliable </a:t>
              </a:r>
              <a:r>
                <a:rPr lang="en-US" dirty="0" err="1">
                  <a:solidFill>
                    <a:srgbClr val="0000FF"/>
                  </a:solidFill>
                </a:rPr>
                <a:t>unicast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H="1">
              <a:off x="8213725" y="2012950"/>
              <a:ext cx="14288" cy="377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>
              <a:off x="8294688" y="2565400"/>
              <a:ext cx="14287" cy="377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8213725" y="2189163"/>
              <a:ext cx="8531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0000FF"/>
                  </a:solidFill>
                </a:rPr>
                <a:t>“</a:t>
              </a:r>
              <a:r>
                <a:rPr lang="en-US" dirty="0">
                  <a:solidFill>
                    <a:srgbClr val="0000FF"/>
                  </a:solidFill>
                </a:rPr>
                <a:t>USES</a:t>
              </a:r>
              <a:r>
                <a:rPr lang="ja-JP" altLang="en-US" dirty="0">
                  <a:solidFill>
                    <a:srgbClr val="0000FF"/>
                  </a:solidFill>
                </a:rPr>
                <a:t>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8229600" y="2667000"/>
              <a:ext cx="8531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0000FF"/>
                  </a:solidFill>
                </a:rPr>
                <a:t>“</a:t>
              </a:r>
              <a:r>
                <a:rPr lang="en-US" dirty="0">
                  <a:solidFill>
                    <a:srgbClr val="0000FF"/>
                  </a:solidFill>
                </a:rPr>
                <a:t>USES</a:t>
              </a:r>
              <a:r>
                <a:rPr lang="ja-JP" altLang="en-US" dirty="0">
                  <a:solidFill>
                    <a:srgbClr val="0000FF"/>
                  </a:solidFill>
                </a:rPr>
                <a:t>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Reliable R-Multicast Algorithm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239000" cy="4623816"/>
          </a:xfrm>
        </p:spPr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On initialization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400" i="1" dirty="0" smtClean="0">
                <a:latin typeface="Monaco"/>
                <a:cs typeface="Monaco"/>
              </a:rPr>
              <a:t>Received</a:t>
            </a:r>
            <a:r>
              <a:rPr lang="en-US" sz="2400" dirty="0" smtClean="0">
                <a:latin typeface="Monaco"/>
                <a:cs typeface="Monaco"/>
              </a:rPr>
              <a:t> := {};</a:t>
            </a:r>
          </a:p>
          <a:p>
            <a:pPr marL="118872" indent="0">
              <a:buNone/>
            </a:pPr>
            <a:r>
              <a:rPr lang="en-US" i="1" dirty="0" smtClean="0"/>
              <a:t>For process p to R-multicast message m to group g</a:t>
            </a:r>
          </a:p>
          <a:p>
            <a:pPr marL="118872" indent="0">
              <a:buNone/>
            </a:pPr>
            <a:r>
              <a:rPr lang="en-US" i="1" dirty="0"/>
              <a:t>	</a:t>
            </a:r>
            <a:r>
              <a:rPr lang="en-US" sz="2400" dirty="0" smtClean="0">
                <a:latin typeface="Monaco"/>
                <a:cs typeface="Monaco"/>
              </a:rPr>
              <a:t>B-multicast(</a:t>
            </a:r>
            <a:r>
              <a:rPr lang="en-US" sz="2400" i="1" dirty="0" err="1" smtClean="0">
                <a:latin typeface="Monaco"/>
                <a:cs typeface="Monaco"/>
              </a:rPr>
              <a:t>g</a:t>
            </a:r>
            <a:r>
              <a:rPr lang="en-US" sz="2400" dirty="0" err="1" smtClean="0">
                <a:latin typeface="Monaco"/>
                <a:cs typeface="Monaco"/>
              </a:rPr>
              <a:t>,</a:t>
            </a:r>
            <a:r>
              <a:rPr lang="en-US" sz="2400" i="1" dirty="0" err="1" smtClean="0">
                <a:latin typeface="Monaco"/>
                <a:cs typeface="Monaco"/>
              </a:rPr>
              <a:t>m</a:t>
            </a:r>
            <a:r>
              <a:rPr lang="en-US" sz="2400" dirty="0" smtClean="0">
                <a:latin typeface="Monaco"/>
                <a:cs typeface="Monaco"/>
              </a:rPr>
              <a:t>); 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>
                <a:cs typeface="Monaco"/>
              </a:rPr>
              <a:t>(p∈ </a:t>
            </a:r>
            <a:r>
              <a:rPr lang="en-US" i="1" dirty="0" smtClean="0">
                <a:cs typeface="Monaco"/>
              </a:rPr>
              <a:t>g is included as destination)</a:t>
            </a:r>
          </a:p>
          <a:p>
            <a:pPr marL="118872" indent="0">
              <a:buNone/>
            </a:pPr>
            <a:r>
              <a:rPr lang="en-US" i="1" dirty="0" smtClean="0">
                <a:cs typeface="Monaco"/>
              </a:rPr>
              <a:t>On </a:t>
            </a:r>
            <a:r>
              <a:rPr lang="en-US" sz="2400" dirty="0" smtClean="0">
                <a:latin typeface="Monaco"/>
                <a:cs typeface="Monaco"/>
              </a:rPr>
              <a:t>B-deliver(</a:t>
            </a:r>
            <a:r>
              <a:rPr lang="en-US" sz="2400" i="1" dirty="0" smtClean="0">
                <a:latin typeface="Monaco"/>
                <a:cs typeface="Monaco"/>
              </a:rPr>
              <a:t>m</a:t>
            </a:r>
            <a:r>
              <a:rPr lang="en-US" sz="2400" dirty="0" smtClean="0">
                <a:latin typeface="Monaco"/>
                <a:cs typeface="Monaco"/>
              </a:rPr>
              <a:t>) </a:t>
            </a:r>
            <a:r>
              <a:rPr lang="en-US" i="1" dirty="0" smtClean="0">
                <a:cs typeface="Monaco"/>
              </a:rPr>
              <a:t>at process q with g = group(m)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	</a:t>
            </a:r>
            <a:r>
              <a:rPr lang="en-US" sz="2200" b="1" dirty="0" smtClean="0">
                <a:latin typeface="Monaco"/>
                <a:cs typeface="Monaco"/>
              </a:rPr>
              <a:t>if</a:t>
            </a:r>
            <a:r>
              <a:rPr lang="en-US" sz="2200" dirty="0" smtClean="0">
                <a:latin typeface="Monaco"/>
                <a:cs typeface="Monaco"/>
              </a:rPr>
              <a:t> (</a:t>
            </a:r>
            <a:r>
              <a:rPr lang="en-US" sz="2200" i="1" dirty="0">
                <a:latin typeface="Monaco"/>
                <a:cs typeface="Monaco"/>
              </a:rPr>
              <a:t>m </a:t>
            </a:r>
            <a:r>
              <a:rPr lang="en-US" sz="2600" b="1" dirty="0" smtClean="0">
                <a:latin typeface="Monaco"/>
                <a:cs typeface="Monaco"/>
              </a:rPr>
              <a:t>∉</a:t>
            </a:r>
            <a:r>
              <a:rPr lang="en-US" sz="2200" i="1" dirty="0" smtClean="0">
                <a:latin typeface="Monaco"/>
                <a:cs typeface="Monaco"/>
              </a:rPr>
              <a:t> Received</a:t>
            </a:r>
            <a:r>
              <a:rPr lang="en-US" sz="2200" dirty="0" smtClean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 smtClean="0">
                <a:latin typeface="Monaco"/>
                <a:cs typeface="Monaco"/>
              </a:rPr>
              <a:t>	</a:t>
            </a:r>
            <a:r>
              <a:rPr lang="en-US" sz="2200" i="1" dirty="0" smtClean="0">
                <a:latin typeface="Monaco"/>
                <a:cs typeface="Monaco"/>
              </a:rPr>
              <a:t>Received </a:t>
            </a:r>
            <a:r>
              <a:rPr lang="en-US" sz="2200" dirty="0" smtClean="0">
                <a:latin typeface="Monaco"/>
                <a:cs typeface="Monaco"/>
              </a:rPr>
              <a:t>:= 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∪</a:t>
            </a:r>
            <a:r>
              <a:rPr lang="en-US" sz="2200" i="1" dirty="0">
                <a:latin typeface="Monaco"/>
                <a:cs typeface="Monaco"/>
              </a:rPr>
              <a:t> {</a:t>
            </a:r>
            <a:r>
              <a:rPr lang="en-US" sz="2200" i="1" dirty="0" smtClean="0">
                <a:latin typeface="Monaco"/>
                <a:cs typeface="Monaco"/>
              </a:rPr>
              <a:t>m};</a:t>
            </a:r>
            <a:endParaRPr lang="en-US" sz="2200" i="1" dirty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i="1" dirty="0" smtClean="0">
                <a:latin typeface="Monaco"/>
                <a:cs typeface="Monaco"/>
              </a:rPr>
              <a:t>		</a:t>
            </a:r>
            <a:r>
              <a:rPr lang="en-US" sz="2200" dirty="0" smtClean="0">
                <a:latin typeface="Monaco"/>
                <a:cs typeface="Monaco"/>
              </a:rPr>
              <a:t>if (</a:t>
            </a:r>
            <a:r>
              <a:rPr lang="en-US" sz="2200" i="1" dirty="0">
                <a:latin typeface="Monaco"/>
                <a:cs typeface="Monaco"/>
              </a:rPr>
              <a:t>q </a:t>
            </a:r>
            <a:r>
              <a:rPr lang="en-US" sz="2200" dirty="0" smtClean="0">
                <a:latin typeface="Monaco"/>
                <a:cs typeface="Monaco"/>
              </a:rPr>
              <a:t>≠</a:t>
            </a:r>
            <a:r>
              <a:rPr lang="en-US" sz="2200" i="1" dirty="0" smtClean="0">
                <a:latin typeface="Monaco"/>
                <a:cs typeface="Monaco"/>
              </a:rPr>
              <a:t> p</a:t>
            </a:r>
            <a:r>
              <a:rPr lang="en-US" sz="2200" dirty="0" smtClean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		B-multicast(</a:t>
            </a:r>
            <a:r>
              <a:rPr lang="en-US" sz="2200" i="1" dirty="0" err="1" smtClean="0">
                <a:latin typeface="Monaco"/>
                <a:cs typeface="Monaco"/>
              </a:rPr>
              <a:t>g,m</a:t>
            </a:r>
            <a:r>
              <a:rPr lang="en-US" sz="2200" dirty="0" smtClean="0">
                <a:latin typeface="Monaco"/>
                <a:cs typeface="Monaco"/>
              </a:rPr>
              <a:t>);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	R-deliver(</a:t>
            </a:r>
            <a:r>
              <a:rPr lang="en-US" sz="2200" i="1" dirty="0" smtClean="0">
                <a:latin typeface="Monaco"/>
                <a:cs typeface="Monaco"/>
              </a:rPr>
              <a:t>m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4171351"/>
            <a:ext cx="119776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Integrity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8800"/>
            <a:ext cx="108284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Validity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340539"/>
            <a:ext cx="1531188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Agreement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talk to me!</a:t>
            </a:r>
          </a:p>
          <a:p>
            <a:r>
              <a:rPr lang="en-US" dirty="0" smtClean="0"/>
              <a:t>PA2 </a:t>
            </a:r>
            <a:r>
              <a:rPr lang="en-US" dirty="0" smtClean="0"/>
              <a:t>is out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EC2 is ready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8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Multicast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27924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26146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33893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35925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40100" y="27289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45000" y="42862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54400" y="35544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43291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41513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987800" y="35242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16300" y="2773362"/>
            <a:ext cx="2781300" cy="14557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378200" y="2781300"/>
            <a:ext cx="152400" cy="838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121400" y="4229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553200" y="2743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064000" y="3613150"/>
            <a:ext cx="4572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4038600" y="2819400"/>
            <a:ext cx="2590800" cy="7810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" name="Curved Connector 36"/>
          <p:cNvCxnSpPr/>
          <p:nvPr/>
        </p:nvCxnSpPr>
        <p:spPr bwMode="auto">
          <a:xfrm rot="10800000" flipH="1" flipV="1">
            <a:off x="3340894" y="2685256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urved Connector 41"/>
          <p:cNvCxnSpPr/>
          <p:nvPr/>
        </p:nvCxnSpPr>
        <p:spPr bwMode="auto">
          <a:xfrm rot="10800000" flipH="1" flipV="1">
            <a:off x="3886200" y="3581400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124200" y="20574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hlink"/>
                </a:solidFill>
              </a:rPr>
              <a:t>M1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267200" y="37338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hlink"/>
                </a:solidFill>
              </a:rPr>
              <a:t>M2</a:t>
            </a:r>
            <a:endParaRPr lang="en-US" sz="16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Preserving the process order</a:t>
            </a:r>
          </a:p>
          <a:p>
            <a:r>
              <a:rPr lang="en-US" dirty="0" smtClean="0"/>
              <a:t>The message delivery order at each process should preserve the message</a:t>
            </a:r>
            <a:r>
              <a:rPr lang="en-US" dirty="0"/>
              <a:t> </a:t>
            </a:r>
            <a:r>
              <a:rPr lang="en-US" dirty="0" smtClean="0"/>
              <a:t>sending order from every process.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P1: m0, m1, m2</a:t>
            </a:r>
          </a:p>
          <a:p>
            <a:pPr lvl="1"/>
            <a:r>
              <a:rPr lang="en-US" dirty="0" smtClean="0"/>
              <a:t>P2: m3, m4, m5</a:t>
            </a:r>
          </a:p>
          <a:p>
            <a:pPr lvl="1"/>
            <a:r>
              <a:rPr lang="en-US" dirty="0" smtClean="0"/>
              <a:t>P3: m6, m7, m8</a:t>
            </a:r>
          </a:p>
          <a:p>
            <a:r>
              <a:rPr lang="en-US" dirty="0" smtClean="0"/>
              <a:t>FIFO? (m0, m3, m6, m1, m4, m7, m2, m5, m8)</a:t>
            </a:r>
          </a:p>
          <a:p>
            <a:pPr lvl="1"/>
            <a:r>
              <a:rPr lang="en-US" dirty="0" smtClean="0"/>
              <a:t>Yes!</a:t>
            </a:r>
          </a:p>
          <a:p>
            <a:r>
              <a:rPr lang="en-US" dirty="0" smtClean="0"/>
              <a:t>FIFO? </a:t>
            </a:r>
            <a:r>
              <a:rPr lang="en-US" dirty="0"/>
              <a:t>(m0, </a:t>
            </a:r>
            <a:r>
              <a:rPr lang="en-US" dirty="0" smtClean="0"/>
              <a:t>m4, </a:t>
            </a:r>
            <a:r>
              <a:rPr lang="en-US" dirty="0"/>
              <a:t>m6, m1, </a:t>
            </a:r>
            <a:r>
              <a:rPr lang="en-US" dirty="0" smtClean="0"/>
              <a:t>m3, </a:t>
            </a:r>
            <a:r>
              <a:rPr lang="en-US" dirty="0"/>
              <a:t>m7, m2, m5, m8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91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29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Preserving the happened-before relations</a:t>
            </a:r>
          </a:p>
          <a:p>
            <a:r>
              <a:rPr lang="en-US" dirty="0" smtClean="0"/>
              <a:t>The message delivery order at each process should preserve the happened-before relations across all processes.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P1: m0, m1, m2</a:t>
            </a:r>
          </a:p>
          <a:p>
            <a:pPr lvl="1"/>
            <a:r>
              <a:rPr lang="en-US" dirty="0" smtClean="0"/>
              <a:t>P2: m3, m4, m5</a:t>
            </a:r>
          </a:p>
          <a:p>
            <a:pPr lvl="1"/>
            <a:r>
              <a:rPr lang="en-US" dirty="0" smtClean="0"/>
              <a:t>P3: m6, m7, m8</a:t>
            </a:r>
          </a:p>
          <a:p>
            <a:pPr lvl="1"/>
            <a:r>
              <a:rPr lang="en-US" dirty="0" smtClean="0"/>
              <a:t>Cross-process happened-before: m0 </a:t>
            </a:r>
            <a:r>
              <a:rPr lang="en-US" dirty="0" smtClean="0">
                <a:sym typeface="Wingdings" charset="0"/>
              </a:rPr>
              <a:t> m4, m5  m8</a:t>
            </a:r>
            <a:endParaRPr lang="en-US" dirty="0" smtClean="0"/>
          </a:p>
          <a:p>
            <a:r>
              <a:rPr lang="en-US" dirty="0" smtClean="0"/>
              <a:t>Causal? (m0, m3, m6, m1, m4, m7, m2, m5, m8)</a:t>
            </a:r>
          </a:p>
          <a:p>
            <a:pPr lvl="1"/>
            <a:r>
              <a:rPr lang="en-US" dirty="0" smtClean="0"/>
              <a:t>Yes!</a:t>
            </a:r>
          </a:p>
          <a:p>
            <a:r>
              <a:rPr lang="en-US" dirty="0" smtClean="0"/>
              <a:t>Causal? </a:t>
            </a:r>
            <a:r>
              <a:rPr lang="en-US" dirty="0"/>
              <a:t>(m0, </a:t>
            </a:r>
            <a:r>
              <a:rPr lang="en-US" dirty="0" smtClean="0"/>
              <a:t>m4, m1, m7, m3, m6, </a:t>
            </a:r>
            <a:r>
              <a:rPr lang="en-US" dirty="0"/>
              <a:t>m2, m5, m8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910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29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 process delivers all messages in the same order.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P1: m0, m1, m2</a:t>
            </a:r>
          </a:p>
          <a:p>
            <a:pPr lvl="1"/>
            <a:r>
              <a:rPr lang="en-US" dirty="0" smtClean="0"/>
              <a:t>P2: m3, m4, m5</a:t>
            </a:r>
          </a:p>
          <a:p>
            <a:pPr lvl="1"/>
            <a:r>
              <a:rPr lang="en-US" dirty="0" smtClean="0"/>
              <a:t>P3: m6, m7, m8</a:t>
            </a:r>
          </a:p>
          <a:p>
            <a:r>
              <a:rPr lang="en-US" dirty="0" smtClean="0"/>
              <a:t>Total?</a:t>
            </a:r>
          </a:p>
          <a:p>
            <a:pPr lvl="1"/>
            <a:r>
              <a:rPr lang="en-US" dirty="0" smtClean="0"/>
              <a:t>P1: m7, m1, m2, m4, m5, m3, m6, m0, m8</a:t>
            </a:r>
          </a:p>
          <a:p>
            <a:pPr lvl="1"/>
            <a:r>
              <a:rPr lang="en-US" dirty="0" smtClean="0"/>
              <a:t>P2: m7, </a:t>
            </a:r>
            <a:r>
              <a:rPr lang="en-US" dirty="0"/>
              <a:t>m1, m2, </a:t>
            </a:r>
            <a:r>
              <a:rPr lang="en-US" dirty="0" smtClean="0"/>
              <a:t>m4, m5, m3, </a:t>
            </a:r>
            <a:r>
              <a:rPr lang="en-US" dirty="0"/>
              <a:t>m6, </a:t>
            </a:r>
            <a:r>
              <a:rPr lang="en-US" dirty="0" smtClean="0"/>
              <a:t>m0, </a:t>
            </a:r>
            <a:r>
              <a:rPr lang="en-US" dirty="0"/>
              <a:t>m8</a:t>
            </a:r>
          </a:p>
          <a:p>
            <a:pPr lvl="1"/>
            <a:r>
              <a:rPr lang="en-US" dirty="0" smtClean="0"/>
              <a:t>P3: m7, </a:t>
            </a:r>
            <a:r>
              <a:rPr lang="en-US" dirty="0"/>
              <a:t>m1, m2, </a:t>
            </a:r>
            <a:r>
              <a:rPr lang="en-US" dirty="0" smtClean="0"/>
              <a:t>m4, m5, m3, </a:t>
            </a:r>
            <a:r>
              <a:rPr lang="en-US" dirty="0"/>
              <a:t>m6, </a:t>
            </a:r>
            <a:r>
              <a:rPr lang="en-US" dirty="0" smtClean="0"/>
              <a:t>m0, m8</a:t>
            </a:r>
          </a:p>
          <a:p>
            <a:r>
              <a:rPr lang="en-US" dirty="0" smtClean="0"/>
              <a:t>Total?</a:t>
            </a:r>
          </a:p>
          <a:p>
            <a:pPr lvl="1"/>
            <a:r>
              <a:rPr lang="en-US" dirty="0"/>
              <a:t>P1: m7, m1, m2, m4, m5, m3, m6, m0, m8</a:t>
            </a:r>
          </a:p>
          <a:p>
            <a:pPr lvl="1"/>
            <a:r>
              <a:rPr lang="en-US" dirty="0"/>
              <a:t>P2: m7, </a:t>
            </a:r>
            <a:r>
              <a:rPr lang="en-US" dirty="0" smtClean="0"/>
              <a:t>m2, m1, m4, </a:t>
            </a:r>
            <a:r>
              <a:rPr lang="en-US" dirty="0"/>
              <a:t>m5, m3, m6, m0, m8</a:t>
            </a:r>
          </a:p>
          <a:p>
            <a:pPr lvl="1"/>
            <a:r>
              <a:rPr lang="en-US" dirty="0"/>
              <a:t>P3: m7, m1, m2, m4, m5, m3, m6, </a:t>
            </a:r>
            <a:r>
              <a:rPr lang="en-US" dirty="0" smtClean="0"/>
              <a:t>m8, m0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5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Multicast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FIFO ordering</a:t>
            </a:r>
            <a:r>
              <a:rPr lang="en-US" dirty="0" smtClean="0"/>
              <a:t>: If a correct process issues </a:t>
            </a:r>
            <a:r>
              <a:rPr lang="en-US" dirty="0" err="1" smtClean="0"/>
              <a:t>multicast(</a:t>
            </a:r>
            <a:r>
              <a:rPr lang="en-US" i="1" dirty="0" err="1" smtClean="0"/>
              <a:t>g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 and then </a:t>
            </a:r>
            <a:r>
              <a:rPr lang="en-US" dirty="0" err="1" smtClean="0"/>
              <a:t>multicast(</a:t>
            </a:r>
            <a:r>
              <a:rPr lang="en-US" i="1" dirty="0" err="1" smtClean="0"/>
              <a:t>g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i="1" dirty="0" smtClean="0"/>
              <a:t>’</a:t>
            </a:r>
            <a:r>
              <a:rPr lang="en-US" dirty="0" smtClean="0"/>
              <a:t>), then every correct process that delivers </a:t>
            </a:r>
            <a:r>
              <a:rPr lang="en-US" i="1" dirty="0" smtClean="0"/>
              <a:t>m’</a:t>
            </a:r>
            <a:r>
              <a:rPr lang="en-US" dirty="0" smtClean="0"/>
              <a:t> will have already delivered </a:t>
            </a:r>
            <a:r>
              <a:rPr lang="en-US" dirty="0" err="1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Causal ordering</a:t>
            </a:r>
            <a:r>
              <a:rPr lang="en-US" dirty="0" smtClean="0"/>
              <a:t>: If multicast(</a:t>
            </a:r>
            <a:r>
              <a:rPr lang="en-US" i="1" dirty="0" err="1" smtClean="0"/>
              <a:t>g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 </a:t>
            </a:r>
            <a:r>
              <a:rPr lang="en-US" dirty="0" smtClean="0">
                <a:sym typeface="Wingdings" charset="0"/>
              </a:rPr>
              <a:t> multicast(</a:t>
            </a:r>
            <a:r>
              <a:rPr lang="en-US" i="1" dirty="0" err="1" smtClean="0">
                <a:sym typeface="Wingdings" charset="0"/>
              </a:rPr>
              <a:t>g</a:t>
            </a:r>
            <a:r>
              <a:rPr lang="en-US" dirty="0" err="1" smtClean="0">
                <a:sym typeface="Wingdings" charset="0"/>
              </a:rPr>
              <a:t>,</a:t>
            </a:r>
            <a:r>
              <a:rPr lang="en-US" i="1" dirty="0" err="1" smtClean="0">
                <a:sym typeface="Wingdings" charset="0"/>
              </a:rPr>
              <a:t>m</a:t>
            </a:r>
            <a:r>
              <a:rPr lang="en-US" i="1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) then any correct process that delivers </a:t>
            </a:r>
            <a:r>
              <a:rPr lang="en-US" i="1" dirty="0" smtClean="0">
                <a:sym typeface="Wingdings" charset="0"/>
              </a:rPr>
              <a:t>m’ </a:t>
            </a:r>
            <a:r>
              <a:rPr lang="en-US" dirty="0" smtClean="0">
                <a:sym typeface="Wingdings" charset="0"/>
              </a:rPr>
              <a:t>will have already delivered </a:t>
            </a:r>
            <a:r>
              <a:rPr lang="en-US" i="1" dirty="0" smtClean="0">
                <a:sym typeface="Wingdings" charset="0"/>
              </a:rPr>
              <a:t>m</a:t>
            </a:r>
            <a:r>
              <a:rPr lang="en-US" dirty="0" smtClean="0">
                <a:sym typeface="Wingdings" charset="0"/>
              </a:rPr>
              <a:t>.</a:t>
            </a:r>
          </a:p>
          <a:p>
            <a:pPr lvl="1"/>
            <a:r>
              <a:rPr lang="en-US" dirty="0" smtClean="0">
                <a:sym typeface="Wingdings" charset="0"/>
              </a:rPr>
              <a:t>Typically,  defined in terms of multicast communication only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Total ordering</a:t>
            </a:r>
            <a:r>
              <a:rPr lang="en-US" dirty="0" smtClean="0">
                <a:sym typeface="Wingdings" charset="0"/>
              </a:rPr>
              <a:t>: If a correct process delivers message </a:t>
            </a:r>
            <a:r>
              <a:rPr lang="en-US" i="1" dirty="0" smtClean="0">
                <a:sym typeface="Wingdings" charset="0"/>
              </a:rPr>
              <a:t>m</a:t>
            </a:r>
            <a:r>
              <a:rPr lang="en-US" dirty="0" smtClean="0">
                <a:sym typeface="Wingdings" charset="0"/>
              </a:rPr>
              <a:t> before </a:t>
            </a:r>
            <a:r>
              <a:rPr lang="en-US" i="1" dirty="0" smtClean="0">
                <a:sym typeface="Wingdings" charset="0"/>
              </a:rPr>
              <a:t>m’ </a:t>
            </a:r>
            <a:r>
              <a:rPr lang="en-US" dirty="0" smtClean="0">
                <a:sym typeface="Wingdings" charset="0"/>
              </a:rPr>
              <a:t>(independent of the senders), then any other correct process that delivers </a:t>
            </a:r>
            <a:r>
              <a:rPr lang="en-US" i="1" dirty="0" smtClean="0">
                <a:sym typeface="Wingdings" charset="0"/>
              </a:rPr>
              <a:t>m’ </a:t>
            </a:r>
            <a:r>
              <a:rPr lang="en-US" dirty="0" smtClean="0">
                <a:sym typeface="Wingdings" charset="0"/>
              </a:rPr>
              <a:t>will have already delivered </a:t>
            </a:r>
            <a:r>
              <a:rPr lang="en-US" i="1" dirty="0" smtClean="0">
                <a:sym typeface="Wingdings" charset="0"/>
              </a:rPr>
              <a:t>m</a:t>
            </a:r>
            <a:r>
              <a:rPr lang="en-US" dirty="0" smtClean="0">
                <a:sym typeface="Wingdings" charset="0"/>
              </a:rPr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Total, FIFO and Causal Ordering</a:t>
            </a:r>
            <a:endParaRPr lang="en-GB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219200"/>
            <a:ext cx="48942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8000" y="1143000"/>
            <a:ext cx="2738438" cy="507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Totally ordered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FIFO-related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Causally 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600" baseline="-250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GB" sz="1600" baseline="-25000" dirty="0">
                <a:solidFill>
                  <a:schemeClr val="tx1"/>
                </a:solidFill>
                <a:latin typeface="Arial" charset="0"/>
              </a:rPr>
            </a:br>
            <a:endParaRPr lang="en-GB" sz="1600" baseline="-250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Total ordering does not imply causal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implies FIFO ordering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does not imply total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Hybrid mode: causal-total ordering, FIFO-total ordering.</a:t>
            </a:r>
            <a:endParaRPr lang="en-GB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Global states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</a:p>
          <a:p>
            <a:pPr lvl="1"/>
            <a:r>
              <a:rPr lang="en-US" dirty="0" smtClean="0"/>
              <a:t>Consistent global state vs. inconsistent global state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“snapshot” 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Broadcast a “marker” </a:t>
            </a:r>
            <a:r>
              <a:rPr lang="en-US" dirty="0" err="1" smtClean="0">
                <a:latin typeface="Arial" pitchFamily="-1" charset="0"/>
              </a:rPr>
              <a:t>msg</a:t>
            </a:r>
            <a:r>
              <a:rPr lang="en-US" dirty="0" smtClean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Start recording all </a:t>
            </a:r>
            <a:r>
              <a:rPr lang="en-US" dirty="0" err="1" smtClean="0">
                <a:latin typeface="Arial" pitchFamily="-1" charset="0"/>
              </a:rPr>
              <a:t>msgs</a:t>
            </a:r>
            <a:r>
              <a:rPr lang="en-US" dirty="0" smtClean="0">
                <a:latin typeface="Arial" pitchFamily="-1" charset="0"/>
              </a:rPr>
              <a:t> coming in for each channel until receiving a “marker”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Outcome: a consistent global </a:t>
            </a:r>
            <a:r>
              <a:rPr lang="en-US" dirty="0" smtClean="0">
                <a:latin typeface="Arial" pitchFamily="-1" charset="0"/>
              </a:rPr>
              <a:t>state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5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Display From Bulletin Board Program</a:t>
            </a:r>
            <a:endParaRPr lang="en-GB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332038" y="2360613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483100" y="2360613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9385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32038" y="4651375"/>
            <a:ext cx="17462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48310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700963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93850" y="1524000"/>
            <a:ext cx="6291263" cy="3127375"/>
            <a:chOff x="1004" y="1448"/>
            <a:chExt cx="3963" cy="1970"/>
          </a:xfrm>
        </p:grpSpPr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2220" y="1517"/>
              <a:ext cx="7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Bulletin board: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2999" y="1528"/>
              <a:ext cx="7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os.interesting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1" name="Freeform 12"/>
            <p:cNvSpPr>
              <a:spLocks/>
            </p:cNvSpPr>
            <p:nvPr/>
          </p:nvSpPr>
          <p:spPr bwMode="auto">
            <a:xfrm>
              <a:off x="1004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1016" y="1448"/>
              <a:ext cx="382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4"/>
            <p:cNvSpPr>
              <a:spLocks/>
            </p:cNvSpPr>
            <p:nvPr/>
          </p:nvSpPr>
          <p:spPr bwMode="auto">
            <a:xfrm>
              <a:off x="4851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1004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4851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1042" y="1798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Item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1505" y="1792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From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860" y="179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Subject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1004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1016" y="1674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>
              <a:off x="1479" y="1674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823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2835" y="1674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4851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1004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>
              <a:off x="1468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8"/>
            <p:cNvSpPr>
              <a:spLocks noChangeShapeType="1"/>
            </p:cNvSpPr>
            <p:nvPr/>
          </p:nvSpPr>
          <p:spPr bwMode="auto">
            <a:xfrm>
              <a:off x="2823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4851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1042" y="208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485" y="2081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840" y="2081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3095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3130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Line 35"/>
            <p:cNvSpPr>
              <a:spLocks noChangeShapeType="1"/>
            </p:cNvSpPr>
            <p:nvPr/>
          </p:nvSpPr>
          <p:spPr bwMode="auto">
            <a:xfrm>
              <a:off x="1004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36"/>
            <p:cNvSpPr>
              <a:spLocks noChangeShapeType="1"/>
            </p:cNvSpPr>
            <p:nvPr/>
          </p:nvSpPr>
          <p:spPr bwMode="auto">
            <a:xfrm>
              <a:off x="1016" y="1962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7"/>
            <p:cNvSpPr>
              <a:spLocks noChangeShapeType="1"/>
            </p:cNvSpPr>
            <p:nvPr/>
          </p:nvSpPr>
          <p:spPr bwMode="auto">
            <a:xfrm>
              <a:off x="1468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8"/>
            <p:cNvSpPr>
              <a:spLocks noChangeShapeType="1"/>
            </p:cNvSpPr>
            <p:nvPr/>
          </p:nvSpPr>
          <p:spPr bwMode="auto">
            <a:xfrm>
              <a:off x="1479" y="1962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39"/>
            <p:cNvSpPr>
              <a:spLocks noChangeShapeType="1"/>
            </p:cNvSpPr>
            <p:nvPr/>
          </p:nvSpPr>
          <p:spPr bwMode="auto">
            <a:xfrm>
              <a:off x="2823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0"/>
            <p:cNvSpPr>
              <a:spLocks noChangeShapeType="1"/>
            </p:cNvSpPr>
            <p:nvPr/>
          </p:nvSpPr>
          <p:spPr bwMode="auto">
            <a:xfrm>
              <a:off x="2835" y="1962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1"/>
            <p:cNvSpPr>
              <a:spLocks noChangeShapeType="1"/>
            </p:cNvSpPr>
            <p:nvPr/>
          </p:nvSpPr>
          <p:spPr bwMode="auto">
            <a:xfrm>
              <a:off x="4851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2"/>
            <p:cNvSpPr>
              <a:spLocks noChangeShapeType="1"/>
            </p:cNvSpPr>
            <p:nvPr/>
          </p:nvSpPr>
          <p:spPr bwMode="auto">
            <a:xfrm>
              <a:off x="1004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43"/>
            <p:cNvSpPr>
              <a:spLocks noChangeArrowheads="1"/>
            </p:cNvSpPr>
            <p:nvPr/>
          </p:nvSpPr>
          <p:spPr bwMode="auto">
            <a:xfrm>
              <a:off x="1468" y="1975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Rectangle 44"/>
            <p:cNvSpPr>
              <a:spLocks noChangeArrowheads="1"/>
            </p:cNvSpPr>
            <p:nvPr/>
          </p:nvSpPr>
          <p:spPr bwMode="auto">
            <a:xfrm>
              <a:off x="2823" y="1975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45"/>
            <p:cNvSpPr>
              <a:spLocks noChangeShapeType="1"/>
            </p:cNvSpPr>
            <p:nvPr/>
          </p:nvSpPr>
          <p:spPr bwMode="auto">
            <a:xfrm>
              <a:off x="4851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6"/>
            <p:cNvSpPr>
              <a:spLocks noChangeArrowheads="1"/>
            </p:cNvSpPr>
            <p:nvPr/>
          </p:nvSpPr>
          <p:spPr bwMode="auto">
            <a:xfrm>
              <a:off x="1042" y="231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6" name="Rectangle 47"/>
            <p:cNvSpPr>
              <a:spLocks noChangeArrowheads="1"/>
            </p:cNvSpPr>
            <p:nvPr/>
          </p:nvSpPr>
          <p:spPr bwMode="auto">
            <a:xfrm>
              <a:off x="1485" y="2319"/>
              <a:ext cx="4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G.Joseph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7" name="Rectangle 48"/>
            <p:cNvSpPr>
              <a:spLocks noChangeArrowheads="1"/>
            </p:cNvSpPr>
            <p:nvPr/>
          </p:nvSpPr>
          <p:spPr bwMode="auto">
            <a:xfrm>
              <a:off x="2840" y="2319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Microkernels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>
              <a:off x="1004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Rectangle 50"/>
            <p:cNvSpPr>
              <a:spLocks noChangeArrowheads="1"/>
            </p:cNvSpPr>
            <p:nvPr/>
          </p:nvSpPr>
          <p:spPr bwMode="auto">
            <a:xfrm>
              <a:off x="1468" y="2213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Rectangle 51"/>
            <p:cNvSpPr>
              <a:spLocks noChangeArrowheads="1"/>
            </p:cNvSpPr>
            <p:nvPr/>
          </p:nvSpPr>
          <p:spPr bwMode="auto">
            <a:xfrm>
              <a:off x="2823" y="2213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2"/>
            <p:cNvSpPr>
              <a:spLocks noChangeShapeType="1"/>
            </p:cNvSpPr>
            <p:nvPr/>
          </p:nvSpPr>
          <p:spPr bwMode="auto">
            <a:xfrm>
              <a:off x="4851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53"/>
            <p:cNvSpPr>
              <a:spLocks noChangeArrowheads="1"/>
            </p:cNvSpPr>
            <p:nvPr/>
          </p:nvSpPr>
          <p:spPr bwMode="auto">
            <a:xfrm>
              <a:off x="1042" y="255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25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3" name="Rectangle 54"/>
            <p:cNvSpPr>
              <a:spLocks noChangeArrowheads="1"/>
            </p:cNvSpPr>
            <p:nvPr/>
          </p:nvSpPr>
          <p:spPr bwMode="auto">
            <a:xfrm>
              <a:off x="1485" y="2558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4" name="Rectangle 55"/>
            <p:cNvSpPr>
              <a:spLocks noChangeArrowheads="1"/>
            </p:cNvSpPr>
            <p:nvPr/>
          </p:nvSpPr>
          <p:spPr bwMode="auto">
            <a:xfrm>
              <a:off x="2840" y="2558"/>
              <a:ext cx="8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Re: Microkernels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5" name="Line 56"/>
            <p:cNvSpPr>
              <a:spLocks noChangeShapeType="1"/>
            </p:cNvSpPr>
            <p:nvPr/>
          </p:nvSpPr>
          <p:spPr bwMode="auto">
            <a:xfrm>
              <a:off x="1004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Rectangle 57"/>
            <p:cNvSpPr>
              <a:spLocks noChangeArrowheads="1"/>
            </p:cNvSpPr>
            <p:nvPr/>
          </p:nvSpPr>
          <p:spPr bwMode="auto">
            <a:xfrm>
              <a:off x="1468" y="2452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Rectangle 58"/>
            <p:cNvSpPr>
              <a:spLocks noChangeArrowheads="1"/>
            </p:cNvSpPr>
            <p:nvPr/>
          </p:nvSpPr>
          <p:spPr bwMode="auto">
            <a:xfrm>
              <a:off x="2823" y="2452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59"/>
            <p:cNvSpPr>
              <a:spLocks noChangeShapeType="1"/>
            </p:cNvSpPr>
            <p:nvPr/>
          </p:nvSpPr>
          <p:spPr bwMode="auto">
            <a:xfrm>
              <a:off x="4851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Rectangle 60"/>
            <p:cNvSpPr>
              <a:spLocks noChangeArrowheads="1"/>
            </p:cNvSpPr>
            <p:nvPr/>
          </p:nvSpPr>
          <p:spPr bwMode="auto">
            <a:xfrm>
              <a:off x="1042" y="279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26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0" name="Rectangle 61"/>
            <p:cNvSpPr>
              <a:spLocks noChangeArrowheads="1"/>
            </p:cNvSpPr>
            <p:nvPr/>
          </p:nvSpPr>
          <p:spPr bwMode="auto">
            <a:xfrm>
              <a:off x="1485" y="2796"/>
              <a:ext cx="6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T.L’Heureux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1" name="Rectangle 62"/>
            <p:cNvSpPr>
              <a:spLocks noChangeArrowheads="1"/>
            </p:cNvSpPr>
            <p:nvPr/>
          </p:nvSpPr>
          <p:spPr bwMode="auto">
            <a:xfrm>
              <a:off x="2840" y="2796"/>
              <a:ext cx="9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RPC performance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1004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Rectangle 64"/>
            <p:cNvSpPr>
              <a:spLocks noChangeArrowheads="1"/>
            </p:cNvSpPr>
            <p:nvPr/>
          </p:nvSpPr>
          <p:spPr bwMode="auto">
            <a:xfrm>
              <a:off x="1468" y="2690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Rectangle 65"/>
            <p:cNvSpPr>
              <a:spLocks noChangeArrowheads="1"/>
            </p:cNvSpPr>
            <p:nvPr/>
          </p:nvSpPr>
          <p:spPr bwMode="auto">
            <a:xfrm>
              <a:off x="2823" y="2690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66"/>
            <p:cNvSpPr>
              <a:spLocks noChangeShapeType="1"/>
            </p:cNvSpPr>
            <p:nvPr/>
          </p:nvSpPr>
          <p:spPr bwMode="auto">
            <a:xfrm>
              <a:off x="4851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Rectangle 67"/>
            <p:cNvSpPr>
              <a:spLocks noChangeArrowheads="1"/>
            </p:cNvSpPr>
            <p:nvPr/>
          </p:nvSpPr>
          <p:spPr bwMode="auto">
            <a:xfrm>
              <a:off x="1042" y="303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27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7" name="Rectangle 68"/>
            <p:cNvSpPr>
              <a:spLocks noChangeArrowheads="1"/>
            </p:cNvSpPr>
            <p:nvPr/>
          </p:nvSpPr>
          <p:spPr bwMode="auto">
            <a:xfrm>
              <a:off x="1485" y="3035"/>
              <a:ext cx="5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M.Walker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8" name="Rectangle 69"/>
            <p:cNvSpPr>
              <a:spLocks noChangeArrowheads="1"/>
            </p:cNvSpPr>
            <p:nvPr/>
          </p:nvSpPr>
          <p:spPr bwMode="auto">
            <a:xfrm>
              <a:off x="2840" y="3035"/>
              <a:ext cx="5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Re: 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9" name="Line 70"/>
            <p:cNvSpPr>
              <a:spLocks noChangeShapeType="1"/>
            </p:cNvSpPr>
            <p:nvPr/>
          </p:nvSpPr>
          <p:spPr bwMode="auto">
            <a:xfrm>
              <a:off x="1004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Rectangle 71"/>
            <p:cNvSpPr>
              <a:spLocks noChangeArrowheads="1"/>
            </p:cNvSpPr>
            <p:nvPr/>
          </p:nvSpPr>
          <p:spPr bwMode="auto">
            <a:xfrm>
              <a:off x="1468" y="2929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Rectangle 72"/>
            <p:cNvSpPr>
              <a:spLocks noChangeArrowheads="1"/>
            </p:cNvSpPr>
            <p:nvPr/>
          </p:nvSpPr>
          <p:spPr bwMode="auto">
            <a:xfrm>
              <a:off x="2823" y="2929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Line 73"/>
            <p:cNvSpPr>
              <a:spLocks noChangeShapeType="1"/>
            </p:cNvSpPr>
            <p:nvPr/>
          </p:nvSpPr>
          <p:spPr bwMode="auto">
            <a:xfrm>
              <a:off x="4851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Rectangle 74"/>
            <p:cNvSpPr>
              <a:spLocks noChangeArrowheads="1"/>
            </p:cNvSpPr>
            <p:nvPr/>
          </p:nvSpPr>
          <p:spPr bwMode="auto">
            <a:xfrm>
              <a:off x="1022" y="3257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24" name="Line 75"/>
            <p:cNvSpPr>
              <a:spLocks noChangeShapeType="1"/>
            </p:cNvSpPr>
            <p:nvPr/>
          </p:nvSpPr>
          <p:spPr bwMode="auto">
            <a:xfrm>
              <a:off x="1004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76"/>
            <p:cNvSpPr>
              <a:spLocks/>
            </p:cNvSpPr>
            <p:nvPr/>
          </p:nvSpPr>
          <p:spPr bwMode="auto">
            <a:xfrm>
              <a:off x="1004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77"/>
            <p:cNvSpPr>
              <a:spLocks noChangeShapeType="1"/>
            </p:cNvSpPr>
            <p:nvPr/>
          </p:nvSpPr>
          <p:spPr bwMode="auto">
            <a:xfrm>
              <a:off x="1016" y="3405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Rectangle 78"/>
            <p:cNvSpPr>
              <a:spLocks noChangeArrowheads="1"/>
            </p:cNvSpPr>
            <p:nvPr/>
          </p:nvSpPr>
          <p:spPr bwMode="auto">
            <a:xfrm>
              <a:off x="1468" y="3167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79"/>
            <p:cNvSpPr>
              <a:spLocks noChangeShapeType="1"/>
            </p:cNvSpPr>
            <p:nvPr/>
          </p:nvSpPr>
          <p:spPr bwMode="auto">
            <a:xfrm>
              <a:off x="1468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80"/>
            <p:cNvSpPr>
              <a:spLocks noChangeShapeType="1"/>
            </p:cNvSpPr>
            <p:nvPr/>
          </p:nvSpPr>
          <p:spPr bwMode="auto">
            <a:xfrm>
              <a:off x="1479" y="3405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Rectangle 81"/>
            <p:cNvSpPr>
              <a:spLocks noChangeArrowheads="1"/>
            </p:cNvSpPr>
            <p:nvPr/>
          </p:nvSpPr>
          <p:spPr bwMode="auto">
            <a:xfrm>
              <a:off x="2823" y="3167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82"/>
            <p:cNvSpPr>
              <a:spLocks noChangeShapeType="1"/>
            </p:cNvSpPr>
            <p:nvPr/>
          </p:nvSpPr>
          <p:spPr bwMode="auto">
            <a:xfrm>
              <a:off x="2823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83"/>
            <p:cNvSpPr>
              <a:spLocks noChangeShapeType="1"/>
            </p:cNvSpPr>
            <p:nvPr/>
          </p:nvSpPr>
          <p:spPr bwMode="auto">
            <a:xfrm>
              <a:off x="2835" y="3405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84"/>
            <p:cNvSpPr>
              <a:spLocks noChangeShapeType="1"/>
            </p:cNvSpPr>
            <p:nvPr/>
          </p:nvSpPr>
          <p:spPr bwMode="auto">
            <a:xfrm>
              <a:off x="4851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Freeform 85"/>
            <p:cNvSpPr>
              <a:spLocks/>
            </p:cNvSpPr>
            <p:nvPr/>
          </p:nvSpPr>
          <p:spPr bwMode="auto">
            <a:xfrm>
              <a:off x="4851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Rectangle 86"/>
            <p:cNvSpPr>
              <a:spLocks noChangeArrowheads="1"/>
            </p:cNvSpPr>
            <p:nvPr/>
          </p:nvSpPr>
          <p:spPr bwMode="auto">
            <a:xfrm>
              <a:off x="4863" y="3405"/>
              <a:ext cx="104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87"/>
          <p:cNvSpPr txBox="1">
            <a:spLocks noChangeArrowheads="1"/>
          </p:cNvSpPr>
          <p:nvPr/>
        </p:nvSpPr>
        <p:spPr bwMode="auto">
          <a:xfrm>
            <a:off x="1600200" y="5029200"/>
            <a:ext cx="6096000" cy="78483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What is the most appropriate ordering for this application?</a:t>
            </a:r>
          </a:p>
          <a:p>
            <a:r>
              <a:rPr lang="en-US" sz="1800" dirty="0">
                <a:solidFill>
                  <a:schemeClr val="tx1"/>
                </a:solidFill>
              </a:rPr>
              <a:t>	(a) FIFO (b) causal (c) </a:t>
            </a:r>
            <a:r>
              <a:rPr lang="en-US" sz="1800" dirty="0" smtClean="0">
                <a:solidFill>
                  <a:schemeClr val="tx1"/>
                </a:solidFill>
              </a:rPr>
              <a:t>total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05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Providing Ordering Guarantees (FIFO) </a:t>
            </a: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messages from each process in the order they were sent:</a:t>
            </a:r>
          </a:p>
          <a:p>
            <a:pPr lvl="1"/>
            <a:r>
              <a:rPr lang="en-US" dirty="0" smtClean="0"/>
              <a:t>Each process keeps a sequence number for each of the other processes.</a:t>
            </a:r>
          </a:p>
          <a:p>
            <a:pPr lvl="1"/>
            <a:r>
              <a:rPr lang="en-US" dirty="0" smtClean="0"/>
              <a:t> When a message is received, if message # is:</a:t>
            </a:r>
          </a:p>
          <a:p>
            <a:pPr lvl="2"/>
            <a:r>
              <a:rPr lang="en-US" dirty="0" smtClean="0"/>
              <a:t>as expected (next sequence), accept</a:t>
            </a:r>
          </a:p>
          <a:p>
            <a:pPr lvl="2"/>
            <a:r>
              <a:rPr lang="en-US" dirty="0" smtClean="0"/>
              <a:t>higher than expected, buffer in a queue</a:t>
            </a:r>
          </a:p>
          <a:p>
            <a:pPr lvl="2"/>
            <a:r>
              <a:rPr lang="en-US" dirty="0" smtClean="0"/>
              <a:t>lower than expected, reject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FIFO Ordering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S</a:t>
            </a:r>
            <a:r>
              <a:rPr lang="en-US" i="1" baseline="30000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dirty="0" smtClean="0"/>
              <a:t>: the number of messages </a:t>
            </a:r>
            <a:r>
              <a:rPr lang="en-US" i="1" dirty="0" smtClean="0"/>
              <a:t>p</a:t>
            </a:r>
            <a:r>
              <a:rPr lang="en-US" dirty="0" smtClean="0"/>
              <a:t> has sent to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R</a:t>
            </a:r>
            <a:r>
              <a:rPr lang="en-US" i="1" baseline="30000" dirty="0" err="1" smtClean="0"/>
              <a:t>q</a:t>
            </a:r>
            <a:r>
              <a:rPr lang="en-US" i="1" baseline="-25000" dirty="0" err="1" smtClean="0"/>
              <a:t>g</a:t>
            </a:r>
            <a:r>
              <a:rPr lang="en-US" dirty="0" smtClean="0"/>
              <a:t>: the sequence number of the latest group-</a:t>
            </a:r>
            <a:r>
              <a:rPr lang="en-US" i="1" dirty="0" smtClean="0"/>
              <a:t>g</a:t>
            </a:r>
            <a:r>
              <a:rPr lang="en-US" dirty="0" smtClean="0"/>
              <a:t> message </a:t>
            </a:r>
            <a:r>
              <a:rPr lang="en-US" i="1" dirty="0" smtClean="0"/>
              <a:t>p</a:t>
            </a:r>
            <a:r>
              <a:rPr lang="en-US" dirty="0" smtClean="0"/>
              <a:t> has delivered from </a:t>
            </a:r>
            <a:r>
              <a:rPr lang="en-US" i="1" dirty="0" smtClean="0"/>
              <a:t>q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 to FO-multicast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smtClean="0"/>
              <a:t>g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increments 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dirty="0" smtClean="0"/>
              <a:t> by 1.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 </a:t>
            </a:r>
            <a:r>
              <a:rPr lang="en-US" dirty="0" smtClean="0"/>
              <a:t>“piggy-backs” the value 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dirty="0" smtClean="0"/>
              <a:t> onto the message.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B-multicasts </a:t>
            </a:r>
            <a:r>
              <a:rPr lang="en-US" i="1" dirty="0" smtClean="0"/>
              <a:t>m</a:t>
            </a:r>
            <a:r>
              <a:rPr lang="en-US" dirty="0" smtClean="0"/>
              <a:t> to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process </a:t>
            </a:r>
            <a:r>
              <a:rPr lang="en-US" i="1" dirty="0" smtClean="0"/>
              <a:t>p</a:t>
            </a:r>
            <a:r>
              <a:rPr lang="en-US" dirty="0" smtClean="0"/>
              <a:t>, Upon receipt of </a:t>
            </a:r>
            <a:r>
              <a:rPr lang="en-US" i="1" dirty="0" smtClean="0"/>
              <a:t>m</a:t>
            </a:r>
            <a:r>
              <a:rPr lang="en-US" dirty="0" smtClean="0"/>
              <a:t> from </a:t>
            </a:r>
            <a:r>
              <a:rPr lang="en-US" i="1" dirty="0" smtClean="0"/>
              <a:t>q</a:t>
            </a:r>
            <a:r>
              <a:rPr lang="en-US" dirty="0" smtClean="0"/>
              <a:t> with sequence number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checks whether </a:t>
            </a:r>
            <a:r>
              <a:rPr lang="en-US" i="1" dirty="0" smtClean="0"/>
              <a:t>S</a:t>
            </a:r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i="1" baseline="30000" dirty="0" smtClean="0"/>
              <a:t>q</a:t>
            </a:r>
            <a:r>
              <a:rPr lang="en-US" i="1" baseline="-25000" dirty="0" smtClean="0"/>
              <a:t>g</a:t>
            </a:r>
            <a:r>
              <a:rPr lang="en-US" dirty="0" smtClean="0"/>
              <a:t>+1. If so, </a:t>
            </a:r>
            <a:r>
              <a:rPr lang="en-US" i="1" dirty="0" smtClean="0"/>
              <a:t>p</a:t>
            </a:r>
            <a:r>
              <a:rPr lang="en-US" dirty="0" smtClean="0"/>
              <a:t> FO-delivers m and increments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q</a:t>
            </a:r>
            <a:r>
              <a:rPr lang="en-US" i="1" baseline="-25000" dirty="0" err="1" smtClean="0"/>
              <a:t>g</a:t>
            </a:r>
            <a:endParaRPr lang="en-US" i="1" baseline="-25000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&gt; </a:t>
            </a:r>
            <a:r>
              <a:rPr lang="en-US" i="1" dirty="0" smtClean="0"/>
              <a:t>R</a:t>
            </a:r>
            <a:r>
              <a:rPr lang="en-US" i="1" baseline="30000" dirty="0" smtClean="0"/>
              <a:t>q</a:t>
            </a:r>
            <a:r>
              <a:rPr lang="en-US" i="1" baseline="-25000" dirty="0" smtClean="0"/>
              <a:t>g</a:t>
            </a:r>
            <a:r>
              <a:rPr lang="en-US" dirty="0" smtClean="0"/>
              <a:t>+1, </a:t>
            </a:r>
            <a:r>
              <a:rPr lang="en-US" i="1" dirty="0" smtClean="0"/>
              <a:t>p</a:t>
            </a:r>
            <a:r>
              <a:rPr lang="en-US" dirty="0" smtClean="0"/>
              <a:t> places the message in the hold-back queue until the intervening messages have been delivered and </a:t>
            </a:r>
            <a:r>
              <a:rPr lang="en-US" i="1" dirty="0" smtClean="0"/>
              <a:t>S</a:t>
            </a:r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i="1" baseline="30000" dirty="0" smtClean="0"/>
              <a:t>q</a:t>
            </a:r>
            <a:r>
              <a:rPr lang="en-US" i="1" baseline="-25000" dirty="0" smtClean="0"/>
              <a:t>g</a:t>
            </a:r>
            <a:r>
              <a:rPr lang="en-US" dirty="0" smtClean="0"/>
              <a:t>+1.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Hold-back Queue for Arrived Multicast Messages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509713"/>
            <a:ext cx="5688012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19200" y="2500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397000" y="2513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74800" y="2500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FIFO Multicast </a:t>
            </a: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976803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2108200" y="2563812"/>
            <a:ext cx="5702300" cy="25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3100" y="2398712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3100" y="3008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47700" y="3643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P3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362200" y="2576512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362200" y="2563812"/>
            <a:ext cx="30099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120900" y="32115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120900" y="3884612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90625" y="2462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029200" y="1903412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1308100" y="1903412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24200" y="1509712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390900" y="2563812"/>
            <a:ext cx="1206500" cy="1320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416300" y="2589212"/>
            <a:ext cx="11938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04900" y="5840412"/>
            <a:ext cx="571500" cy="228600"/>
            <a:chOff x="1024" y="3016"/>
            <a:chExt cx="360" cy="144"/>
          </a:xfrm>
        </p:grpSpPr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1024" y="3016"/>
              <a:ext cx="360" cy="1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35949" name="Line 23"/>
            <p:cNvSpPr>
              <a:spLocks noChangeShapeType="1"/>
            </p:cNvSpPr>
            <p:nvPr/>
          </p:nvSpPr>
          <p:spPr bwMode="auto">
            <a:xfrm>
              <a:off x="1144" y="30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24"/>
            <p:cNvSpPr>
              <a:spLocks noChangeShapeType="1"/>
            </p:cNvSpPr>
            <p:nvPr/>
          </p:nvSpPr>
          <p:spPr bwMode="auto">
            <a:xfrm>
              <a:off x="1264" y="301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231900" y="3097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1409700" y="31099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1587500" y="30972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1231900" y="37957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1409700" y="38084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>
            <a:off x="1587500" y="37957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1"/>
          <p:cNvSpPr>
            <a:spLocks noChangeShapeType="1"/>
          </p:cNvSpPr>
          <p:nvPr/>
        </p:nvSpPr>
        <p:spPr bwMode="auto">
          <a:xfrm flipV="1">
            <a:off x="5727700" y="2576512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2"/>
          <p:cNvSpPr>
            <a:spLocks noChangeShapeType="1"/>
          </p:cNvSpPr>
          <p:nvPr/>
        </p:nvSpPr>
        <p:spPr bwMode="auto">
          <a:xfrm>
            <a:off x="5765800" y="3236912"/>
            <a:ext cx="381000" cy="673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21336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2" name="Line 35"/>
          <p:cNvSpPr>
            <a:spLocks noChangeShapeType="1"/>
          </p:cNvSpPr>
          <p:nvPr/>
        </p:nvSpPr>
        <p:spPr bwMode="auto">
          <a:xfrm>
            <a:off x="2311400" y="2386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6"/>
          <p:cNvSpPr>
            <a:spLocks noChangeShapeType="1"/>
          </p:cNvSpPr>
          <p:nvPr/>
        </p:nvSpPr>
        <p:spPr bwMode="auto">
          <a:xfrm>
            <a:off x="24892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3187700" y="2347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33655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3543300" y="2347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24638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26416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28194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42799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44577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>
            <a:off x="46355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3815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>
            <a:off x="45593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8"/>
          <p:cNvSpPr>
            <a:spLocks noChangeShapeType="1"/>
          </p:cNvSpPr>
          <p:nvPr/>
        </p:nvSpPr>
        <p:spPr bwMode="auto">
          <a:xfrm>
            <a:off x="47371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50927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7" name="Line 50"/>
          <p:cNvSpPr>
            <a:spLocks noChangeShapeType="1"/>
          </p:cNvSpPr>
          <p:nvPr/>
        </p:nvSpPr>
        <p:spPr bwMode="auto">
          <a:xfrm>
            <a:off x="52705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1"/>
          <p:cNvSpPr>
            <a:spLocks noChangeShapeType="1"/>
          </p:cNvSpPr>
          <p:nvPr/>
        </p:nvSpPr>
        <p:spPr bwMode="auto">
          <a:xfrm>
            <a:off x="54483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5194300" y="3109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0" name="Line 53"/>
          <p:cNvSpPr>
            <a:spLocks noChangeShapeType="1"/>
          </p:cNvSpPr>
          <p:nvPr/>
        </p:nvSpPr>
        <p:spPr bwMode="auto">
          <a:xfrm>
            <a:off x="5372100" y="3122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>
            <a:off x="5549900" y="3109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5765800" y="2360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59436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7"/>
          <p:cNvSpPr>
            <a:spLocks noChangeShapeType="1"/>
          </p:cNvSpPr>
          <p:nvPr/>
        </p:nvSpPr>
        <p:spPr bwMode="auto">
          <a:xfrm>
            <a:off x="61214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5892800" y="3871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6" name="Line 59"/>
          <p:cNvSpPr>
            <a:spLocks noChangeShapeType="1"/>
          </p:cNvSpPr>
          <p:nvPr/>
        </p:nvSpPr>
        <p:spPr bwMode="auto">
          <a:xfrm>
            <a:off x="60706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0"/>
          <p:cNvSpPr>
            <a:spLocks noChangeShapeType="1"/>
          </p:cNvSpPr>
          <p:nvPr/>
        </p:nvSpPr>
        <p:spPr bwMode="auto">
          <a:xfrm>
            <a:off x="6248400" y="3871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68580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>
            <a:off x="72136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>
            <a:off x="70485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20923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3146425" y="2309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2422525" y="3186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</a:t>
            </a:r>
            <a:r>
              <a:rPr lang="en-US" sz="1600" b="1"/>
              <a:t> 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4340225" y="31734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5" name="Text Box 68"/>
          <p:cNvSpPr txBox="1">
            <a:spLocks noChangeArrowheads="1"/>
          </p:cNvSpPr>
          <p:nvPr/>
        </p:nvSpPr>
        <p:spPr bwMode="auto">
          <a:xfrm>
            <a:off x="5153025" y="3071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5724525" y="2322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07" name="Text Box 70"/>
          <p:cNvSpPr txBox="1">
            <a:spLocks noChangeArrowheads="1"/>
          </p:cNvSpPr>
          <p:nvPr/>
        </p:nvSpPr>
        <p:spPr bwMode="auto">
          <a:xfrm>
            <a:off x="1203325" y="3059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8" name="Text Box 71"/>
          <p:cNvSpPr txBox="1">
            <a:spLocks noChangeArrowheads="1"/>
          </p:cNvSpPr>
          <p:nvPr/>
        </p:nvSpPr>
        <p:spPr bwMode="auto">
          <a:xfrm>
            <a:off x="1203325" y="37576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09" name="Text Box 72"/>
          <p:cNvSpPr txBox="1">
            <a:spLocks noChangeArrowheads="1"/>
          </p:cNvSpPr>
          <p:nvPr/>
        </p:nvSpPr>
        <p:spPr bwMode="auto">
          <a:xfrm>
            <a:off x="68294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10" name="Text Box 73"/>
          <p:cNvSpPr txBox="1">
            <a:spLocks noChangeArrowheads="1"/>
          </p:cNvSpPr>
          <p:nvPr/>
        </p:nvSpPr>
        <p:spPr bwMode="auto">
          <a:xfrm>
            <a:off x="42386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11" name="Text Box 74"/>
          <p:cNvSpPr txBox="1">
            <a:spLocks noChangeArrowheads="1"/>
          </p:cNvSpPr>
          <p:nvPr/>
        </p:nvSpPr>
        <p:spPr bwMode="auto">
          <a:xfrm>
            <a:off x="50514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1 0 </a:t>
            </a:r>
            <a:r>
              <a:rPr lang="en-US" sz="1600" b="1"/>
              <a:t>0</a:t>
            </a:r>
          </a:p>
        </p:txBody>
      </p:sp>
      <p:sp>
        <p:nvSpPr>
          <p:cNvPr id="35912" name="Text Box 75"/>
          <p:cNvSpPr txBox="1">
            <a:spLocks noChangeArrowheads="1"/>
          </p:cNvSpPr>
          <p:nvPr/>
        </p:nvSpPr>
        <p:spPr bwMode="auto">
          <a:xfrm>
            <a:off x="5851525" y="3833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2 1 0</a:t>
            </a:r>
          </a:p>
        </p:txBody>
      </p:sp>
      <p:sp>
        <p:nvSpPr>
          <p:cNvPr id="35914" name="Text Box 77"/>
          <p:cNvSpPr txBox="1">
            <a:spLocks noChangeArrowheads="1"/>
          </p:cNvSpPr>
          <p:nvPr/>
        </p:nvSpPr>
        <p:spPr bwMode="auto">
          <a:xfrm>
            <a:off x="2247900" y="27162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5" name="Text Box 78"/>
          <p:cNvSpPr txBox="1">
            <a:spLocks noChangeArrowheads="1"/>
          </p:cNvSpPr>
          <p:nvPr/>
        </p:nvSpPr>
        <p:spPr bwMode="auto">
          <a:xfrm>
            <a:off x="2832100" y="28178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6" name="Text Box 79"/>
          <p:cNvSpPr txBox="1">
            <a:spLocks noChangeArrowheads="1"/>
          </p:cNvSpPr>
          <p:nvPr/>
        </p:nvSpPr>
        <p:spPr bwMode="auto">
          <a:xfrm>
            <a:off x="3327400" y="26781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7" name="Text Box 80"/>
          <p:cNvSpPr txBox="1">
            <a:spLocks noChangeArrowheads="1"/>
          </p:cNvSpPr>
          <p:nvPr/>
        </p:nvSpPr>
        <p:spPr bwMode="auto">
          <a:xfrm>
            <a:off x="3898900" y="26400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8" name="Text Box 81"/>
          <p:cNvSpPr txBox="1">
            <a:spLocks noChangeArrowheads="1"/>
          </p:cNvSpPr>
          <p:nvPr/>
        </p:nvSpPr>
        <p:spPr bwMode="auto">
          <a:xfrm>
            <a:off x="5562600" y="27035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35919" name="Text Box 82"/>
          <p:cNvSpPr txBox="1">
            <a:spLocks noChangeArrowheads="1"/>
          </p:cNvSpPr>
          <p:nvPr/>
        </p:nvSpPr>
        <p:spPr bwMode="auto">
          <a:xfrm>
            <a:off x="5651500" y="34274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91219" name="AutoShape 83"/>
          <p:cNvSpPr>
            <a:spLocks noChangeArrowheads="1"/>
          </p:cNvSpPr>
          <p:nvPr/>
        </p:nvSpPr>
        <p:spPr bwMode="auto">
          <a:xfrm>
            <a:off x="7073900" y="1687512"/>
            <a:ext cx="1460500" cy="584200"/>
          </a:xfrm>
          <a:prstGeom prst="wedgeEllipseCallout">
            <a:avLst>
              <a:gd name="adj1" fmla="val -45347"/>
              <a:gd name="adj2" fmla="val 64403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Reject:</a:t>
            </a:r>
            <a:r>
              <a:rPr lang="en-US" b="1" dirty="0">
                <a:solidFill>
                  <a:schemeClr val="tx1"/>
                </a:solidFill>
              </a:rPr>
              <a:t>  1 &lt; 1 + 1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524000" y="2159000"/>
            <a:ext cx="4114800" cy="2601913"/>
            <a:chOff x="960" y="1233"/>
            <a:chExt cx="2592" cy="1639"/>
          </a:xfrm>
        </p:grpSpPr>
        <p:sp>
          <p:nvSpPr>
            <p:cNvPr id="35946" name="AutoShape 85"/>
            <p:cNvSpPr>
              <a:spLocks noChangeArrowheads="1"/>
            </p:cNvSpPr>
            <p:nvPr/>
          </p:nvSpPr>
          <p:spPr bwMode="auto">
            <a:xfrm>
              <a:off x="960" y="2504"/>
              <a:ext cx="912" cy="368"/>
            </a:xfrm>
            <a:prstGeom prst="wedgeEllipseCallout">
              <a:avLst>
                <a:gd name="adj1" fmla="val 39759"/>
                <a:gd name="adj2" fmla="val -1790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  <p:sp>
          <p:nvSpPr>
            <p:cNvPr id="35947" name="AutoShape 86"/>
            <p:cNvSpPr>
              <a:spLocks noChangeArrowheads="1"/>
            </p:cNvSpPr>
            <p:nvPr/>
          </p:nvSpPr>
          <p:spPr bwMode="auto">
            <a:xfrm>
              <a:off x="2656" y="1233"/>
              <a:ext cx="896" cy="368"/>
            </a:xfrm>
            <a:prstGeom prst="wedgeEllipseCallout">
              <a:avLst>
                <a:gd name="adj1" fmla="val -31514"/>
                <a:gd name="adj2" fmla="val 13614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Accept:</a:t>
              </a:r>
              <a:r>
                <a:rPr lang="en-US" b="1" dirty="0">
                  <a:solidFill>
                    <a:schemeClr val="tx1"/>
                  </a:solidFill>
                </a:rPr>
                <a:t>  2 = 1 + 1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857625" y="4037012"/>
            <a:ext cx="1781175" cy="1371600"/>
            <a:chOff x="2430" y="2416"/>
            <a:chExt cx="1122" cy="864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430" y="2416"/>
              <a:ext cx="548" cy="365"/>
              <a:chOff x="2734" y="2416"/>
              <a:chExt cx="548" cy="365"/>
            </a:xfrm>
          </p:grpSpPr>
          <p:grpSp>
            <p:nvGrpSpPr>
              <p:cNvPr id="7" name="Group 89"/>
              <p:cNvGrpSpPr>
                <a:grpSpLocks/>
              </p:cNvGrpSpPr>
              <p:nvPr/>
            </p:nvGrpSpPr>
            <p:grpSpPr bwMode="auto">
              <a:xfrm>
                <a:off x="2744" y="2608"/>
                <a:ext cx="360" cy="144"/>
                <a:chOff x="1024" y="3016"/>
                <a:chExt cx="360" cy="144"/>
              </a:xfrm>
            </p:grpSpPr>
            <p:sp>
              <p:nvSpPr>
                <p:cNvPr id="9122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44" name="Line 9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5" name="Line 9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41" name="AutoShape 93"/>
              <p:cNvSpPr>
                <a:spLocks noChangeArrowheads="1"/>
              </p:cNvSpPr>
              <p:nvPr/>
            </p:nvSpPr>
            <p:spPr bwMode="auto">
              <a:xfrm>
                <a:off x="2808" y="2416"/>
                <a:ext cx="184" cy="200"/>
              </a:xfrm>
              <a:prstGeom prst="curvedRightArrow">
                <a:avLst>
                  <a:gd name="adj1" fmla="val 21739"/>
                  <a:gd name="adj2" fmla="val 43478"/>
                  <a:gd name="adj3" fmla="val 3333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Text Box 94"/>
              <p:cNvSpPr txBox="1">
                <a:spLocks noChangeArrowheads="1"/>
              </p:cNvSpPr>
              <p:nvPr/>
            </p:nvSpPr>
            <p:spPr bwMode="auto">
              <a:xfrm>
                <a:off x="2734" y="258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9" name="AutoShape 95"/>
            <p:cNvSpPr>
              <a:spLocks noChangeArrowheads="1"/>
            </p:cNvSpPr>
            <p:nvPr/>
          </p:nvSpPr>
          <p:spPr bwMode="auto">
            <a:xfrm>
              <a:off x="2736" y="2912"/>
              <a:ext cx="816" cy="368"/>
            </a:xfrm>
            <a:prstGeom prst="wedgeEllipseCallout">
              <a:avLst>
                <a:gd name="adj1" fmla="val -29389"/>
                <a:gd name="adj2" fmla="val -1769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 smtClean="0"/>
                <a:t>Buffer </a:t>
              </a:r>
              <a:r>
                <a:rPr lang="en-US" b="1" dirty="0" smtClean="0">
                  <a:solidFill>
                    <a:schemeClr val="tx1"/>
                  </a:solidFill>
                </a:rPr>
                <a:t>2&gt;0 +1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1232" name="AutoShape 96"/>
          <p:cNvSpPr>
            <a:spLocks noChangeArrowheads="1"/>
          </p:cNvSpPr>
          <p:nvPr/>
        </p:nvSpPr>
        <p:spPr bwMode="auto">
          <a:xfrm>
            <a:off x="5842000" y="4278312"/>
            <a:ext cx="1473200" cy="584200"/>
          </a:xfrm>
          <a:prstGeom prst="wedgeEllipseCallout">
            <a:avLst>
              <a:gd name="adj1" fmla="val -101727"/>
              <a:gd name="adj2" fmla="val -9864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Accept:</a:t>
            </a:r>
            <a:r>
              <a:rPr lang="en-US" b="1" dirty="0">
                <a:solidFill>
                  <a:schemeClr val="tx1"/>
                </a:solidFill>
              </a:rPr>
              <a:t>  1 = 0 + 1</a:t>
            </a:r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4937125" y="4024312"/>
            <a:ext cx="2530475" cy="1676400"/>
            <a:chOff x="3118" y="2408"/>
            <a:chExt cx="1594" cy="1056"/>
          </a:xfrm>
        </p:grpSpPr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3118" y="2408"/>
              <a:ext cx="548" cy="197"/>
              <a:chOff x="3254" y="2392"/>
              <a:chExt cx="548" cy="197"/>
            </a:xfrm>
          </p:grpSpPr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3264" y="2416"/>
                <a:ext cx="360" cy="144"/>
                <a:chOff x="1024" y="3016"/>
                <a:chExt cx="360" cy="144"/>
              </a:xfrm>
            </p:grpSpPr>
            <p:sp>
              <p:nvSpPr>
                <p:cNvPr id="91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36" name="Line 10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7" name="Line 10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4" name="Text Box 103"/>
              <p:cNvSpPr txBox="1">
                <a:spLocks noChangeArrowheads="1"/>
              </p:cNvSpPr>
              <p:nvPr/>
            </p:nvSpPr>
            <p:spPr bwMode="auto">
              <a:xfrm>
                <a:off x="3254" y="239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2" name="AutoShape 104"/>
            <p:cNvSpPr>
              <a:spLocks noChangeArrowheads="1"/>
            </p:cNvSpPr>
            <p:nvPr/>
          </p:nvSpPr>
          <p:spPr bwMode="auto">
            <a:xfrm>
              <a:off x="3864" y="2968"/>
              <a:ext cx="848" cy="496"/>
            </a:xfrm>
            <a:prstGeom prst="wedgeEllipseCallout">
              <a:avLst>
                <a:gd name="adj1" fmla="val -132579"/>
                <a:gd name="adj2" fmla="val -12802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 Buffer</a:t>
              </a:r>
              <a:r>
                <a:rPr lang="en-US" b="1" dirty="0">
                  <a:solidFill>
                    <a:schemeClr val="tx1"/>
                  </a:solidFill>
                </a:rPr>
                <a:t>  2 </a:t>
              </a:r>
              <a:r>
                <a:rPr lang="en-US" b="1" dirty="0" smtClean="0">
                  <a:solidFill>
                    <a:schemeClr val="tx1"/>
                  </a:solidFill>
                </a:rPr>
                <a:t>=1 </a:t>
              </a:r>
              <a:r>
                <a:rPr lang="en-US" b="1" dirty="0">
                  <a:solidFill>
                    <a:schemeClr val="tx1"/>
                  </a:solidFill>
                </a:rPr>
                <a:t>+ 1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6223000" y="3262312"/>
            <a:ext cx="1472559" cy="584200"/>
            <a:chOff x="3920" y="1928"/>
            <a:chExt cx="877" cy="368"/>
          </a:xfrm>
        </p:grpSpPr>
        <p:sp>
          <p:nvSpPr>
            <p:cNvPr id="35929" name="AutoShape 106"/>
            <p:cNvSpPr>
              <a:spLocks noChangeArrowheads="1"/>
            </p:cNvSpPr>
            <p:nvPr/>
          </p:nvSpPr>
          <p:spPr bwMode="auto">
            <a:xfrm>
              <a:off x="3928" y="1928"/>
              <a:ext cx="824" cy="368"/>
            </a:xfrm>
            <a:prstGeom prst="wedgeEllipseCallout">
              <a:avLst>
                <a:gd name="adj1" fmla="val -58111"/>
                <a:gd name="adj2" fmla="val 60056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930" name="AutoShape 107"/>
            <p:cNvSpPr>
              <a:spLocks noChangeArrowheads="1"/>
            </p:cNvSpPr>
            <p:nvPr/>
          </p:nvSpPr>
          <p:spPr bwMode="auto">
            <a:xfrm>
              <a:off x="3920" y="1928"/>
              <a:ext cx="877" cy="368"/>
            </a:xfrm>
            <a:prstGeom prst="wedgeEllipseCallout">
              <a:avLst>
                <a:gd name="adj1" fmla="val -66620"/>
                <a:gd name="adj2" fmla="val -1747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</p:grpSp>
      <p:sp>
        <p:nvSpPr>
          <p:cNvPr id="35926" name="Text Box 108"/>
          <p:cNvSpPr txBox="1">
            <a:spLocks noChangeArrowheads="1"/>
          </p:cNvSpPr>
          <p:nvPr/>
        </p:nvSpPr>
        <p:spPr bwMode="auto">
          <a:xfrm>
            <a:off x="1816100" y="5815012"/>
            <a:ext cx="2667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Sequence Vector</a:t>
            </a:r>
          </a:p>
        </p:txBody>
      </p:sp>
      <p:sp>
        <p:nvSpPr>
          <p:cNvPr id="35927" name="Text Box 109"/>
          <p:cNvSpPr txBox="1">
            <a:spLocks noChangeArrowheads="1"/>
          </p:cNvSpPr>
          <p:nvPr/>
        </p:nvSpPr>
        <p:spPr bwMode="auto">
          <a:xfrm>
            <a:off x="1089025" y="58023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28" name="Text Box 110"/>
          <p:cNvSpPr txBox="1">
            <a:spLocks noChangeArrowheads="1"/>
          </p:cNvSpPr>
          <p:nvPr/>
        </p:nvSpPr>
        <p:spPr bwMode="auto">
          <a:xfrm>
            <a:off x="5181600" y="893058"/>
            <a:ext cx="398438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FF"/>
                </a:solidFill>
              </a:rPr>
              <a:t>(do </a:t>
            </a:r>
            <a:r>
              <a:rPr lang="en-US" b="1" i="1" dirty="0">
                <a:solidFill>
                  <a:srgbClr val="0000FF"/>
                </a:solidFill>
              </a:rPr>
              <a:t>NOT </a:t>
            </a:r>
            <a:r>
              <a:rPr lang="en-US" i="1" dirty="0" smtClean="0">
                <a:solidFill>
                  <a:srgbClr val="0000FF"/>
                </a:solidFill>
              </a:rPr>
              <a:t>be confused </a:t>
            </a:r>
            <a:r>
              <a:rPr lang="en-US" i="1" dirty="0">
                <a:solidFill>
                  <a:srgbClr val="0000FF"/>
                </a:solidFill>
              </a:rPr>
              <a:t>with vector timestamps)</a:t>
            </a:r>
          </a:p>
          <a:p>
            <a:r>
              <a:rPr lang="ja-JP" altLang="en-US" b="1" dirty="0">
                <a:solidFill>
                  <a:srgbClr val="0000FF"/>
                </a:solidFill>
              </a:rPr>
              <a:t>“</a:t>
            </a:r>
            <a:r>
              <a:rPr lang="en-US" b="1" dirty="0">
                <a:solidFill>
                  <a:srgbClr val="0000FF"/>
                </a:solidFill>
              </a:rPr>
              <a:t>Accept</a:t>
            </a:r>
            <a:r>
              <a:rPr lang="ja-JP" altLang="en-US" b="1" dirty="0">
                <a:solidFill>
                  <a:srgbClr val="0000FF"/>
                </a:solidFill>
              </a:rPr>
              <a:t>”</a:t>
            </a:r>
            <a:r>
              <a:rPr lang="en-US" b="1" dirty="0">
                <a:solidFill>
                  <a:srgbClr val="0000FF"/>
                </a:solidFill>
              </a:rPr>
              <a:t> = Deliver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4" name="Line 33"/>
          <p:cNvSpPr>
            <a:spLocks noChangeShapeType="1"/>
          </p:cNvSpPr>
          <p:nvPr/>
        </p:nvSpPr>
        <p:spPr bwMode="auto">
          <a:xfrm flipV="1">
            <a:off x="6527800" y="2590800"/>
            <a:ext cx="571500" cy="431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6400800" y="2641600"/>
            <a:ext cx="3175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6BB76D"/>
                </a:solidFill>
              </a:rPr>
              <a:t>1</a:t>
            </a:r>
            <a:endParaRPr lang="en-US" sz="1800" dirty="0">
              <a:solidFill>
                <a:srgbClr val="6BB76D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9" grpId="0" animBg="1" autoUpdateAnimBg="0"/>
      <p:bldP spid="9123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Reliable Multicast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R-multicast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Ordered Multicast</a:t>
            </a:r>
          </a:p>
          <a:p>
            <a:pPr lvl="1"/>
            <a:r>
              <a:rPr lang="en-US" dirty="0" smtClean="0"/>
              <a:t>FIFO ordering</a:t>
            </a:r>
          </a:p>
          <a:p>
            <a:pPr lvl="1"/>
            <a:r>
              <a:rPr lang="en-US" dirty="0" smtClean="0"/>
              <a:t>Total ordering</a:t>
            </a:r>
          </a:p>
          <a:p>
            <a:pPr lvl="1"/>
            <a:r>
              <a:rPr lang="en-US" dirty="0" smtClean="0"/>
              <a:t>Causal ordering</a:t>
            </a:r>
          </a:p>
          <a:p>
            <a:r>
              <a:rPr lang="en-US" dirty="0" smtClean="0"/>
              <a:t>Next: continue on multicast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Unicast</a:t>
            </a:r>
            <a:r>
              <a:rPr lang="en-US" dirty="0" smtClean="0">
                <a:solidFill>
                  <a:srgbClr val="0000FF"/>
                </a:solidFill>
              </a:rPr>
              <a:t> (best effort or reliable) </a:t>
            </a:r>
          </a:p>
          <a:p>
            <a:pPr lvl="1"/>
            <a:r>
              <a:rPr lang="en-US" dirty="0" smtClean="0"/>
              <a:t>One-to-one: Message from process </a:t>
            </a:r>
            <a:r>
              <a:rPr lang="en-US" i="1" dirty="0" err="1" smtClean="0"/>
              <a:t>p</a:t>
            </a:r>
            <a:r>
              <a:rPr lang="en-US" dirty="0" smtClean="0"/>
              <a:t> to process </a:t>
            </a:r>
            <a:r>
              <a:rPr lang="en-US" i="1" dirty="0" err="1" smtClean="0"/>
              <a:t>q</a:t>
            </a:r>
            <a:r>
              <a:rPr lang="en-US" dirty="0" smtClean="0"/>
              <a:t>.</a:t>
            </a:r>
            <a:endParaRPr lang="en-US" dirty="0" smtClean="0">
              <a:sym typeface="Symbol" charset="0"/>
            </a:endParaRPr>
          </a:p>
          <a:p>
            <a:pPr lvl="1"/>
            <a:r>
              <a:rPr lang="en-US" i="1" dirty="0" smtClean="0"/>
              <a:t>Best effort</a:t>
            </a:r>
            <a:r>
              <a:rPr lang="en-US" dirty="0" smtClean="0"/>
              <a:t>: message </a:t>
            </a:r>
            <a:r>
              <a:rPr lang="en-US" i="1" dirty="0" smtClean="0"/>
              <a:t>may</a:t>
            </a:r>
            <a:r>
              <a:rPr lang="en-US" dirty="0" smtClean="0"/>
              <a:t> be delivered, but will be intact</a:t>
            </a:r>
            <a:endParaRPr lang="en-US" i="1" dirty="0" smtClean="0"/>
          </a:p>
          <a:p>
            <a:pPr lvl="1"/>
            <a:r>
              <a:rPr lang="en-US" i="1" dirty="0" smtClean="0"/>
              <a:t>Reliable: </a:t>
            </a:r>
            <a:r>
              <a:rPr lang="en-US" dirty="0" smtClean="0"/>
              <a:t>message </a:t>
            </a:r>
            <a:r>
              <a:rPr lang="en-US" i="1" dirty="0" smtClean="0"/>
              <a:t>will </a:t>
            </a:r>
            <a:r>
              <a:rPr lang="en-US" dirty="0" smtClean="0"/>
              <a:t>be delivered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Broadcast</a:t>
            </a:r>
          </a:p>
          <a:p>
            <a:pPr lvl="1"/>
            <a:r>
              <a:rPr lang="en-US" dirty="0" smtClean="0"/>
              <a:t>One-to-all: Message from process </a:t>
            </a:r>
            <a:r>
              <a:rPr lang="en-US" i="1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all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Impractical for large networks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en-US" dirty="0" smtClean="0"/>
              <a:t>One-to-many: “Local” broadcast within a group </a:t>
            </a:r>
            <a:r>
              <a:rPr lang="en-US" i="1" dirty="0" err="1" smtClean="0"/>
              <a:t>g</a:t>
            </a:r>
            <a:r>
              <a:rPr lang="en-US" dirty="0" smtClean="0"/>
              <a:t> of processes</a:t>
            </a:r>
          </a:p>
          <a:p>
            <a:r>
              <a:rPr lang="en-US" dirty="0" smtClean="0"/>
              <a:t>What are the issues?</a:t>
            </a:r>
          </a:p>
          <a:p>
            <a:pPr lvl="1"/>
            <a:r>
              <a:rPr lang="en-US" dirty="0" smtClean="0"/>
              <a:t>Processes crash (we assume crash-stop)</a:t>
            </a:r>
          </a:p>
          <a:p>
            <a:pPr lvl="1"/>
            <a:r>
              <a:rPr lang="en-US" dirty="0" smtClean="0"/>
              <a:t>Messages get delayed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2" descr="wall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Akamai’s</a:t>
            </a:r>
            <a:r>
              <a:rPr lang="en-US" dirty="0" smtClean="0"/>
              <a:t> Configuration Management System (called ACMS)</a:t>
            </a:r>
          </a:p>
          <a:p>
            <a:pPr lvl="1"/>
            <a:r>
              <a:rPr lang="en-US" dirty="0" smtClean="0"/>
              <a:t>A core group of 3-5 servers.</a:t>
            </a:r>
          </a:p>
          <a:p>
            <a:pPr lvl="1"/>
            <a:r>
              <a:rPr lang="en-US" dirty="0" smtClean="0"/>
              <a:t>Continuously multicast to each other the latest updates. </a:t>
            </a:r>
          </a:p>
          <a:p>
            <a:pPr lvl="1"/>
            <a:r>
              <a:rPr lang="en-US" dirty="0" smtClean="0"/>
              <a:t>After an update is reliably multicast within this group, it is then sent out to all the (1000s of) servers </a:t>
            </a:r>
            <a:r>
              <a:rPr lang="en-US" dirty="0" err="1" smtClean="0"/>
              <a:t>Akamai</a:t>
            </a:r>
            <a:r>
              <a:rPr lang="en-US" dirty="0" smtClean="0"/>
              <a:t> has all over the world.</a:t>
            </a:r>
          </a:p>
          <a:p>
            <a:r>
              <a:rPr lang="en-US" dirty="0" smtClean="0"/>
              <a:t>Air Traffic Control System</a:t>
            </a:r>
          </a:p>
          <a:p>
            <a:pPr lvl="1"/>
            <a:r>
              <a:rPr lang="en-US" dirty="0" smtClean="0"/>
              <a:t>Commands by one ATC need to be ordered (and reliable) multicast out to other </a:t>
            </a:r>
            <a:r>
              <a:rPr lang="en-US" dirty="0" err="1" smtClean="0"/>
              <a:t>ATC’s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Newsgroup servers</a:t>
            </a:r>
          </a:p>
          <a:p>
            <a:pPr lvl="1"/>
            <a:r>
              <a:rPr lang="en-US" dirty="0" smtClean="0"/>
              <a:t>Multicast to each other in a reliable and ordered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35088" y="1509713"/>
            <a:ext cx="5675312" cy="4725987"/>
            <a:chOff x="841" y="951"/>
            <a:chExt cx="3575" cy="297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11" y="951"/>
              <a:ext cx="2696" cy="292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19" y="959"/>
              <a:ext cx="2697" cy="2924"/>
            </a:xfrm>
            <a:prstGeom prst="rect">
              <a:avLst/>
            </a:prstGeom>
            <a:noFill/>
            <a:ln w="26988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3" y="1053"/>
              <a:ext cx="2471" cy="2698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15" y="2402"/>
              <a:ext cx="24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34" y="1527"/>
              <a:ext cx="7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Application</a:t>
              </a: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719" y="1705"/>
              <a:ext cx="93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(at process </a:t>
              </a:r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p)</a:t>
              </a:r>
              <a:endParaRPr lang="en-US" i="1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49" y="2862"/>
              <a:ext cx="178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 b="1">
                  <a:latin typeface="Arial" pitchFamily="-84" charset="0"/>
                </a:rPr>
                <a:t>MULTICAST PROTOCOL</a:t>
              </a:r>
              <a:endParaRPr lang="en-US" b="1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00" y="2221"/>
              <a:ext cx="685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900" i="1">
                  <a:latin typeface="Arial" pitchFamily="-84" charset="0"/>
                </a:rPr>
                <a:t>send</a:t>
              </a:r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 </a:t>
              </a:r>
            </a:p>
            <a:p>
              <a:pPr algn="ctr"/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multicast  </a:t>
              </a:r>
              <a:endParaRPr lang="en-US" i="1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58" y="3514"/>
              <a:ext cx="60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Incoming</a:t>
              </a: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1" y="3702"/>
              <a:ext cx="67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messages</a:t>
              </a:r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389" y="3307"/>
              <a:ext cx="87" cy="56"/>
            </a:xfrm>
            <a:custGeom>
              <a:avLst/>
              <a:gdLst>
                <a:gd name="T0" fmla="*/ 0 w 87"/>
                <a:gd name="T1" fmla="*/ 19 h 56"/>
                <a:gd name="T2" fmla="*/ 0 w 87"/>
                <a:gd name="T3" fmla="*/ 0 h 56"/>
                <a:gd name="T4" fmla="*/ 87 w 87"/>
                <a:gd name="T5" fmla="*/ 0 h 56"/>
                <a:gd name="T6" fmla="*/ 17 w 87"/>
                <a:gd name="T7" fmla="*/ 56 h 56"/>
                <a:gd name="T8" fmla="*/ 0 w 87"/>
                <a:gd name="T9" fmla="*/ 1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6"/>
                <a:gd name="T17" fmla="*/ 87 w 87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6">
                  <a:moveTo>
                    <a:pt x="0" y="19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17" y="56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89" y="3307"/>
              <a:ext cx="87" cy="56"/>
            </a:xfrm>
            <a:custGeom>
              <a:avLst/>
              <a:gdLst>
                <a:gd name="T0" fmla="*/ 0 w 87"/>
                <a:gd name="T1" fmla="*/ 19 h 56"/>
                <a:gd name="T2" fmla="*/ 0 w 87"/>
                <a:gd name="T3" fmla="*/ 0 h 56"/>
                <a:gd name="T4" fmla="*/ 87 w 87"/>
                <a:gd name="T5" fmla="*/ 0 h 56"/>
                <a:gd name="T6" fmla="*/ 17 w 87"/>
                <a:gd name="T7" fmla="*/ 56 h 56"/>
                <a:gd name="T8" fmla="*/ 0 w 87"/>
                <a:gd name="T9" fmla="*/ 1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6"/>
                <a:gd name="T17" fmla="*/ 87 w 87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6">
                  <a:moveTo>
                    <a:pt x="0" y="19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17" y="5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606" y="3326"/>
              <a:ext cx="783" cy="28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885" y="3401"/>
              <a:ext cx="156" cy="151"/>
            </a:xfrm>
            <a:custGeom>
              <a:avLst/>
              <a:gdLst>
                <a:gd name="T0" fmla="*/ 0 w 156"/>
                <a:gd name="T1" fmla="*/ 38 h 151"/>
                <a:gd name="T2" fmla="*/ 121 w 156"/>
                <a:gd name="T3" fmla="*/ 0 h 151"/>
                <a:gd name="T4" fmla="*/ 156 w 156"/>
                <a:gd name="T5" fmla="*/ 113 h 151"/>
                <a:gd name="T6" fmla="*/ 52 w 156"/>
                <a:gd name="T7" fmla="*/ 151 h 151"/>
                <a:gd name="T8" fmla="*/ 0 w 156"/>
                <a:gd name="T9" fmla="*/ 38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151"/>
                <a:gd name="T17" fmla="*/ 156 w 156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151">
                  <a:moveTo>
                    <a:pt x="0" y="38"/>
                  </a:moveTo>
                  <a:lnTo>
                    <a:pt x="121" y="0"/>
                  </a:lnTo>
                  <a:lnTo>
                    <a:pt x="156" y="113"/>
                  </a:lnTo>
                  <a:lnTo>
                    <a:pt x="52" y="15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302" y="2162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302" y="2154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345" y="2324"/>
              <a:ext cx="1" cy="15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2769" y="2276"/>
              <a:ext cx="1" cy="15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 rot="-10398036">
              <a:off x="2710" y="2418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448" y="2221"/>
              <a:ext cx="64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900" i="1">
                  <a:latin typeface="Arial" pitchFamily="-84" charset="0"/>
                </a:rPr>
                <a:t>deliver</a:t>
              </a:r>
            </a:p>
            <a:p>
              <a:pPr algn="ctr"/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multicast </a:t>
              </a:r>
              <a:endParaRPr lang="en-US" i="1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81000" y="2938046"/>
            <a:ext cx="155714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One process </a:t>
            </a:r>
            <a:r>
              <a:rPr lang="en-US" i="1" dirty="0" err="1">
                <a:solidFill>
                  <a:srgbClr val="0000FF"/>
                </a:solidFill>
              </a:rPr>
              <a:t>p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843088" y="3135313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: guarantee that something good will happen eventually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</a:t>
            </a:r>
            <a:r>
              <a:rPr lang="en-US" dirty="0" smtClean="0">
                <a:latin typeface="Arial" pitchFamily="-1" charset="0"/>
              </a:rPr>
              <a:t>the </a:t>
            </a:r>
            <a:r>
              <a:rPr lang="en-US" dirty="0" smtClean="0">
                <a:latin typeface="Arial" pitchFamily="-1" charset="0"/>
              </a:rPr>
              <a:t>initial state, there is a reachable state where the predicate becomes true.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“Guarantee of termination” is a </a:t>
            </a:r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property</a:t>
            </a:r>
            <a:endParaRPr lang="en-US" sz="2400" dirty="0" smtClean="0">
              <a:latin typeface="Arial" pitchFamily="-1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Safety</a:t>
            </a:r>
            <a:r>
              <a:rPr lang="en-US" dirty="0" smtClean="0">
                <a:latin typeface="Arial" pitchFamily="-1" charset="0"/>
              </a:rPr>
              <a:t>: guarantee that something bad will never happen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any state reachable from the initial state, the predicate is false.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Deadlock avoidance algorithms provide safety</a:t>
            </a:r>
          </a:p>
          <a:p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and safety are used in many other CS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Multicast (B-multicast)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straightforward way to implement B-multicast is to </a:t>
            </a:r>
            <a:r>
              <a:rPr lang="en-US" dirty="0" smtClean="0">
                <a:solidFill>
                  <a:srgbClr val="0000FF"/>
                </a:solidFill>
              </a:rPr>
              <a:t>use a reliable one-to-one send (unicast) operation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B-multicast(</a:t>
            </a:r>
            <a:r>
              <a:rPr lang="en-US" i="1" dirty="0" err="1" smtClean="0"/>
              <a:t>g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): for each process </a:t>
            </a:r>
            <a:r>
              <a:rPr lang="en-US" i="1" dirty="0" smtClean="0"/>
              <a:t>p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  <a:r>
              <a:rPr lang="en-US" dirty="0" smtClean="0"/>
              <a:t>, send(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receive(</a:t>
            </a:r>
            <a:r>
              <a:rPr lang="en-US" i="1" dirty="0" smtClean="0"/>
              <a:t>m</a:t>
            </a:r>
            <a:r>
              <a:rPr lang="en-US" dirty="0" smtClean="0"/>
              <a:t>): B-deliver(</a:t>
            </a:r>
            <a:r>
              <a:rPr lang="en-US" i="1" dirty="0" smtClean="0"/>
              <a:t>m</a:t>
            </a:r>
            <a:r>
              <a:rPr lang="en-US" dirty="0" smtClean="0"/>
              <a:t>) at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Guarantees?</a:t>
            </a:r>
          </a:p>
          <a:p>
            <a:pPr lvl="1"/>
            <a:r>
              <a:rPr lang="en-US" dirty="0" smtClean="0"/>
              <a:t>All processes in </a:t>
            </a:r>
            <a:r>
              <a:rPr lang="en-US" i="1" dirty="0" smtClean="0"/>
              <a:t>g </a:t>
            </a:r>
            <a:r>
              <a:rPr lang="en-US" dirty="0" smtClean="0"/>
              <a:t>eventually receive every multicast message…</a:t>
            </a:r>
          </a:p>
          <a:p>
            <a:pPr lvl="1"/>
            <a:r>
              <a:rPr lang="en-US" dirty="0" smtClean="0"/>
              <a:t>… </a:t>
            </a:r>
            <a:r>
              <a:rPr lang="en-US" dirty="0" smtClean="0">
                <a:solidFill>
                  <a:srgbClr val="FF0000"/>
                </a:solidFill>
              </a:rPr>
              <a:t>as long as the sender doesn’t crash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Multicast Goals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</a:t>
            </a:r>
            <a:r>
              <a:rPr lang="en-US" dirty="0" smtClean="0"/>
              <a:t>: A correct (i.e., non-faulty) process </a:t>
            </a:r>
            <a:r>
              <a:rPr lang="en-US" i="1" dirty="0" smtClean="0"/>
              <a:t>p</a:t>
            </a:r>
            <a:r>
              <a:rPr lang="en-US" dirty="0" smtClean="0"/>
              <a:t> delivers a message </a:t>
            </a:r>
            <a:r>
              <a:rPr lang="en-US" i="1" dirty="0" smtClean="0"/>
              <a:t>m</a:t>
            </a:r>
            <a:r>
              <a:rPr lang="en-US" dirty="0" smtClean="0"/>
              <a:t> at most once.</a:t>
            </a:r>
          </a:p>
          <a:p>
            <a:pPr lvl="1"/>
            <a:r>
              <a:rPr lang="en-US" dirty="0" smtClean="0"/>
              <a:t>“Non-faulty”: doesn’t deviate from the protocol &amp; alive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Agreement</a:t>
            </a:r>
            <a:r>
              <a:rPr lang="en-US" dirty="0" smtClean="0"/>
              <a:t>: If a correct process delivers message </a:t>
            </a:r>
            <a:r>
              <a:rPr lang="en-US" i="1" dirty="0" smtClean="0"/>
              <a:t>m</a:t>
            </a:r>
            <a:r>
              <a:rPr lang="en-US" dirty="0" smtClean="0"/>
              <a:t>, then all the other correct processes in group(</a:t>
            </a:r>
            <a:r>
              <a:rPr lang="en-US" i="1" dirty="0" smtClean="0"/>
              <a:t>m</a:t>
            </a:r>
            <a:r>
              <a:rPr lang="en-US" dirty="0" smtClean="0"/>
              <a:t>) will eventually deliver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Property of </a:t>
            </a:r>
            <a:r>
              <a:rPr lang="ja-JP" altLang="en-US" dirty="0" smtClean="0"/>
              <a:t>“</a:t>
            </a:r>
            <a:r>
              <a:rPr lang="en-US" dirty="0" smtClean="0"/>
              <a:t>all or nothing.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>
                <a:solidFill>
                  <a:srgbClr val="FF0000"/>
                </a:solidFill>
              </a:rPr>
              <a:t>Validity</a:t>
            </a:r>
            <a:r>
              <a:rPr lang="en-US" dirty="0"/>
              <a:t>: If a correct process multicasts (sends) message </a:t>
            </a:r>
            <a:r>
              <a:rPr lang="en-US" i="1" dirty="0"/>
              <a:t>m</a:t>
            </a:r>
            <a:r>
              <a:rPr lang="en-US" dirty="0"/>
              <a:t>, then it will eventually deliver </a:t>
            </a:r>
            <a:r>
              <a:rPr lang="en-US" i="1" dirty="0"/>
              <a:t>m</a:t>
            </a:r>
            <a:r>
              <a:rPr lang="en-US" dirty="0"/>
              <a:t> itself.</a:t>
            </a:r>
          </a:p>
          <a:p>
            <a:pPr lvl="1"/>
            <a:r>
              <a:rPr lang="en-US" dirty="0"/>
              <a:t>Guarantees </a:t>
            </a:r>
            <a:r>
              <a:rPr lang="en-US" dirty="0" err="1"/>
              <a:t>liveness</a:t>
            </a:r>
            <a:r>
              <a:rPr lang="en-US" dirty="0"/>
              <a:t> to the sender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Validity and agreement together ensure overall </a:t>
            </a:r>
            <a:r>
              <a:rPr lang="en-US" dirty="0" err="1" smtClean="0"/>
              <a:t>liveness</a:t>
            </a:r>
            <a:r>
              <a:rPr lang="en-US" dirty="0" smtClean="0"/>
              <a:t>: if some correct process multicasts a message m, then, all correct processes deliver m too.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19109</TotalTime>
  <Pages>12</Pages>
  <Words>1609</Words>
  <Application>Microsoft Macintosh PowerPoint</Application>
  <PresentationFormat>Letter Paper (8.5x11 in)</PresentationFormat>
  <Paragraphs>286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CS252-template</vt:lpstr>
      <vt:lpstr>Office Theme</vt:lpstr>
      <vt:lpstr>CSE 486/586 Distributed Systems Reliable Multicast --- 1</vt:lpstr>
      <vt:lpstr>Last Time</vt:lpstr>
      <vt:lpstr>Today’s Question</vt:lpstr>
      <vt:lpstr>Examples</vt:lpstr>
      <vt:lpstr>Examples</vt:lpstr>
      <vt:lpstr>The Interface</vt:lpstr>
      <vt:lpstr>Properties to Consider</vt:lpstr>
      <vt:lpstr>Basic Multicast (B-multicast)</vt:lpstr>
      <vt:lpstr>Reliable Multicast Goals</vt:lpstr>
      <vt:lpstr>Reliable Multicast Overview</vt:lpstr>
      <vt:lpstr>Reliable R-Multicast Algorithm</vt:lpstr>
      <vt:lpstr>Reliable R-Multicast Algorithm</vt:lpstr>
      <vt:lpstr>CSE 486/586 Administrivia</vt:lpstr>
      <vt:lpstr>Ordered Multicast Problem</vt:lpstr>
      <vt:lpstr>FIFO Ordering</vt:lpstr>
      <vt:lpstr>Causal Ordering</vt:lpstr>
      <vt:lpstr>Total Ordering</vt:lpstr>
      <vt:lpstr>Ordered Multicast</vt:lpstr>
      <vt:lpstr>Total, FIFO and Causal Ordering</vt:lpstr>
      <vt:lpstr>Display From Bulletin Board Program</vt:lpstr>
      <vt:lpstr>Providing Ordering Guarantees (FIFO) </vt:lpstr>
      <vt:lpstr>Implementing FIFO Ordering</vt:lpstr>
      <vt:lpstr>Hold-back Queue for Arrived Multicast Messages</vt:lpstr>
      <vt:lpstr>Example: FIFO Multicast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817</cp:revision>
  <cp:lastPrinted>2013-02-08T17:01:15Z</cp:lastPrinted>
  <dcterms:created xsi:type="dcterms:W3CDTF">2012-02-15T22:03:28Z</dcterms:created>
  <dcterms:modified xsi:type="dcterms:W3CDTF">2013-02-08T19:54:55Z</dcterms:modified>
  <cp:category/>
</cp:coreProperties>
</file>