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0"/>
  </p:notesMasterIdLst>
  <p:handoutMasterIdLst>
    <p:handoutMasterId r:id="rId21"/>
  </p:handoutMasterIdLst>
  <p:sldIdLst>
    <p:sldId id="322" r:id="rId3"/>
    <p:sldId id="767" r:id="rId4"/>
    <p:sldId id="829" r:id="rId5"/>
    <p:sldId id="839" r:id="rId6"/>
    <p:sldId id="830" r:id="rId7"/>
    <p:sldId id="831" r:id="rId8"/>
    <p:sldId id="832" r:id="rId9"/>
    <p:sldId id="833" r:id="rId10"/>
    <p:sldId id="842" r:id="rId11"/>
    <p:sldId id="840" r:id="rId12"/>
    <p:sldId id="834" r:id="rId13"/>
    <p:sldId id="835" r:id="rId14"/>
    <p:sldId id="838" r:id="rId15"/>
    <p:sldId id="836" r:id="rId16"/>
    <p:sldId id="837" r:id="rId17"/>
    <p:sldId id="704" r:id="rId18"/>
    <p:sldId id="584" r:id="rId19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86" d="100"/>
          <a:sy n="86" d="100"/>
        </p:scale>
        <p:origin x="-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3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407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Reliable Multicast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processes P1 &amp; P2 at their initial state.</a:t>
            </a:r>
          </a:p>
          <a:p>
            <a:r>
              <a:rPr lang="en-US" dirty="0" smtClean="0"/>
              <a:t>P1 sends M1 &amp; P2 sends M2.</a:t>
            </a:r>
          </a:p>
          <a:p>
            <a:r>
              <a:rPr lang="en-US" dirty="0" smtClean="0"/>
              <a:t>P1 receives M1 (its own) and proposes 1. P2 does the same for M2.</a:t>
            </a:r>
          </a:p>
          <a:p>
            <a:r>
              <a:rPr lang="en-US" dirty="0" smtClean="0"/>
              <a:t>P2 receives M1 (P1’s message) and proposes 2. P1 does the same for M2.</a:t>
            </a:r>
          </a:p>
          <a:p>
            <a:r>
              <a:rPr lang="en-US" dirty="0" smtClean="0"/>
              <a:t>P1 picks 2 for M1 &amp; P2 also picks 2 for M2.</a:t>
            </a:r>
          </a:p>
          <a:p>
            <a:r>
              <a:rPr lang="en-US" dirty="0" smtClean="0"/>
              <a:t>Same sequence number for two different </a:t>
            </a:r>
            <a:r>
              <a:rPr lang="en-US" dirty="0" err="1" smtClean="0"/>
              <a:t>msgs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do you want to solve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9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ISIS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9812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90600" y="3429000"/>
            <a:ext cx="5715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5029200"/>
            <a:ext cx="5638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95400" y="1981200"/>
            <a:ext cx="6096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5400" y="1981200"/>
            <a:ext cx="1676400" cy="3124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95400" y="3429000"/>
            <a:ext cx="3048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295400" y="1981200"/>
            <a:ext cx="2971800" cy="3048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71800" y="1981200"/>
            <a:ext cx="685800" cy="1447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71800" y="3429000"/>
            <a:ext cx="1143000" cy="16002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00200" y="3429000"/>
            <a:ext cx="381000" cy="1600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05000" y="1981200"/>
            <a:ext cx="6096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971800" y="1981200"/>
            <a:ext cx="1447800" cy="31242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14800" y="3429000"/>
            <a:ext cx="1524000" cy="1524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657600" y="1981200"/>
            <a:ext cx="685800" cy="14478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24400" y="1981200"/>
            <a:ext cx="609600" cy="304800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19600" y="1981200"/>
            <a:ext cx="1143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19600" y="1981200"/>
            <a:ext cx="6096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715000" y="1981200"/>
            <a:ext cx="6096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15000" y="3429000"/>
            <a:ext cx="5334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791200" y="3429000"/>
            <a:ext cx="685800" cy="16002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91200" y="1981200"/>
            <a:ext cx="914400" cy="304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43000" y="1676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A</a:t>
            </a:r>
            <a:endParaRPr lang="en-US" sz="1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51054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B</a:t>
            </a:r>
            <a:endParaRPr lang="en-US" sz="1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590800" y="3048000"/>
            <a:ext cx="35137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</a:t>
            </a:r>
            <a:endParaRPr lang="en-US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7086600" y="1752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10400" y="4800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86600" y="3276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:1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96200" y="3276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20000" y="4800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5800" y="4800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6200" y="1752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305800" y="3276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382000" y="1752600"/>
            <a:ext cx="533400" cy="3810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3400" y="18288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33400" y="32004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33400" y="4800600"/>
            <a:ext cx="49837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P3</a:t>
            </a:r>
            <a:endParaRPr lang="en-US" sz="2000" b="1" dirty="0"/>
          </a:p>
        </p:txBody>
      </p:sp>
      <p:sp>
        <p:nvSpPr>
          <p:cNvPr id="73" name="Rectangle 72"/>
          <p:cNvSpPr/>
          <p:nvPr/>
        </p:nvSpPr>
        <p:spPr>
          <a:xfrm>
            <a:off x="7086600" y="1752600"/>
            <a:ext cx="533400" cy="381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A:2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239000" y="1600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10400" y="4800600"/>
            <a:ext cx="5334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162800" y="4648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229600" y="4800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05800" y="3276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96200" y="1752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20000" y="4800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:3.3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72400" y="45720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534400" y="45720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086600" y="3276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86600" y="3124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772400" y="30480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458200" y="3124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696200" y="1752600"/>
            <a:ext cx="609600" cy="381000"/>
          </a:xfrm>
          <a:prstGeom prst="rect">
            <a:avLst/>
          </a:prstGeom>
          <a:solidFill>
            <a:srgbClr val="F0AD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B:3.1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772400" y="1600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458200" y="1600200"/>
            <a:ext cx="44114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4764" y="1066800"/>
            <a:ext cx="427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Showing the process id only when necessary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7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0177E-6 3.71614E-6 L 0.13745 0.0055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3" y="27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81E-6 -3.12572E-6 L -0.07081 -0.0055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0" y="-27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3 0 " pathEditMode="relative" ptsTypes="AA">
                                      <p:cBhvr>
                                        <p:cTn id="7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497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97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97 0 " pathEditMode="relative" ptsTypes="AA">
                                      <p:cBhvr>
                                        <p:cTn id="11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497 0 " pathEditMode="relative" ptsTypes="AA">
                                      <p:cBhvr>
                                        <p:cTn id="1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98 0 " pathEditMode="relative" ptsTypes="AA">
                                      <p:cBhvr>
                                        <p:cTn id="1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665 0 " pathEditMode="relative" ptsTypes="AA">
                                      <p:cBhvr>
                                        <p:cTn id="14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8" grpId="2" animBg="1"/>
      <p:bldP spid="73" grpId="0" animBg="1"/>
      <p:bldP spid="77" grpId="0"/>
      <p:bldP spid="80" grpId="0" animBg="1"/>
      <p:bldP spid="80" grpId="1" animBg="1"/>
      <p:bldP spid="80" grpId="2" animBg="1"/>
      <p:bldP spid="81" grpId="0"/>
      <p:bldP spid="85" grpId="0" animBg="1"/>
      <p:bldP spid="85" grpId="1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/>
      <p:bldP spid="90" grpId="0"/>
      <p:bldP spid="92" grpId="0" animBg="1"/>
      <p:bldP spid="92" grpId="1" animBg="1"/>
      <p:bldP spid="93" grpId="0"/>
      <p:bldP spid="94" grpId="0"/>
      <p:bldP spid="95" grpId="0"/>
      <p:bldP spid="96" grpId="0" animBg="1"/>
      <p:bldP spid="97" grpId="0"/>
      <p:bldP spid="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Total Order 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 message m</a:t>
            </a:r>
            <a:r>
              <a:rPr lang="en-US" baseline="-25000" dirty="0" smtClean="0"/>
              <a:t>1</a:t>
            </a:r>
            <a:r>
              <a:rPr lang="en-US" dirty="0" smtClean="0"/>
              <a:t>, consider the first process </a:t>
            </a:r>
            <a:r>
              <a:rPr lang="en-US" i="1" dirty="0" smtClean="0"/>
              <a:t>p</a:t>
            </a:r>
            <a:r>
              <a:rPr lang="en-US" dirty="0" smtClean="0"/>
              <a:t> that delivers m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At </a:t>
            </a:r>
            <a:r>
              <a:rPr lang="en-US" i="1" dirty="0" smtClean="0"/>
              <a:t>p</a:t>
            </a:r>
            <a:r>
              <a:rPr lang="en-US" dirty="0" smtClean="0"/>
              <a:t>, when message m</a:t>
            </a:r>
            <a:r>
              <a:rPr lang="en-US" baseline="-25000" dirty="0" smtClean="0"/>
              <a:t>1</a:t>
            </a:r>
            <a:r>
              <a:rPr lang="en-US" dirty="0" smtClean="0"/>
              <a:t> is at head of priority queue and has been marked deliverable, let m</a:t>
            </a:r>
            <a:r>
              <a:rPr lang="en-US" baseline="-25000" dirty="0" smtClean="0"/>
              <a:t>2</a:t>
            </a:r>
            <a:r>
              <a:rPr lang="en-US" dirty="0" smtClean="0"/>
              <a:t> be another message that has not yet been delivered (i.e., is on the same queue or has not been seen yet by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 &gt;=			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proposedpriority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 &gt;		</a:t>
            </a:r>
          </a:p>
          <a:p>
            <a:pPr marL="118872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Suppose there is some other process </a:t>
            </a:r>
            <a:r>
              <a:rPr lang="en-US" i="1" dirty="0" smtClean="0"/>
              <a:t>p’ </a:t>
            </a:r>
            <a:r>
              <a:rPr lang="en-US" dirty="0" smtClean="0"/>
              <a:t>that delivers m</a:t>
            </a:r>
            <a:r>
              <a:rPr lang="en-US" baseline="-25000" dirty="0" smtClean="0"/>
              <a:t>2</a:t>
            </a:r>
            <a:r>
              <a:rPr lang="en-US" dirty="0" smtClean="0"/>
              <a:t> before it delivers m</a:t>
            </a:r>
            <a:r>
              <a:rPr lang="en-US" baseline="-25000" dirty="0" smtClean="0"/>
              <a:t>1</a:t>
            </a:r>
            <a:r>
              <a:rPr lang="en-US" dirty="0" smtClean="0"/>
              <a:t>. Then at </a:t>
            </a:r>
            <a:r>
              <a:rPr lang="en-US" i="1" dirty="0" smtClean="0"/>
              <a:t>p’</a:t>
            </a:r>
            <a:r>
              <a:rPr lang="en-US" dirty="0" smtClean="0"/>
              <a:t>,</a:t>
            </a:r>
          </a:p>
          <a:p>
            <a:pPr marL="118872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 &gt;= </a:t>
            </a:r>
          </a:p>
          <a:p>
            <a:pPr marL="11887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proposedpriority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 &gt;</a:t>
            </a:r>
          </a:p>
          <a:p>
            <a:pPr marL="118872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finalpriority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a contradiction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724400" y="2816423"/>
            <a:ext cx="2941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Due to </a:t>
            </a:r>
            <a:r>
              <a:rPr lang="ja-JP" altLang="en-US" dirty="0" smtClean="0">
                <a:solidFill>
                  <a:srgbClr val="0000FF"/>
                </a:solidFill>
              </a:rPr>
              <a:t>“</a:t>
            </a:r>
            <a:r>
              <a:rPr lang="en-US" dirty="0" smtClean="0">
                <a:solidFill>
                  <a:srgbClr val="0000FF"/>
                </a:solidFill>
              </a:rPr>
              <a:t>max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operation at sender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10200" y="4876800"/>
            <a:ext cx="3547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Since queue ordered by increasing priority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759325" y="4364037"/>
            <a:ext cx="28792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Due to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max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operation at sender</a:t>
            </a:r>
          </a:p>
        </p:txBody>
      </p:sp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5410200" y="3297237"/>
            <a:ext cx="35479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Since queue ordered by increasing priority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Causally Ordered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Each process keeps a vector clock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counter represents </a:t>
            </a:r>
            <a:r>
              <a:rPr lang="en-US" dirty="0" smtClean="0">
                <a:solidFill>
                  <a:srgbClr val="0000FF"/>
                </a:solidFill>
              </a:rPr>
              <a:t>the number of messages received</a:t>
            </a:r>
            <a:r>
              <a:rPr lang="en-US" dirty="0" smtClean="0"/>
              <a:t> from each of the other processes.</a:t>
            </a:r>
          </a:p>
          <a:p>
            <a:r>
              <a:rPr lang="en-US" dirty="0" smtClean="0"/>
              <a:t>When multicasting a message, the sender process increments its own counter and attaches its vector clock.</a:t>
            </a:r>
          </a:p>
          <a:p>
            <a:r>
              <a:rPr lang="en-US" dirty="0" smtClean="0"/>
              <a:t>Upon receiving a multicast message, the receiver process </a:t>
            </a:r>
            <a:r>
              <a:rPr lang="en-US" dirty="0" smtClean="0">
                <a:solidFill>
                  <a:srgbClr val="0000FF"/>
                </a:solidFill>
              </a:rPr>
              <a:t>waits</a:t>
            </a:r>
            <a:r>
              <a:rPr lang="en-US" dirty="0" smtClean="0"/>
              <a:t> until it can preserve causal ordering:</a:t>
            </a:r>
          </a:p>
          <a:p>
            <a:pPr lvl="1"/>
            <a:r>
              <a:rPr lang="en-US" dirty="0" smtClean="0"/>
              <a:t>It has delivered all the messages </a:t>
            </a:r>
            <a:r>
              <a:rPr lang="en-US" dirty="0" smtClean="0">
                <a:solidFill>
                  <a:srgbClr val="FF0000"/>
                </a:solidFill>
              </a:rPr>
              <a:t>from the sender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has delivered all the messages </a:t>
            </a:r>
            <a:r>
              <a:rPr lang="en-US" dirty="0" smtClean="0">
                <a:solidFill>
                  <a:srgbClr val="FF0000"/>
                </a:solidFill>
              </a:rPr>
              <a:t>that the sender had delivered before the multicast message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Causal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76375"/>
            <a:ext cx="72009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4"/>
          <p:cNvSpPr>
            <a:spLocks noChangeShapeType="1"/>
          </p:cNvSpPr>
          <p:nvPr/>
        </p:nvSpPr>
        <p:spPr bwMode="auto">
          <a:xfrm flipH="1">
            <a:off x="1901825" y="2273300"/>
            <a:ext cx="3330575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5305425" y="1985963"/>
            <a:ext cx="358933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hlink"/>
                </a:solidFill>
              </a:rPr>
              <a:t>The number of group-g messages</a:t>
            </a:r>
          </a:p>
          <a:p>
            <a:r>
              <a:rPr lang="en-US" sz="1600">
                <a:solidFill>
                  <a:schemeClr val="hlink"/>
                </a:solidFill>
              </a:rPr>
              <a:t>from process j that have been seen at</a:t>
            </a:r>
          </a:p>
          <a:p>
            <a:r>
              <a:rPr lang="en-US" sz="1600">
                <a:solidFill>
                  <a:schemeClr val="hlink"/>
                </a:solidFill>
              </a:rPr>
              <a:t>process i so far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Causal Ordering Multicast 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21082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362200" y="2374900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2362200" y="2362200"/>
            <a:ext cx="34417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2120900" y="3009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2159000" y="3683000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384800" y="57404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1663700" y="57404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467100" y="5791200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3594100" y="2387600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606800" y="3022600"/>
            <a:ext cx="4318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5334000" y="2349500"/>
            <a:ext cx="469900" cy="546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3149600" y="32385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6019800" y="1536700"/>
            <a:ext cx="1219200" cy="457200"/>
          </a:xfrm>
          <a:prstGeom prst="wedgeEllipseCallout">
            <a:avLst>
              <a:gd name="adj1" fmla="val -50667"/>
              <a:gd name="adj2" fmla="val 96181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Reject: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444" name="AutoShape 20"/>
          <p:cNvSpPr>
            <a:spLocks noChangeArrowheads="1"/>
          </p:cNvSpPr>
          <p:nvPr/>
        </p:nvSpPr>
        <p:spPr bwMode="auto">
          <a:xfrm>
            <a:off x="1524000" y="3975100"/>
            <a:ext cx="1219200" cy="495300"/>
          </a:xfrm>
          <a:prstGeom prst="wedgeEllipseCallout">
            <a:avLst>
              <a:gd name="adj1" fmla="val 39759"/>
              <a:gd name="adj2" fmla="val -202245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93800" y="2247900"/>
            <a:ext cx="942975" cy="312738"/>
            <a:chOff x="976" y="1360"/>
            <a:chExt cx="594" cy="197"/>
          </a:xfrm>
        </p:grpSpPr>
        <p:sp>
          <p:nvSpPr>
            <p:cNvPr id="48180" name="Oval 22"/>
            <p:cNvSpPr>
              <a:spLocks noChangeArrowheads="1"/>
            </p:cNvSpPr>
            <p:nvPr/>
          </p:nvSpPr>
          <p:spPr bwMode="auto">
            <a:xfrm>
              <a:off x="976" y="1376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Text Box 23"/>
            <p:cNvSpPr txBox="1">
              <a:spLocks noChangeArrowheads="1"/>
            </p:cNvSpPr>
            <p:nvPr/>
          </p:nvSpPr>
          <p:spPr bwMode="auto">
            <a:xfrm>
              <a:off x="1022" y="1360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0,0,0</a:t>
              </a:r>
            </a:p>
          </p:txBody>
        </p:sp>
      </p:grpSp>
      <p:sp>
        <p:nvSpPr>
          <p:cNvPr id="48150" name="Oval 24"/>
          <p:cNvSpPr>
            <a:spLocks noChangeArrowheads="1"/>
          </p:cNvSpPr>
          <p:nvPr/>
        </p:nvSpPr>
        <p:spPr bwMode="auto">
          <a:xfrm>
            <a:off x="1206500" y="28956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Text Box 25"/>
          <p:cNvSpPr txBox="1">
            <a:spLocks noChangeArrowheads="1"/>
          </p:cNvSpPr>
          <p:nvPr/>
        </p:nvSpPr>
        <p:spPr bwMode="auto">
          <a:xfrm>
            <a:off x="1279525" y="28702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2" name="Oval 26"/>
          <p:cNvSpPr>
            <a:spLocks noChangeArrowheads="1"/>
          </p:cNvSpPr>
          <p:nvPr/>
        </p:nvSpPr>
        <p:spPr bwMode="auto">
          <a:xfrm>
            <a:off x="1219200" y="355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Text Box 27"/>
          <p:cNvSpPr txBox="1">
            <a:spLocks noChangeArrowheads="1"/>
          </p:cNvSpPr>
          <p:nvPr/>
        </p:nvSpPr>
        <p:spPr bwMode="auto">
          <a:xfrm>
            <a:off x="1292225" y="35306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</a:t>
            </a:r>
          </a:p>
        </p:txBody>
      </p:sp>
      <p:sp>
        <p:nvSpPr>
          <p:cNvPr id="48154" name="Oval 28"/>
          <p:cNvSpPr>
            <a:spLocks noChangeArrowheads="1"/>
          </p:cNvSpPr>
          <p:nvPr/>
        </p:nvSpPr>
        <p:spPr bwMode="auto">
          <a:xfrm>
            <a:off x="2032000" y="2120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Text Box 29"/>
          <p:cNvSpPr txBox="1">
            <a:spLocks noChangeArrowheads="1"/>
          </p:cNvSpPr>
          <p:nvPr/>
        </p:nvSpPr>
        <p:spPr bwMode="auto">
          <a:xfrm>
            <a:off x="2105025" y="2095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48156" name="Oval 30"/>
          <p:cNvSpPr>
            <a:spLocks noChangeArrowheads="1"/>
          </p:cNvSpPr>
          <p:nvPr/>
        </p:nvSpPr>
        <p:spPr bwMode="auto">
          <a:xfrm>
            <a:off x="3467100" y="21463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31"/>
          <p:cNvSpPr txBox="1">
            <a:spLocks noChangeArrowheads="1"/>
          </p:cNvSpPr>
          <p:nvPr/>
        </p:nvSpPr>
        <p:spPr bwMode="auto">
          <a:xfrm>
            <a:off x="3540125" y="21209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58" name="Oval 32"/>
          <p:cNvSpPr>
            <a:spLocks noChangeArrowheads="1"/>
          </p:cNvSpPr>
          <p:nvPr/>
        </p:nvSpPr>
        <p:spPr bwMode="auto">
          <a:xfrm>
            <a:off x="2260600" y="30099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Text Box 33"/>
          <p:cNvSpPr txBox="1">
            <a:spLocks noChangeArrowheads="1"/>
          </p:cNvSpPr>
          <p:nvPr/>
        </p:nvSpPr>
        <p:spPr bwMode="auto">
          <a:xfrm>
            <a:off x="2333625" y="29845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1,0,0</a:t>
            </a:r>
          </a:p>
        </p:txBody>
      </p:sp>
      <p:sp>
        <p:nvSpPr>
          <p:cNvPr id="103458" name="AutoShape 34"/>
          <p:cNvSpPr>
            <a:spLocks noChangeArrowheads="1"/>
          </p:cNvSpPr>
          <p:nvPr/>
        </p:nvSpPr>
        <p:spPr bwMode="auto">
          <a:xfrm>
            <a:off x="3771900" y="4686300"/>
            <a:ext cx="1562100" cy="876300"/>
          </a:xfrm>
          <a:prstGeom prst="wedgeEllipseCallout">
            <a:avLst>
              <a:gd name="adj1" fmla="val -29389"/>
              <a:gd name="adj2" fmla="val -134602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/>
              <a:t>Buffer,</a:t>
            </a:r>
            <a:r>
              <a:rPr lang="en-US" b="1">
                <a:solidFill>
                  <a:schemeClr val="tx1"/>
                </a:solidFill>
              </a:rPr>
              <a:t>  missing P1(1) </a:t>
            </a:r>
          </a:p>
        </p:txBody>
      </p:sp>
      <p:sp>
        <p:nvSpPr>
          <p:cNvPr id="48161" name="Oval 35"/>
          <p:cNvSpPr>
            <a:spLocks noChangeArrowheads="1"/>
          </p:cNvSpPr>
          <p:nvPr/>
        </p:nvSpPr>
        <p:spPr bwMode="auto">
          <a:xfrm>
            <a:off x="3606800" y="3708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Text Box 36"/>
          <p:cNvSpPr txBox="1">
            <a:spLocks noChangeArrowheads="1"/>
          </p:cNvSpPr>
          <p:nvPr/>
        </p:nvSpPr>
        <p:spPr bwMode="auto">
          <a:xfrm>
            <a:off x="3679825" y="36830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,1,0</a:t>
            </a:r>
          </a:p>
        </p:txBody>
      </p:sp>
      <p:sp>
        <p:nvSpPr>
          <p:cNvPr id="48163" name="Oval 37"/>
          <p:cNvSpPr>
            <a:spLocks noChangeArrowheads="1"/>
          </p:cNvSpPr>
          <p:nvPr/>
        </p:nvSpPr>
        <p:spPr bwMode="auto">
          <a:xfrm>
            <a:off x="3162300" y="2933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Text Box 38"/>
          <p:cNvSpPr txBox="1">
            <a:spLocks noChangeArrowheads="1"/>
          </p:cNvSpPr>
          <p:nvPr/>
        </p:nvSpPr>
        <p:spPr bwMode="auto">
          <a:xfrm>
            <a:off x="3235325" y="2908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sp>
        <p:nvSpPr>
          <p:cNvPr id="48165" name="Oval 39"/>
          <p:cNvSpPr>
            <a:spLocks noChangeArrowheads="1"/>
          </p:cNvSpPr>
          <p:nvPr/>
        </p:nvSpPr>
        <p:spPr bwMode="auto">
          <a:xfrm>
            <a:off x="5372100" y="21717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Text Box 40"/>
          <p:cNvSpPr txBox="1">
            <a:spLocks noChangeArrowheads="1"/>
          </p:cNvSpPr>
          <p:nvPr/>
        </p:nvSpPr>
        <p:spPr bwMode="auto">
          <a:xfrm>
            <a:off x="5445125" y="2146300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1,1,0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838700" y="3632200"/>
            <a:ext cx="1425575" cy="1028700"/>
            <a:chOff x="3048" y="2288"/>
            <a:chExt cx="898" cy="648"/>
          </a:xfrm>
        </p:grpSpPr>
        <p:sp>
          <p:nvSpPr>
            <p:cNvPr id="48177" name="AutoShape 42"/>
            <p:cNvSpPr>
              <a:spLocks noChangeArrowheads="1"/>
            </p:cNvSpPr>
            <p:nvPr/>
          </p:nvSpPr>
          <p:spPr bwMode="auto">
            <a:xfrm>
              <a:off x="3048" y="2624"/>
              <a:ext cx="840" cy="312"/>
            </a:xfrm>
            <a:prstGeom prst="wedgeEllipseCallout">
              <a:avLst>
                <a:gd name="adj1" fmla="val 21676"/>
                <a:gd name="adj2" fmla="val -102245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Accept: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8" name="Oval 43"/>
            <p:cNvSpPr>
              <a:spLocks noChangeArrowheads="1"/>
            </p:cNvSpPr>
            <p:nvPr/>
          </p:nvSpPr>
          <p:spPr bwMode="auto">
            <a:xfrm>
              <a:off x="3352" y="2304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Text Box 44"/>
            <p:cNvSpPr txBox="1">
              <a:spLocks noChangeArrowheads="1"/>
            </p:cNvSpPr>
            <p:nvPr/>
          </p:nvSpPr>
          <p:spPr bwMode="auto">
            <a:xfrm>
              <a:off x="3398" y="2288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1,0,0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994400" y="3606800"/>
            <a:ext cx="2006600" cy="1600200"/>
            <a:chOff x="3776" y="2272"/>
            <a:chExt cx="1264" cy="1008"/>
          </a:xfrm>
        </p:grpSpPr>
        <p:sp>
          <p:nvSpPr>
            <p:cNvPr id="48174" name="AutoShape 46"/>
            <p:cNvSpPr>
              <a:spLocks noChangeArrowheads="1"/>
            </p:cNvSpPr>
            <p:nvPr/>
          </p:nvSpPr>
          <p:spPr bwMode="auto">
            <a:xfrm>
              <a:off x="4080" y="2784"/>
              <a:ext cx="960" cy="496"/>
            </a:xfrm>
            <a:prstGeom prst="wedgeEllipseCallout">
              <a:avLst>
                <a:gd name="adj1" fmla="val -60218"/>
                <a:gd name="adj2" fmla="val -1215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 Buffered message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175" name="Oval 47"/>
            <p:cNvSpPr>
              <a:spLocks noChangeArrowheads="1"/>
            </p:cNvSpPr>
            <p:nvPr/>
          </p:nvSpPr>
          <p:spPr bwMode="auto">
            <a:xfrm>
              <a:off x="3776" y="2288"/>
              <a:ext cx="488" cy="152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Text Box 48"/>
            <p:cNvSpPr txBox="1">
              <a:spLocks noChangeArrowheads="1"/>
            </p:cNvSpPr>
            <p:nvPr/>
          </p:nvSpPr>
          <p:spPr bwMode="auto">
            <a:xfrm>
              <a:off x="3822" y="2272"/>
              <a:ext cx="5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1,1,0</a:t>
              </a:r>
            </a:p>
          </p:txBody>
        </p:sp>
      </p:grpSp>
      <p:sp>
        <p:nvSpPr>
          <p:cNvPr id="48169" name="Text Box 49"/>
          <p:cNvSpPr txBox="1">
            <a:spLocks noChangeArrowheads="1"/>
          </p:cNvSpPr>
          <p:nvPr/>
        </p:nvSpPr>
        <p:spPr bwMode="auto">
          <a:xfrm>
            <a:off x="1866900" y="25400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0" name="Text Box 50"/>
          <p:cNvSpPr txBox="1">
            <a:spLocks noChangeArrowheads="1"/>
          </p:cNvSpPr>
          <p:nvPr/>
        </p:nvSpPr>
        <p:spPr bwMode="auto">
          <a:xfrm>
            <a:off x="4356100" y="3213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(1,0,0)</a:t>
            </a:r>
          </a:p>
        </p:txBody>
      </p:sp>
      <p:sp>
        <p:nvSpPr>
          <p:cNvPr id="48171" name="Text Box 51"/>
          <p:cNvSpPr txBox="1">
            <a:spLocks noChangeArrowheads="1"/>
          </p:cNvSpPr>
          <p:nvPr/>
        </p:nvSpPr>
        <p:spPr bwMode="auto">
          <a:xfrm>
            <a:off x="3187700" y="24511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48172" name="Text Box 52"/>
          <p:cNvSpPr txBox="1">
            <a:spLocks noChangeArrowheads="1"/>
          </p:cNvSpPr>
          <p:nvPr/>
        </p:nvSpPr>
        <p:spPr bwMode="auto">
          <a:xfrm>
            <a:off x="4953000" y="2501900"/>
            <a:ext cx="723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(1,1,0)</a:t>
            </a:r>
          </a:p>
        </p:txBody>
      </p:sp>
      <p:sp>
        <p:nvSpPr>
          <p:cNvPr id="103477" name="AutoShape 53"/>
          <p:cNvSpPr>
            <a:spLocks noChangeArrowheads="1"/>
          </p:cNvSpPr>
          <p:nvPr/>
        </p:nvSpPr>
        <p:spPr bwMode="auto">
          <a:xfrm>
            <a:off x="4191000" y="1714500"/>
            <a:ext cx="1219200" cy="457200"/>
          </a:xfrm>
          <a:prstGeom prst="wedgeEllipseCallout">
            <a:avLst>
              <a:gd name="adj1" fmla="val -55986"/>
              <a:gd name="adj2" fmla="val 5451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/>
          <a:lstStyle/>
          <a:p>
            <a:pPr algn="ctr"/>
            <a:r>
              <a:rPr lang="en-US" b="1" dirty="0"/>
              <a:t>Accept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3" grpId="0" animBg="1" autoUpdateAnimBg="0"/>
      <p:bldP spid="103444" grpId="0" animBg="1" autoUpdateAnimBg="0"/>
      <p:bldP spid="103458" grpId="0" animBg="1" autoUpdateAnimBg="0"/>
      <p:bldP spid="10347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Two multicast algorithms for total ordering</a:t>
            </a:r>
          </a:p>
          <a:p>
            <a:pPr lvl="1"/>
            <a:r>
              <a:rPr lang="en-US" dirty="0" smtClean="0"/>
              <a:t>Sequencer</a:t>
            </a:r>
          </a:p>
          <a:p>
            <a:pPr lvl="1"/>
            <a:r>
              <a:rPr lang="en-US" dirty="0" smtClean="0"/>
              <a:t>ISIS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Multicast for causal ordering</a:t>
            </a:r>
          </a:p>
          <a:p>
            <a:pPr lvl="1"/>
            <a:r>
              <a:rPr lang="en-US" dirty="0" smtClean="0"/>
              <a:t>Uses </a:t>
            </a:r>
            <a:r>
              <a:rPr lang="en-US" smtClean="0"/>
              <a:t>vector timestamps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How do a group of processes communicate?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Multicast</a:t>
            </a:r>
          </a:p>
          <a:p>
            <a:pPr lvl="1"/>
            <a:r>
              <a:rPr lang="en-US" dirty="0" smtClean="0"/>
              <a:t>One-to-many: “Local” broadcast within a group </a:t>
            </a:r>
            <a:r>
              <a:rPr lang="en-US" i="1" dirty="0" err="1" smtClean="0"/>
              <a:t>g</a:t>
            </a:r>
            <a:r>
              <a:rPr lang="en-US" dirty="0" smtClean="0"/>
              <a:t> of processes</a:t>
            </a:r>
          </a:p>
          <a:p>
            <a:r>
              <a:rPr lang="en-US" dirty="0" smtClean="0"/>
              <a:t>What are the issues?</a:t>
            </a:r>
          </a:p>
          <a:p>
            <a:pPr lvl="1"/>
            <a:r>
              <a:rPr lang="en-US" dirty="0" smtClean="0"/>
              <a:t>Processes crash (we assume crash-stop)</a:t>
            </a:r>
          </a:p>
          <a:p>
            <a:pPr lvl="1"/>
            <a:r>
              <a:rPr lang="en-US" dirty="0" smtClean="0"/>
              <a:t>Messages get delayed</a:t>
            </a:r>
          </a:p>
          <a:p>
            <a:r>
              <a:rPr lang="en-US" dirty="0" smtClean="0"/>
              <a:t>B-multicast</a:t>
            </a:r>
          </a:p>
          <a:p>
            <a:r>
              <a:rPr lang="en-US" dirty="0" smtClean="0"/>
              <a:t>R-Multicast</a:t>
            </a:r>
          </a:p>
          <a:p>
            <a:pPr lvl="1"/>
            <a:r>
              <a:rPr lang="en-US" dirty="0" smtClean="0"/>
              <a:t>Properties: integrity, agreement, validity</a:t>
            </a:r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Why do we care about ordering?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Recap: Ordering</a:t>
            </a:r>
            <a:endParaRPr lang="en-GB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1219200"/>
            <a:ext cx="489426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08000" y="1143000"/>
            <a:ext cx="2738438" cy="507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Totally ordered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T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FIFO-related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F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>
                <a:solidFill>
                  <a:schemeClr val="tx1"/>
                </a:solidFill>
                <a:latin typeface="Arial" charset="0"/>
              </a:rPr>
              <a:t>Causally related messages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Arial" charset="0"/>
              </a:rPr>
              <a:t> and </a:t>
            </a:r>
            <a:r>
              <a:rPr lang="en-GB" sz="1600" i="1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lang="en-GB" sz="1600" i="1" baseline="-25000" dirty="0">
                <a:solidFill>
                  <a:schemeClr val="tx1"/>
                </a:solidFill>
                <a:latin typeface="Arial" charset="0"/>
              </a:rPr>
              <a:t>3</a:t>
            </a:r>
            <a:r>
              <a:rPr lang="en-GB" sz="1600" baseline="-25000" dirty="0">
                <a:solidFill>
                  <a:schemeClr val="tx1"/>
                </a:solidFill>
                <a:latin typeface="Arial" charset="0"/>
              </a:rPr>
              <a:t/>
            </a:r>
            <a:br>
              <a:rPr lang="en-GB" sz="1600" baseline="-25000" dirty="0">
                <a:solidFill>
                  <a:schemeClr val="tx1"/>
                </a:solidFill>
                <a:latin typeface="Arial" charset="0"/>
              </a:rPr>
            </a:br>
            <a:endParaRPr lang="en-GB" sz="1600" baseline="-25000" dirty="0" smtClean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Total ordering does not imply causal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Causal ordering implies FIFO ordering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Causal ordering does not imply total ordering.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Arial" charset="0"/>
              </a:rPr>
              <a:t> Hybrid mode: causal-total ordering, FIFO-total ordering.</a:t>
            </a:r>
            <a:endParaRPr lang="en-GB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219200" y="2500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397000" y="2513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74800" y="2500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FIFO Multicast </a:t>
            </a:r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976803"/>
            <a:ext cx="8229600" cy="4625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2108200" y="2563812"/>
            <a:ext cx="5702300" cy="254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3100" y="2398712"/>
            <a:ext cx="1155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P1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73100" y="3008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47700" y="3643312"/>
            <a:ext cx="1155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4"/>
                </a:solidFill>
              </a:rPr>
              <a:t>P3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2362200" y="2576512"/>
            <a:ext cx="3810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362200" y="2563812"/>
            <a:ext cx="3009900" cy="1308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2120900" y="3211512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2120900" y="3884612"/>
            <a:ext cx="51435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190625" y="2462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029200" y="1903412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1308100" y="1903412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3124200" y="1509712"/>
            <a:ext cx="229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390900" y="2563812"/>
            <a:ext cx="1206500" cy="1320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3416300" y="2589212"/>
            <a:ext cx="11938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04900" y="5840412"/>
            <a:ext cx="571500" cy="228600"/>
            <a:chOff x="1024" y="3016"/>
            <a:chExt cx="360" cy="144"/>
          </a:xfrm>
        </p:grpSpPr>
        <p:sp>
          <p:nvSpPr>
            <p:cNvPr id="91158" name="Rectangle 22"/>
            <p:cNvSpPr>
              <a:spLocks noChangeArrowheads="1"/>
            </p:cNvSpPr>
            <p:nvPr/>
          </p:nvSpPr>
          <p:spPr bwMode="auto">
            <a:xfrm>
              <a:off x="1024" y="3016"/>
              <a:ext cx="360" cy="1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35949" name="Line 23"/>
            <p:cNvSpPr>
              <a:spLocks noChangeShapeType="1"/>
            </p:cNvSpPr>
            <p:nvPr/>
          </p:nvSpPr>
          <p:spPr bwMode="auto">
            <a:xfrm>
              <a:off x="1144" y="302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Line 24"/>
            <p:cNvSpPr>
              <a:spLocks noChangeShapeType="1"/>
            </p:cNvSpPr>
            <p:nvPr/>
          </p:nvSpPr>
          <p:spPr bwMode="auto">
            <a:xfrm>
              <a:off x="1264" y="3016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1231900" y="3097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3" name="Line 26"/>
          <p:cNvSpPr>
            <a:spLocks noChangeShapeType="1"/>
          </p:cNvSpPr>
          <p:nvPr/>
        </p:nvSpPr>
        <p:spPr bwMode="auto">
          <a:xfrm>
            <a:off x="1409700" y="31099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1587500" y="3097212"/>
            <a:ext cx="15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1231900" y="37957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1409700" y="38084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30"/>
          <p:cNvSpPr>
            <a:spLocks noChangeShapeType="1"/>
          </p:cNvSpPr>
          <p:nvPr/>
        </p:nvSpPr>
        <p:spPr bwMode="auto">
          <a:xfrm>
            <a:off x="1587500" y="37957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31"/>
          <p:cNvSpPr>
            <a:spLocks noChangeShapeType="1"/>
          </p:cNvSpPr>
          <p:nvPr/>
        </p:nvSpPr>
        <p:spPr bwMode="auto">
          <a:xfrm flipV="1">
            <a:off x="5727700" y="2576512"/>
            <a:ext cx="330200" cy="635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32"/>
          <p:cNvSpPr>
            <a:spLocks noChangeShapeType="1"/>
          </p:cNvSpPr>
          <p:nvPr/>
        </p:nvSpPr>
        <p:spPr bwMode="auto">
          <a:xfrm>
            <a:off x="5765800" y="3236912"/>
            <a:ext cx="381000" cy="673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0" name="Rectangle 34"/>
          <p:cNvSpPr>
            <a:spLocks noChangeArrowheads="1"/>
          </p:cNvSpPr>
          <p:nvPr/>
        </p:nvSpPr>
        <p:spPr bwMode="auto">
          <a:xfrm>
            <a:off x="21336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2" name="Line 35"/>
          <p:cNvSpPr>
            <a:spLocks noChangeShapeType="1"/>
          </p:cNvSpPr>
          <p:nvPr/>
        </p:nvSpPr>
        <p:spPr bwMode="auto">
          <a:xfrm>
            <a:off x="2311400" y="23860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6"/>
          <p:cNvSpPr>
            <a:spLocks noChangeShapeType="1"/>
          </p:cNvSpPr>
          <p:nvPr/>
        </p:nvSpPr>
        <p:spPr bwMode="auto">
          <a:xfrm>
            <a:off x="24892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3187700" y="2347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5" name="Line 38"/>
          <p:cNvSpPr>
            <a:spLocks noChangeShapeType="1"/>
          </p:cNvSpPr>
          <p:nvPr/>
        </p:nvSpPr>
        <p:spPr bwMode="auto">
          <a:xfrm>
            <a:off x="33655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9"/>
          <p:cNvSpPr>
            <a:spLocks noChangeShapeType="1"/>
          </p:cNvSpPr>
          <p:nvPr/>
        </p:nvSpPr>
        <p:spPr bwMode="auto">
          <a:xfrm>
            <a:off x="3543300" y="2347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/>
          <p:cNvSpPr>
            <a:spLocks noChangeArrowheads="1"/>
          </p:cNvSpPr>
          <p:nvPr/>
        </p:nvSpPr>
        <p:spPr bwMode="auto">
          <a:xfrm>
            <a:off x="24638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78" name="Line 41"/>
          <p:cNvSpPr>
            <a:spLocks noChangeShapeType="1"/>
          </p:cNvSpPr>
          <p:nvPr/>
        </p:nvSpPr>
        <p:spPr bwMode="auto">
          <a:xfrm>
            <a:off x="26416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42"/>
          <p:cNvSpPr>
            <a:spLocks noChangeShapeType="1"/>
          </p:cNvSpPr>
          <p:nvPr/>
        </p:nvSpPr>
        <p:spPr bwMode="auto">
          <a:xfrm>
            <a:off x="28194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42799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1" name="Line 44"/>
          <p:cNvSpPr>
            <a:spLocks noChangeShapeType="1"/>
          </p:cNvSpPr>
          <p:nvPr/>
        </p:nvSpPr>
        <p:spPr bwMode="auto">
          <a:xfrm>
            <a:off x="44577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45"/>
          <p:cNvSpPr>
            <a:spLocks noChangeShapeType="1"/>
          </p:cNvSpPr>
          <p:nvPr/>
        </p:nvSpPr>
        <p:spPr bwMode="auto">
          <a:xfrm>
            <a:off x="46355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4381500" y="32242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4" name="Line 47"/>
          <p:cNvSpPr>
            <a:spLocks noChangeShapeType="1"/>
          </p:cNvSpPr>
          <p:nvPr/>
        </p:nvSpPr>
        <p:spPr bwMode="auto">
          <a:xfrm>
            <a:off x="4559300" y="3236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Line 48"/>
          <p:cNvSpPr>
            <a:spLocks noChangeShapeType="1"/>
          </p:cNvSpPr>
          <p:nvPr/>
        </p:nvSpPr>
        <p:spPr bwMode="auto">
          <a:xfrm>
            <a:off x="4737100" y="32242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5092700" y="3884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87" name="Line 50"/>
          <p:cNvSpPr>
            <a:spLocks noChangeShapeType="1"/>
          </p:cNvSpPr>
          <p:nvPr/>
        </p:nvSpPr>
        <p:spPr bwMode="auto">
          <a:xfrm>
            <a:off x="5270500" y="3897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51"/>
          <p:cNvSpPr>
            <a:spLocks noChangeShapeType="1"/>
          </p:cNvSpPr>
          <p:nvPr/>
        </p:nvSpPr>
        <p:spPr bwMode="auto">
          <a:xfrm>
            <a:off x="54483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88" name="Rectangle 52"/>
          <p:cNvSpPr>
            <a:spLocks noChangeArrowheads="1"/>
          </p:cNvSpPr>
          <p:nvPr/>
        </p:nvSpPr>
        <p:spPr bwMode="auto">
          <a:xfrm>
            <a:off x="5194300" y="3109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0" name="Line 53"/>
          <p:cNvSpPr>
            <a:spLocks noChangeShapeType="1"/>
          </p:cNvSpPr>
          <p:nvPr/>
        </p:nvSpPr>
        <p:spPr bwMode="auto">
          <a:xfrm>
            <a:off x="5372100" y="3122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Line 54"/>
          <p:cNvSpPr>
            <a:spLocks noChangeShapeType="1"/>
          </p:cNvSpPr>
          <p:nvPr/>
        </p:nvSpPr>
        <p:spPr bwMode="auto">
          <a:xfrm>
            <a:off x="5549900" y="3109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5765800" y="23606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3" name="Line 56"/>
          <p:cNvSpPr>
            <a:spLocks noChangeShapeType="1"/>
          </p:cNvSpPr>
          <p:nvPr/>
        </p:nvSpPr>
        <p:spPr bwMode="auto">
          <a:xfrm>
            <a:off x="59436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4" name="Line 57"/>
          <p:cNvSpPr>
            <a:spLocks noChangeShapeType="1"/>
          </p:cNvSpPr>
          <p:nvPr/>
        </p:nvSpPr>
        <p:spPr bwMode="auto">
          <a:xfrm>
            <a:off x="61214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5892800" y="38719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6" name="Line 59"/>
          <p:cNvSpPr>
            <a:spLocks noChangeShapeType="1"/>
          </p:cNvSpPr>
          <p:nvPr/>
        </p:nvSpPr>
        <p:spPr bwMode="auto">
          <a:xfrm>
            <a:off x="6070600" y="3884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Line 60"/>
          <p:cNvSpPr>
            <a:spLocks noChangeShapeType="1"/>
          </p:cNvSpPr>
          <p:nvPr/>
        </p:nvSpPr>
        <p:spPr bwMode="auto">
          <a:xfrm>
            <a:off x="6248400" y="38719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6858000" y="2373312"/>
            <a:ext cx="546100" cy="215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899" name="Line 62"/>
          <p:cNvSpPr>
            <a:spLocks noChangeShapeType="1"/>
          </p:cNvSpPr>
          <p:nvPr/>
        </p:nvSpPr>
        <p:spPr bwMode="auto">
          <a:xfrm>
            <a:off x="7213600" y="23606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63"/>
          <p:cNvSpPr>
            <a:spLocks noChangeShapeType="1"/>
          </p:cNvSpPr>
          <p:nvPr/>
        </p:nvSpPr>
        <p:spPr bwMode="auto">
          <a:xfrm>
            <a:off x="7048500" y="2373312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Text Box 64"/>
          <p:cNvSpPr txBox="1">
            <a:spLocks noChangeArrowheads="1"/>
          </p:cNvSpPr>
          <p:nvPr/>
        </p:nvSpPr>
        <p:spPr bwMode="auto">
          <a:xfrm>
            <a:off x="20923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2" name="Text Box 65"/>
          <p:cNvSpPr txBox="1">
            <a:spLocks noChangeArrowheads="1"/>
          </p:cNvSpPr>
          <p:nvPr/>
        </p:nvSpPr>
        <p:spPr bwMode="auto">
          <a:xfrm>
            <a:off x="3146425" y="2309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03" name="Text Box 66"/>
          <p:cNvSpPr txBox="1">
            <a:spLocks noChangeArrowheads="1"/>
          </p:cNvSpPr>
          <p:nvPr/>
        </p:nvSpPr>
        <p:spPr bwMode="auto">
          <a:xfrm>
            <a:off x="2422525" y="3186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</a:t>
            </a:r>
            <a:r>
              <a:rPr lang="en-US" sz="1600" b="1"/>
              <a:t> 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4" name="Text Box 67"/>
          <p:cNvSpPr txBox="1">
            <a:spLocks noChangeArrowheads="1"/>
          </p:cNvSpPr>
          <p:nvPr/>
        </p:nvSpPr>
        <p:spPr bwMode="auto">
          <a:xfrm>
            <a:off x="4340225" y="31734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5" name="Text Box 68"/>
          <p:cNvSpPr txBox="1">
            <a:spLocks noChangeArrowheads="1"/>
          </p:cNvSpPr>
          <p:nvPr/>
        </p:nvSpPr>
        <p:spPr bwMode="auto">
          <a:xfrm>
            <a:off x="5153025" y="3071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</a:t>
            </a:r>
            <a:r>
              <a:rPr lang="en-US" sz="1600" b="1"/>
              <a:t>1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6" name="Text Box 69"/>
          <p:cNvSpPr txBox="1">
            <a:spLocks noChangeArrowheads="1"/>
          </p:cNvSpPr>
          <p:nvPr/>
        </p:nvSpPr>
        <p:spPr bwMode="auto">
          <a:xfrm>
            <a:off x="5724525" y="2322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07" name="Text Box 70"/>
          <p:cNvSpPr txBox="1">
            <a:spLocks noChangeArrowheads="1"/>
          </p:cNvSpPr>
          <p:nvPr/>
        </p:nvSpPr>
        <p:spPr bwMode="auto">
          <a:xfrm>
            <a:off x="1203325" y="30591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</a:t>
            </a: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</a:t>
            </a:r>
          </a:p>
        </p:txBody>
      </p:sp>
      <p:sp>
        <p:nvSpPr>
          <p:cNvPr id="35908" name="Text Box 71"/>
          <p:cNvSpPr txBox="1">
            <a:spLocks noChangeArrowheads="1"/>
          </p:cNvSpPr>
          <p:nvPr/>
        </p:nvSpPr>
        <p:spPr bwMode="auto">
          <a:xfrm>
            <a:off x="1203325" y="37576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09" name="Text Box 72"/>
          <p:cNvSpPr txBox="1">
            <a:spLocks noChangeArrowheads="1"/>
          </p:cNvSpPr>
          <p:nvPr/>
        </p:nvSpPr>
        <p:spPr bwMode="auto">
          <a:xfrm>
            <a:off x="6829425" y="23352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en-US" sz="1600" b="1">
                <a:solidFill>
                  <a:schemeClr val="hlink"/>
                </a:solidFill>
              </a:rPr>
              <a:t> 1 0</a:t>
            </a:r>
          </a:p>
        </p:txBody>
      </p:sp>
      <p:sp>
        <p:nvSpPr>
          <p:cNvPr id="35910" name="Text Box 73"/>
          <p:cNvSpPr txBox="1">
            <a:spLocks noChangeArrowheads="1"/>
          </p:cNvSpPr>
          <p:nvPr/>
        </p:nvSpPr>
        <p:spPr bwMode="auto">
          <a:xfrm>
            <a:off x="42386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0 0 </a:t>
            </a:r>
            <a:r>
              <a:rPr lang="en-US" sz="1600" b="1"/>
              <a:t>0</a:t>
            </a:r>
          </a:p>
        </p:txBody>
      </p:sp>
      <p:sp>
        <p:nvSpPr>
          <p:cNvPr id="35911" name="Text Box 74"/>
          <p:cNvSpPr txBox="1">
            <a:spLocks noChangeArrowheads="1"/>
          </p:cNvSpPr>
          <p:nvPr/>
        </p:nvSpPr>
        <p:spPr bwMode="auto">
          <a:xfrm>
            <a:off x="5051425" y="38465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1 0 </a:t>
            </a:r>
            <a:r>
              <a:rPr lang="en-US" sz="1600" b="1"/>
              <a:t>0</a:t>
            </a:r>
          </a:p>
        </p:txBody>
      </p:sp>
      <p:sp>
        <p:nvSpPr>
          <p:cNvPr id="35912" name="Text Box 75"/>
          <p:cNvSpPr txBox="1">
            <a:spLocks noChangeArrowheads="1"/>
          </p:cNvSpPr>
          <p:nvPr/>
        </p:nvSpPr>
        <p:spPr bwMode="auto">
          <a:xfrm>
            <a:off x="5851525" y="38338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2 1 0</a:t>
            </a:r>
          </a:p>
        </p:txBody>
      </p:sp>
      <p:sp>
        <p:nvSpPr>
          <p:cNvPr id="35914" name="Text Box 77"/>
          <p:cNvSpPr txBox="1">
            <a:spLocks noChangeArrowheads="1"/>
          </p:cNvSpPr>
          <p:nvPr/>
        </p:nvSpPr>
        <p:spPr bwMode="auto">
          <a:xfrm>
            <a:off x="2247900" y="27162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5" name="Text Box 78"/>
          <p:cNvSpPr txBox="1">
            <a:spLocks noChangeArrowheads="1"/>
          </p:cNvSpPr>
          <p:nvPr/>
        </p:nvSpPr>
        <p:spPr bwMode="auto">
          <a:xfrm>
            <a:off x="2832100" y="28178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35916" name="Text Box 79"/>
          <p:cNvSpPr txBox="1">
            <a:spLocks noChangeArrowheads="1"/>
          </p:cNvSpPr>
          <p:nvPr/>
        </p:nvSpPr>
        <p:spPr bwMode="auto">
          <a:xfrm>
            <a:off x="3327400" y="26781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7" name="Text Box 80"/>
          <p:cNvSpPr txBox="1">
            <a:spLocks noChangeArrowheads="1"/>
          </p:cNvSpPr>
          <p:nvPr/>
        </p:nvSpPr>
        <p:spPr bwMode="auto">
          <a:xfrm>
            <a:off x="3898900" y="2640012"/>
            <a:ext cx="317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2</a:t>
            </a:r>
          </a:p>
        </p:txBody>
      </p:sp>
      <p:sp>
        <p:nvSpPr>
          <p:cNvPr id="35918" name="Text Box 81"/>
          <p:cNvSpPr txBox="1">
            <a:spLocks noChangeArrowheads="1"/>
          </p:cNvSpPr>
          <p:nvPr/>
        </p:nvSpPr>
        <p:spPr bwMode="auto">
          <a:xfrm>
            <a:off x="5562600" y="27035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35919" name="Text Box 82"/>
          <p:cNvSpPr txBox="1">
            <a:spLocks noChangeArrowheads="1"/>
          </p:cNvSpPr>
          <p:nvPr/>
        </p:nvSpPr>
        <p:spPr bwMode="auto">
          <a:xfrm>
            <a:off x="5651500" y="3427412"/>
            <a:ext cx="3175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6BB76D"/>
                </a:solidFill>
              </a:rPr>
              <a:t>1</a:t>
            </a:r>
          </a:p>
        </p:txBody>
      </p:sp>
      <p:sp>
        <p:nvSpPr>
          <p:cNvPr id="91219" name="AutoShape 83"/>
          <p:cNvSpPr>
            <a:spLocks noChangeArrowheads="1"/>
          </p:cNvSpPr>
          <p:nvPr/>
        </p:nvSpPr>
        <p:spPr bwMode="auto">
          <a:xfrm>
            <a:off x="7073900" y="1687512"/>
            <a:ext cx="1460500" cy="584200"/>
          </a:xfrm>
          <a:prstGeom prst="wedgeEllipseCallout">
            <a:avLst>
              <a:gd name="adj1" fmla="val -45347"/>
              <a:gd name="adj2" fmla="val 64403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Reject:</a:t>
            </a:r>
            <a:r>
              <a:rPr lang="en-US" b="1" dirty="0">
                <a:solidFill>
                  <a:schemeClr val="tx1"/>
                </a:solidFill>
              </a:rPr>
              <a:t>  1 &lt; 1 + 1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1524000" y="2159000"/>
            <a:ext cx="4114800" cy="2601913"/>
            <a:chOff x="960" y="1233"/>
            <a:chExt cx="2592" cy="1639"/>
          </a:xfrm>
        </p:grpSpPr>
        <p:sp>
          <p:nvSpPr>
            <p:cNvPr id="35946" name="AutoShape 85"/>
            <p:cNvSpPr>
              <a:spLocks noChangeArrowheads="1"/>
            </p:cNvSpPr>
            <p:nvPr/>
          </p:nvSpPr>
          <p:spPr bwMode="auto">
            <a:xfrm>
              <a:off x="960" y="2504"/>
              <a:ext cx="912" cy="368"/>
            </a:xfrm>
            <a:prstGeom prst="wedgeEllipseCallout">
              <a:avLst>
                <a:gd name="adj1" fmla="val 39759"/>
                <a:gd name="adj2" fmla="val -17907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  <p:sp>
          <p:nvSpPr>
            <p:cNvPr id="35947" name="AutoShape 86"/>
            <p:cNvSpPr>
              <a:spLocks noChangeArrowheads="1"/>
            </p:cNvSpPr>
            <p:nvPr/>
          </p:nvSpPr>
          <p:spPr bwMode="auto">
            <a:xfrm>
              <a:off x="2656" y="1233"/>
              <a:ext cx="896" cy="368"/>
            </a:xfrm>
            <a:prstGeom prst="wedgeEllipseCallout">
              <a:avLst>
                <a:gd name="adj1" fmla="val -31514"/>
                <a:gd name="adj2" fmla="val 136144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Accept:</a:t>
              </a:r>
              <a:r>
                <a:rPr lang="en-US" b="1" dirty="0">
                  <a:solidFill>
                    <a:schemeClr val="tx1"/>
                  </a:solidFill>
                </a:rPr>
                <a:t>  2 = 1 + 1</a:t>
              </a: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3857625" y="4037012"/>
            <a:ext cx="1781175" cy="1371600"/>
            <a:chOff x="2430" y="2416"/>
            <a:chExt cx="1122" cy="864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430" y="2416"/>
              <a:ext cx="548" cy="365"/>
              <a:chOff x="2734" y="2416"/>
              <a:chExt cx="548" cy="365"/>
            </a:xfrm>
          </p:grpSpPr>
          <p:grpSp>
            <p:nvGrpSpPr>
              <p:cNvPr id="7" name="Group 89"/>
              <p:cNvGrpSpPr>
                <a:grpSpLocks/>
              </p:cNvGrpSpPr>
              <p:nvPr/>
            </p:nvGrpSpPr>
            <p:grpSpPr bwMode="auto">
              <a:xfrm>
                <a:off x="2744" y="2608"/>
                <a:ext cx="360" cy="144"/>
                <a:chOff x="1024" y="3016"/>
                <a:chExt cx="360" cy="144"/>
              </a:xfrm>
            </p:grpSpPr>
            <p:sp>
              <p:nvSpPr>
                <p:cNvPr id="91226" name="Rectangle 9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44" name="Line 9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45" name="Line 9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41" name="AutoShape 93"/>
              <p:cNvSpPr>
                <a:spLocks noChangeArrowheads="1"/>
              </p:cNvSpPr>
              <p:nvPr/>
            </p:nvSpPr>
            <p:spPr bwMode="auto">
              <a:xfrm>
                <a:off x="2808" y="2416"/>
                <a:ext cx="184" cy="200"/>
              </a:xfrm>
              <a:prstGeom prst="curvedRightArrow">
                <a:avLst>
                  <a:gd name="adj1" fmla="val 21739"/>
                  <a:gd name="adj2" fmla="val 43478"/>
                  <a:gd name="adj3" fmla="val 33333"/>
                </a:avLst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Text Box 94"/>
              <p:cNvSpPr txBox="1">
                <a:spLocks noChangeArrowheads="1"/>
              </p:cNvSpPr>
              <p:nvPr/>
            </p:nvSpPr>
            <p:spPr bwMode="auto">
              <a:xfrm>
                <a:off x="2734" y="2584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9" name="AutoShape 95"/>
            <p:cNvSpPr>
              <a:spLocks noChangeArrowheads="1"/>
            </p:cNvSpPr>
            <p:nvPr/>
          </p:nvSpPr>
          <p:spPr bwMode="auto">
            <a:xfrm>
              <a:off x="2736" y="2912"/>
              <a:ext cx="816" cy="368"/>
            </a:xfrm>
            <a:prstGeom prst="wedgeEllipseCallout">
              <a:avLst>
                <a:gd name="adj1" fmla="val -29389"/>
                <a:gd name="adj2" fmla="val -17690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 smtClean="0"/>
                <a:t>Buffer </a:t>
              </a:r>
              <a:r>
                <a:rPr lang="en-US" b="1" dirty="0" smtClean="0">
                  <a:solidFill>
                    <a:schemeClr val="tx1"/>
                  </a:solidFill>
                </a:rPr>
                <a:t>2&gt;0 +1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1232" name="AutoShape 96"/>
          <p:cNvSpPr>
            <a:spLocks noChangeArrowheads="1"/>
          </p:cNvSpPr>
          <p:nvPr/>
        </p:nvSpPr>
        <p:spPr bwMode="auto">
          <a:xfrm>
            <a:off x="5842000" y="4278312"/>
            <a:ext cx="1473200" cy="584200"/>
          </a:xfrm>
          <a:prstGeom prst="wedgeEllipseCallout">
            <a:avLst>
              <a:gd name="adj1" fmla="val -101727"/>
              <a:gd name="adj2" fmla="val -9864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anchor="ctr"/>
          <a:lstStyle/>
          <a:p>
            <a:pPr algn="ctr"/>
            <a:r>
              <a:rPr lang="en-US" b="1" dirty="0"/>
              <a:t>Accept:</a:t>
            </a:r>
            <a:r>
              <a:rPr lang="en-US" b="1" dirty="0">
                <a:solidFill>
                  <a:schemeClr val="tx1"/>
                </a:solidFill>
              </a:rPr>
              <a:t>  1 = 0 + 1</a:t>
            </a:r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4937125" y="4024312"/>
            <a:ext cx="2530475" cy="1676400"/>
            <a:chOff x="3118" y="2408"/>
            <a:chExt cx="1594" cy="1056"/>
          </a:xfrm>
        </p:grpSpPr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3118" y="2408"/>
              <a:ext cx="548" cy="197"/>
              <a:chOff x="3254" y="2392"/>
              <a:chExt cx="548" cy="197"/>
            </a:xfrm>
          </p:grpSpPr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3264" y="2416"/>
                <a:ext cx="360" cy="144"/>
                <a:chOff x="1024" y="3016"/>
                <a:chExt cx="360" cy="144"/>
              </a:xfrm>
            </p:grpSpPr>
            <p:sp>
              <p:nvSpPr>
                <p:cNvPr id="912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4" y="3016"/>
                  <a:ext cx="360" cy="136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5000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Helvetica" pitchFamily="-107" charset="0"/>
                    <a:ea typeface="ＭＳ Ｐゴシック" pitchFamily="-107" charset="-128"/>
                    <a:cs typeface="ＭＳ Ｐゴシック" pitchFamily="-107" charset="-128"/>
                  </a:endParaRPr>
                </a:p>
              </p:txBody>
            </p:sp>
            <p:sp>
              <p:nvSpPr>
                <p:cNvPr id="35936" name="Line 101"/>
                <p:cNvSpPr>
                  <a:spLocks noChangeShapeType="1"/>
                </p:cNvSpPr>
                <p:nvPr/>
              </p:nvSpPr>
              <p:spPr bwMode="auto">
                <a:xfrm>
                  <a:off x="1144" y="3024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37" name="Line 102"/>
                <p:cNvSpPr>
                  <a:spLocks noChangeShapeType="1"/>
                </p:cNvSpPr>
                <p:nvPr/>
              </p:nvSpPr>
              <p:spPr bwMode="auto">
                <a:xfrm>
                  <a:off x="1264" y="3016"/>
                  <a:ext cx="0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4" name="Text Box 103"/>
              <p:cNvSpPr txBox="1">
                <a:spLocks noChangeArrowheads="1"/>
              </p:cNvSpPr>
              <p:nvPr/>
            </p:nvSpPr>
            <p:spPr bwMode="auto">
              <a:xfrm>
                <a:off x="3254" y="2392"/>
                <a:ext cx="5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2 0 </a:t>
                </a:r>
                <a:r>
                  <a:rPr lang="en-US" sz="1600" b="1"/>
                  <a:t>0</a:t>
                </a:r>
              </a:p>
            </p:txBody>
          </p:sp>
        </p:grpSp>
        <p:sp>
          <p:nvSpPr>
            <p:cNvPr id="35932" name="AutoShape 104"/>
            <p:cNvSpPr>
              <a:spLocks noChangeArrowheads="1"/>
            </p:cNvSpPr>
            <p:nvPr/>
          </p:nvSpPr>
          <p:spPr bwMode="auto">
            <a:xfrm>
              <a:off x="3864" y="2968"/>
              <a:ext cx="848" cy="496"/>
            </a:xfrm>
            <a:prstGeom prst="wedgeEllipseCallout">
              <a:avLst>
                <a:gd name="adj1" fmla="val -132579"/>
                <a:gd name="adj2" fmla="val -128023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b="1" dirty="0"/>
                <a:t>Accept Buffer</a:t>
              </a:r>
              <a:r>
                <a:rPr lang="en-US" b="1" dirty="0">
                  <a:solidFill>
                    <a:schemeClr val="tx1"/>
                  </a:solidFill>
                </a:rPr>
                <a:t>  2 </a:t>
              </a:r>
              <a:r>
                <a:rPr lang="en-US" b="1" dirty="0" smtClean="0">
                  <a:solidFill>
                    <a:schemeClr val="tx1"/>
                  </a:solidFill>
                </a:rPr>
                <a:t>=1 </a:t>
              </a:r>
              <a:r>
                <a:rPr lang="en-US" b="1" dirty="0">
                  <a:solidFill>
                    <a:schemeClr val="tx1"/>
                  </a:solidFill>
                </a:rPr>
                <a:t>+ 1</a:t>
              </a:r>
            </a:p>
          </p:txBody>
        </p: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6223000" y="3262312"/>
            <a:ext cx="1472559" cy="584200"/>
            <a:chOff x="3920" y="1928"/>
            <a:chExt cx="877" cy="368"/>
          </a:xfrm>
        </p:grpSpPr>
        <p:sp>
          <p:nvSpPr>
            <p:cNvPr id="35929" name="AutoShape 106"/>
            <p:cNvSpPr>
              <a:spLocks noChangeArrowheads="1"/>
            </p:cNvSpPr>
            <p:nvPr/>
          </p:nvSpPr>
          <p:spPr bwMode="auto">
            <a:xfrm>
              <a:off x="3928" y="1928"/>
              <a:ext cx="824" cy="368"/>
            </a:xfrm>
            <a:prstGeom prst="wedgeEllipseCallout">
              <a:avLst>
                <a:gd name="adj1" fmla="val -58111"/>
                <a:gd name="adj2" fmla="val 60056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930" name="AutoShape 107"/>
            <p:cNvSpPr>
              <a:spLocks noChangeArrowheads="1"/>
            </p:cNvSpPr>
            <p:nvPr/>
          </p:nvSpPr>
          <p:spPr bwMode="auto">
            <a:xfrm>
              <a:off x="3920" y="1928"/>
              <a:ext cx="877" cy="368"/>
            </a:xfrm>
            <a:prstGeom prst="wedgeEllipseCallout">
              <a:avLst>
                <a:gd name="adj1" fmla="val -66620"/>
                <a:gd name="adj2" fmla="val -174727"/>
              </a:avLst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/>
            <a:lstStyle/>
            <a:p>
              <a:pPr algn="ctr"/>
              <a:r>
                <a:rPr lang="en-US" b="1" dirty="0"/>
                <a:t>Accept</a:t>
              </a:r>
              <a:r>
                <a:rPr lang="en-US" b="1" dirty="0">
                  <a:solidFill>
                    <a:schemeClr val="tx1"/>
                  </a:solidFill>
                </a:rPr>
                <a:t>  1 = 0 + 1</a:t>
              </a:r>
            </a:p>
          </p:txBody>
        </p:sp>
      </p:grpSp>
      <p:sp>
        <p:nvSpPr>
          <p:cNvPr id="35926" name="Text Box 108"/>
          <p:cNvSpPr txBox="1">
            <a:spLocks noChangeArrowheads="1"/>
          </p:cNvSpPr>
          <p:nvPr/>
        </p:nvSpPr>
        <p:spPr bwMode="auto">
          <a:xfrm>
            <a:off x="1816100" y="5815012"/>
            <a:ext cx="2667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FF"/>
                </a:solidFill>
              </a:rPr>
              <a:t>Sequence Vector</a:t>
            </a:r>
          </a:p>
        </p:txBody>
      </p:sp>
      <p:sp>
        <p:nvSpPr>
          <p:cNvPr id="35927" name="Text Box 109"/>
          <p:cNvSpPr txBox="1">
            <a:spLocks noChangeArrowheads="1"/>
          </p:cNvSpPr>
          <p:nvPr/>
        </p:nvSpPr>
        <p:spPr bwMode="auto">
          <a:xfrm>
            <a:off x="1089025" y="5802312"/>
            <a:ext cx="8699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0</a:t>
            </a:r>
            <a:r>
              <a:rPr lang="en-US" sz="1600" b="1">
                <a:solidFill>
                  <a:schemeClr val="hlink"/>
                </a:solidFill>
              </a:rPr>
              <a:t> 0 0</a:t>
            </a:r>
          </a:p>
        </p:txBody>
      </p:sp>
      <p:sp>
        <p:nvSpPr>
          <p:cNvPr id="35928" name="Text Box 110"/>
          <p:cNvSpPr txBox="1">
            <a:spLocks noChangeArrowheads="1"/>
          </p:cNvSpPr>
          <p:nvPr/>
        </p:nvSpPr>
        <p:spPr bwMode="auto">
          <a:xfrm>
            <a:off x="5181600" y="893058"/>
            <a:ext cx="3984384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00FF"/>
                </a:solidFill>
              </a:rPr>
              <a:t>(do </a:t>
            </a:r>
            <a:r>
              <a:rPr lang="en-US" b="1" i="1" dirty="0">
                <a:solidFill>
                  <a:srgbClr val="0000FF"/>
                </a:solidFill>
              </a:rPr>
              <a:t>NOT </a:t>
            </a:r>
            <a:r>
              <a:rPr lang="en-US" i="1" dirty="0" smtClean="0">
                <a:solidFill>
                  <a:srgbClr val="0000FF"/>
                </a:solidFill>
              </a:rPr>
              <a:t>be confused </a:t>
            </a:r>
            <a:r>
              <a:rPr lang="en-US" i="1" dirty="0">
                <a:solidFill>
                  <a:srgbClr val="0000FF"/>
                </a:solidFill>
              </a:rPr>
              <a:t>with vector timestamps)</a:t>
            </a:r>
          </a:p>
          <a:p>
            <a:r>
              <a:rPr lang="ja-JP" altLang="en-US" b="1" dirty="0">
                <a:solidFill>
                  <a:srgbClr val="0000FF"/>
                </a:solidFill>
              </a:rPr>
              <a:t>“</a:t>
            </a:r>
            <a:r>
              <a:rPr lang="en-US" b="1" dirty="0">
                <a:solidFill>
                  <a:srgbClr val="0000FF"/>
                </a:solidFill>
              </a:rPr>
              <a:t>Accept</a:t>
            </a:r>
            <a:r>
              <a:rPr lang="ja-JP" altLang="en-US" b="1" dirty="0">
                <a:solidFill>
                  <a:srgbClr val="0000FF"/>
                </a:solidFill>
              </a:rPr>
              <a:t>”</a:t>
            </a:r>
            <a:r>
              <a:rPr lang="en-US" b="1" dirty="0">
                <a:solidFill>
                  <a:srgbClr val="0000FF"/>
                </a:solidFill>
              </a:rPr>
              <a:t> = Deliver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4" name="Line 33"/>
          <p:cNvSpPr>
            <a:spLocks noChangeShapeType="1"/>
          </p:cNvSpPr>
          <p:nvPr/>
        </p:nvSpPr>
        <p:spPr bwMode="auto">
          <a:xfrm flipV="1">
            <a:off x="6527800" y="2590800"/>
            <a:ext cx="571500" cy="431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76"/>
          <p:cNvSpPr txBox="1">
            <a:spLocks noChangeArrowheads="1"/>
          </p:cNvSpPr>
          <p:nvPr/>
        </p:nvSpPr>
        <p:spPr bwMode="auto">
          <a:xfrm>
            <a:off x="6400800" y="2641600"/>
            <a:ext cx="3175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solidFill>
                  <a:srgbClr val="6BB76D"/>
                </a:solidFill>
              </a:rPr>
              <a:t>1</a:t>
            </a:r>
            <a:endParaRPr lang="en-US" sz="1800" dirty="0">
              <a:solidFill>
                <a:srgbClr val="6BB7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19" grpId="0" animBg="1" autoUpdateAnimBg="0"/>
      <p:bldP spid="9123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Totally Ordered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Using a sequencer</a:t>
            </a:r>
          </a:p>
          <a:p>
            <a:pPr lvl="1"/>
            <a:r>
              <a:rPr lang="en-US" dirty="0" smtClean="0"/>
              <a:t>One dedicated “sequencer” that orders all messages</a:t>
            </a:r>
          </a:p>
          <a:p>
            <a:pPr lvl="1"/>
            <a:r>
              <a:rPr lang="en-US" dirty="0" smtClean="0"/>
              <a:t>Everyone else follows.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ISIS system</a:t>
            </a:r>
          </a:p>
          <a:p>
            <a:pPr lvl="1"/>
            <a:r>
              <a:rPr lang="en-US" dirty="0" smtClean="0"/>
              <a:t>Similar to having a sequencer, but the responsibility is distributed to </a:t>
            </a:r>
            <a:r>
              <a:rPr lang="en-US" dirty="0" smtClean="0">
                <a:solidFill>
                  <a:srgbClr val="FF0000"/>
                </a:solidFill>
              </a:rPr>
              <a:t>each sender.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Total Ordering Using a Sequencer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24192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791200" y="1219200"/>
            <a:ext cx="2495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Sequencer = Leader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791200" y="2362200"/>
            <a:ext cx="1831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: unique message id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ISIS algorithm for total ordering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4179888" y="3197225"/>
            <a:ext cx="573087" cy="647700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Arc 4"/>
          <p:cNvSpPr>
            <a:spLocks/>
          </p:cNvSpPr>
          <p:nvPr/>
        </p:nvSpPr>
        <p:spPr bwMode="auto">
          <a:xfrm>
            <a:off x="6276975" y="2297113"/>
            <a:ext cx="300038" cy="201612"/>
          </a:xfrm>
          <a:custGeom>
            <a:avLst/>
            <a:gdLst>
              <a:gd name="T0" fmla="*/ 889 w 21600"/>
              <a:gd name="T1" fmla="*/ 201612 h 14085"/>
              <a:gd name="T2" fmla="*/ 54660 w 21600"/>
              <a:gd name="T3" fmla="*/ 0 h 14085"/>
              <a:gd name="T4" fmla="*/ 300038 w 21600"/>
              <a:gd name="T5" fmla="*/ 177908 h 14085"/>
              <a:gd name="T6" fmla="*/ 0 60000 65536"/>
              <a:gd name="T7" fmla="*/ 0 60000 65536"/>
              <a:gd name="T8" fmla="*/ 0 60000 65536"/>
              <a:gd name="T9" fmla="*/ 0 w 21600"/>
              <a:gd name="T10" fmla="*/ 0 h 14085"/>
              <a:gd name="T11" fmla="*/ 21600 w 21600"/>
              <a:gd name="T12" fmla="*/ 14085 h 140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085" fill="none" extrusionOk="0">
                <a:moveTo>
                  <a:pt x="63" y="14085"/>
                </a:moveTo>
                <a:cubicBezTo>
                  <a:pt x="21" y="13534"/>
                  <a:pt x="0" y="12981"/>
                  <a:pt x="0" y="12429"/>
                </a:cubicBezTo>
                <a:cubicBezTo>
                  <a:pt x="0" y="7979"/>
                  <a:pt x="1374" y="3638"/>
                  <a:pt x="3934" y="-1"/>
                </a:cubicBezTo>
              </a:path>
              <a:path w="21600" h="14085" stroke="0" extrusionOk="0">
                <a:moveTo>
                  <a:pt x="63" y="14085"/>
                </a:moveTo>
                <a:cubicBezTo>
                  <a:pt x="21" y="13534"/>
                  <a:pt x="0" y="12981"/>
                  <a:pt x="0" y="12429"/>
                </a:cubicBezTo>
                <a:cubicBezTo>
                  <a:pt x="0" y="7979"/>
                  <a:pt x="1374" y="3638"/>
                  <a:pt x="3934" y="-1"/>
                </a:cubicBezTo>
                <a:lnTo>
                  <a:pt x="21600" y="12429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Arc 5"/>
          <p:cNvSpPr>
            <a:spLocks/>
          </p:cNvSpPr>
          <p:nvPr/>
        </p:nvSpPr>
        <p:spPr bwMode="auto">
          <a:xfrm>
            <a:off x="4452938" y="2341563"/>
            <a:ext cx="1890712" cy="1209675"/>
          </a:xfrm>
          <a:custGeom>
            <a:avLst/>
            <a:gdLst>
              <a:gd name="T0" fmla="*/ 0 w 27511"/>
              <a:gd name="T1" fmla="*/ 1208107 h 21600"/>
              <a:gd name="T2" fmla="*/ 1890712 w 27511"/>
              <a:gd name="T3" fmla="*/ 46259 h 21600"/>
              <a:gd name="T4" fmla="*/ 1484406 w 27511"/>
              <a:gd name="T5" fmla="*/ 1209675 h 21600"/>
              <a:gd name="T6" fmla="*/ 0 60000 65536"/>
              <a:gd name="T7" fmla="*/ 0 60000 65536"/>
              <a:gd name="T8" fmla="*/ 0 60000 65536"/>
              <a:gd name="T9" fmla="*/ 0 w 27511"/>
              <a:gd name="T10" fmla="*/ 0 h 21600"/>
              <a:gd name="T11" fmla="*/ 27511 w 2751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511" h="21600" fill="none" extrusionOk="0">
                <a:moveTo>
                  <a:pt x="-1" y="21571"/>
                </a:moveTo>
                <a:cubicBezTo>
                  <a:pt x="14" y="9653"/>
                  <a:pt x="9680" y="-1"/>
                  <a:pt x="21599" y="-1"/>
                </a:cubicBezTo>
                <a:cubicBezTo>
                  <a:pt x="23598" y="-1"/>
                  <a:pt x="25588" y="277"/>
                  <a:pt x="27511" y="824"/>
                </a:cubicBezTo>
              </a:path>
              <a:path w="27511" h="21600" stroke="0" extrusionOk="0">
                <a:moveTo>
                  <a:pt x="-1" y="21571"/>
                </a:moveTo>
                <a:cubicBezTo>
                  <a:pt x="14" y="9653"/>
                  <a:pt x="9680" y="-1"/>
                  <a:pt x="21599" y="-1"/>
                </a:cubicBezTo>
                <a:cubicBezTo>
                  <a:pt x="23598" y="-1"/>
                  <a:pt x="25588" y="277"/>
                  <a:pt x="27511" y="824"/>
                </a:cubicBezTo>
                <a:lnTo>
                  <a:pt x="21599" y="2160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Arc 6"/>
          <p:cNvSpPr>
            <a:spLocks/>
          </p:cNvSpPr>
          <p:nvPr/>
        </p:nvSpPr>
        <p:spPr bwMode="auto">
          <a:xfrm>
            <a:off x="4737100" y="3219450"/>
            <a:ext cx="285750" cy="198438"/>
          </a:xfrm>
          <a:custGeom>
            <a:avLst/>
            <a:gdLst>
              <a:gd name="T0" fmla="*/ 218903 w 21600"/>
              <a:gd name="T1" fmla="*/ 0 h 13882"/>
              <a:gd name="T2" fmla="*/ 285750 w 21600"/>
              <a:gd name="T3" fmla="*/ 198438 h 13882"/>
              <a:gd name="T4" fmla="*/ 0 w 21600"/>
              <a:gd name="T5" fmla="*/ 198438 h 13882"/>
              <a:gd name="T6" fmla="*/ 0 60000 65536"/>
              <a:gd name="T7" fmla="*/ 0 60000 65536"/>
              <a:gd name="T8" fmla="*/ 0 60000 65536"/>
              <a:gd name="T9" fmla="*/ 0 w 21600"/>
              <a:gd name="T10" fmla="*/ 0 h 13882"/>
              <a:gd name="T11" fmla="*/ 21600 w 21600"/>
              <a:gd name="T12" fmla="*/ 13882 h 138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882" fill="none" extrusionOk="0">
                <a:moveTo>
                  <a:pt x="16547" y="-1"/>
                </a:moveTo>
                <a:cubicBezTo>
                  <a:pt x="19811" y="3889"/>
                  <a:pt x="21600" y="8804"/>
                  <a:pt x="21600" y="13882"/>
                </a:cubicBezTo>
              </a:path>
              <a:path w="21600" h="13882" stroke="0" extrusionOk="0">
                <a:moveTo>
                  <a:pt x="16547" y="-1"/>
                </a:moveTo>
                <a:cubicBezTo>
                  <a:pt x="19811" y="3889"/>
                  <a:pt x="21600" y="8804"/>
                  <a:pt x="21600" y="13882"/>
                </a:cubicBezTo>
                <a:lnTo>
                  <a:pt x="0" y="13882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Arc 7"/>
          <p:cNvSpPr>
            <a:spLocks/>
          </p:cNvSpPr>
          <p:nvPr/>
        </p:nvSpPr>
        <p:spPr bwMode="auto">
          <a:xfrm>
            <a:off x="6596063" y="3049588"/>
            <a:ext cx="184150" cy="325437"/>
          </a:xfrm>
          <a:custGeom>
            <a:avLst/>
            <a:gdLst>
              <a:gd name="T0" fmla="*/ 184150 w 13948"/>
              <a:gd name="T1" fmla="*/ 325437 h 21600"/>
              <a:gd name="T2" fmla="*/ 0 w 13948"/>
              <a:gd name="T3" fmla="*/ 248477 h 21600"/>
              <a:gd name="T4" fmla="*/ 184150 w 13948"/>
              <a:gd name="T5" fmla="*/ 0 h 21600"/>
              <a:gd name="T6" fmla="*/ 0 60000 65536"/>
              <a:gd name="T7" fmla="*/ 0 60000 65536"/>
              <a:gd name="T8" fmla="*/ 0 60000 65536"/>
              <a:gd name="T9" fmla="*/ 0 w 13948"/>
              <a:gd name="T10" fmla="*/ 0 h 21600"/>
              <a:gd name="T11" fmla="*/ 13948 w 139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48" h="21600" fill="none" extrusionOk="0">
                <a:moveTo>
                  <a:pt x="13948" y="21599"/>
                </a:moveTo>
                <a:cubicBezTo>
                  <a:pt x="8840" y="21599"/>
                  <a:pt x="3899" y="19790"/>
                  <a:pt x="-1" y="16492"/>
                </a:cubicBezTo>
              </a:path>
              <a:path w="13948" h="21600" stroke="0" extrusionOk="0">
                <a:moveTo>
                  <a:pt x="13948" y="21599"/>
                </a:moveTo>
                <a:cubicBezTo>
                  <a:pt x="8840" y="21599"/>
                  <a:pt x="3899" y="19790"/>
                  <a:pt x="-1" y="16492"/>
                </a:cubicBezTo>
                <a:lnTo>
                  <a:pt x="13948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Arc 8"/>
          <p:cNvSpPr>
            <a:spLocks/>
          </p:cNvSpPr>
          <p:nvPr/>
        </p:nvSpPr>
        <p:spPr bwMode="auto">
          <a:xfrm>
            <a:off x="4448175" y="3152775"/>
            <a:ext cx="2222500" cy="576263"/>
          </a:xfrm>
          <a:custGeom>
            <a:avLst/>
            <a:gdLst>
              <a:gd name="T0" fmla="*/ 2222500 w 33597"/>
              <a:gd name="T1" fmla="*/ 176907 h 21600"/>
              <a:gd name="T2" fmla="*/ 0 w 33597"/>
              <a:gd name="T3" fmla="*/ 459356 h 21600"/>
              <a:gd name="T4" fmla="*/ 862685 w 33597"/>
              <a:gd name="T5" fmla="*/ 0 h 21600"/>
              <a:gd name="T6" fmla="*/ 0 60000 65536"/>
              <a:gd name="T7" fmla="*/ 0 60000 65536"/>
              <a:gd name="T8" fmla="*/ 0 60000 65536"/>
              <a:gd name="T9" fmla="*/ 0 w 33597"/>
              <a:gd name="T10" fmla="*/ 0 h 21600"/>
              <a:gd name="T11" fmla="*/ 33597 w 33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597" h="21600" fill="none" extrusionOk="0">
                <a:moveTo>
                  <a:pt x="33597" y="6631"/>
                </a:moveTo>
                <a:cubicBezTo>
                  <a:pt x="30719" y="15553"/>
                  <a:pt x="22415" y="21599"/>
                  <a:pt x="13041" y="21599"/>
                </a:cubicBezTo>
                <a:cubicBezTo>
                  <a:pt x="8332" y="21599"/>
                  <a:pt x="3752" y="20061"/>
                  <a:pt x="-1" y="17218"/>
                </a:cubicBezTo>
              </a:path>
              <a:path w="33597" h="21600" stroke="0" extrusionOk="0">
                <a:moveTo>
                  <a:pt x="33597" y="6631"/>
                </a:moveTo>
                <a:cubicBezTo>
                  <a:pt x="30719" y="15553"/>
                  <a:pt x="22415" y="21599"/>
                  <a:pt x="13041" y="21599"/>
                </a:cubicBezTo>
                <a:cubicBezTo>
                  <a:pt x="8332" y="21599"/>
                  <a:pt x="3752" y="20061"/>
                  <a:pt x="-1" y="17218"/>
                </a:cubicBezTo>
                <a:lnTo>
                  <a:pt x="13041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2219325" y="1485900"/>
            <a:ext cx="571500" cy="649288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Arc 10"/>
          <p:cNvSpPr>
            <a:spLocks/>
          </p:cNvSpPr>
          <p:nvPr/>
        </p:nvSpPr>
        <p:spPr bwMode="auto">
          <a:xfrm>
            <a:off x="2778125" y="1727200"/>
            <a:ext cx="287338" cy="222250"/>
          </a:xfrm>
          <a:custGeom>
            <a:avLst/>
            <a:gdLst>
              <a:gd name="T0" fmla="*/ 277334 w 21600"/>
              <a:gd name="T1" fmla="*/ 0 h 14744"/>
              <a:gd name="T2" fmla="*/ 260613 w 21600"/>
              <a:gd name="T3" fmla="*/ 222250 h 14744"/>
              <a:gd name="T4" fmla="*/ 0 w 21600"/>
              <a:gd name="T5" fmla="*/ 85138 h 14744"/>
              <a:gd name="T6" fmla="*/ 0 60000 65536"/>
              <a:gd name="T7" fmla="*/ 0 60000 65536"/>
              <a:gd name="T8" fmla="*/ 0 60000 65536"/>
              <a:gd name="T9" fmla="*/ 0 w 21600"/>
              <a:gd name="T10" fmla="*/ 0 h 14744"/>
              <a:gd name="T11" fmla="*/ 21600 w 21600"/>
              <a:gd name="T12" fmla="*/ 14744 h 14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744" fill="none" extrusionOk="0">
                <a:moveTo>
                  <a:pt x="20848" y="-1"/>
                </a:moveTo>
                <a:cubicBezTo>
                  <a:pt x="21347" y="1841"/>
                  <a:pt x="21600" y="3740"/>
                  <a:pt x="21600" y="5648"/>
                </a:cubicBezTo>
                <a:cubicBezTo>
                  <a:pt x="21600" y="8790"/>
                  <a:pt x="20914" y="11894"/>
                  <a:pt x="19591" y="14744"/>
                </a:cubicBezTo>
              </a:path>
              <a:path w="21600" h="14744" stroke="0" extrusionOk="0">
                <a:moveTo>
                  <a:pt x="20848" y="-1"/>
                </a:moveTo>
                <a:cubicBezTo>
                  <a:pt x="21347" y="1841"/>
                  <a:pt x="21600" y="3740"/>
                  <a:pt x="21600" y="5648"/>
                </a:cubicBezTo>
                <a:cubicBezTo>
                  <a:pt x="21600" y="8790"/>
                  <a:pt x="20914" y="11894"/>
                  <a:pt x="19591" y="14744"/>
                </a:cubicBezTo>
                <a:lnTo>
                  <a:pt x="0" y="5648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Arc 11"/>
          <p:cNvSpPr>
            <a:spLocks/>
          </p:cNvSpPr>
          <p:nvPr/>
        </p:nvSpPr>
        <p:spPr bwMode="auto">
          <a:xfrm>
            <a:off x="2778125" y="1825625"/>
            <a:ext cx="1703388" cy="1709738"/>
          </a:xfrm>
          <a:custGeom>
            <a:avLst/>
            <a:gdLst>
              <a:gd name="T0" fmla="*/ 234926 w 21600"/>
              <a:gd name="T1" fmla="*/ 0 h 21393"/>
              <a:gd name="T2" fmla="*/ 1703388 w 21600"/>
              <a:gd name="T3" fmla="*/ 1709738 h 21393"/>
              <a:gd name="T4" fmla="*/ 0 w 21600"/>
              <a:gd name="T5" fmla="*/ 1709738 h 21393"/>
              <a:gd name="T6" fmla="*/ 0 60000 65536"/>
              <a:gd name="T7" fmla="*/ 0 60000 65536"/>
              <a:gd name="T8" fmla="*/ 0 60000 65536"/>
              <a:gd name="T9" fmla="*/ 0 w 21600"/>
              <a:gd name="T10" fmla="*/ 0 h 21393"/>
              <a:gd name="T11" fmla="*/ 21600 w 21600"/>
              <a:gd name="T12" fmla="*/ 21393 h 21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93" fill="none" extrusionOk="0">
                <a:moveTo>
                  <a:pt x="2979" y="-1"/>
                </a:moveTo>
                <a:cubicBezTo>
                  <a:pt x="13654" y="1485"/>
                  <a:pt x="21600" y="10614"/>
                  <a:pt x="21600" y="21393"/>
                </a:cubicBezTo>
              </a:path>
              <a:path w="21600" h="21393" stroke="0" extrusionOk="0">
                <a:moveTo>
                  <a:pt x="2979" y="-1"/>
                </a:moveTo>
                <a:cubicBezTo>
                  <a:pt x="13654" y="1485"/>
                  <a:pt x="21600" y="10614"/>
                  <a:pt x="21600" y="21393"/>
                </a:cubicBezTo>
                <a:lnTo>
                  <a:pt x="0" y="21393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Arc 12"/>
          <p:cNvSpPr>
            <a:spLocks/>
          </p:cNvSpPr>
          <p:nvPr/>
        </p:nvSpPr>
        <p:spPr bwMode="auto">
          <a:xfrm>
            <a:off x="2457450" y="2090738"/>
            <a:ext cx="192088" cy="309562"/>
          </a:xfrm>
          <a:custGeom>
            <a:avLst/>
            <a:gdLst>
              <a:gd name="T0" fmla="*/ 192088 w 14458"/>
              <a:gd name="T1" fmla="*/ 268072 h 21600"/>
              <a:gd name="T2" fmla="*/ 0 w 14458"/>
              <a:gd name="T3" fmla="*/ 305076 h 21600"/>
              <a:gd name="T4" fmla="*/ 48600 w 14458"/>
              <a:gd name="T5" fmla="*/ 0 h 21600"/>
              <a:gd name="T6" fmla="*/ 0 60000 65536"/>
              <a:gd name="T7" fmla="*/ 0 60000 65536"/>
              <a:gd name="T8" fmla="*/ 0 60000 65536"/>
              <a:gd name="T9" fmla="*/ 0 w 14458"/>
              <a:gd name="T10" fmla="*/ 0 h 21600"/>
              <a:gd name="T11" fmla="*/ 14458 w 1445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58" h="21600" fill="none" extrusionOk="0">
                <a:moveTo>
                  <a:pt x="14458" y="18705"/>
                </a:moveTo>
                <a:cubicBezTo>
                  <a:pt x="11174" y="20601"/>
                  <a:pt x="7449" y="21599"/>
                  <a:pt x="3658" y="21599"/>
                </a:cubicBezTo>
                <a:cubicBezTo>
                  <a:pt x="2431" y="21599"/>
                  <a:pt x="1208" y="21495"/>
                  <a:pt x="-1" y="21287"/>
                </a:cubicBezTo>
              </a:path>
              <a:path w="14458" h="21600" stroke="0" extrusionOk="0">
                <a:moveTo>
                  <a:pt x="14458" y="18705"/>
                </a:moveTo>
                <a:cubicBezTo>
                  <a:pt x="11174" y="20601"/>
                  <a:pt x="7449" y="21599"/>
                  <a:pt x="3658" y="21599"/>
                </a:cubicBezTo>
                <a:cubicBezTo>
                  <a:pt x="2431" y="21599"/>
                  <a:pt x="1208" y="21495"/>
                  <a:pt x="-1" y="21287"/>
                </a:cubicBezTo>
                <a:lnTo>
                  <a:pt x="3658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Arc 13"/>
          <p:cNvSpPr>
            <a:spLocks/>
          </p:cNvSpPr>
          <p:nvPr/>
        </p:nvSpPr>
        <p:spPr bwMode="auto">
          <a:xfrm>
            <a:off x="2549525" y="2090738"/>
            <a:ext cx="1930400" cy="1460500"/>
          </a:xfrm>
          <a:custGeom>
            <a:avLst/>
            <a:gdLst>
              <a:gd name="T0" fmla="*/ 1928948 w 21270"/>
              <a:gd name="T1" fmla="*/ 1460500 h 21599"/>
              <a:gd name="T2" fmla="*/ 0 w 21270"/>
              <a:gd name="T3" fmla="*/ 253976 h 21599"/>
              <a:gd name="T4" fmla="*/ 1930400 w 21270"/>
              <a:gd name="T5" fmla="*/ 0 h 21599"/>
              <a:gd name="T6" fmla="*/ 0 60000 65536"/>
              <a:gd name="T7" fmla="*/ 0 60000 65536"/>
              <a:gd name="T8" fmla="*/ 0 60000 65536"/>
              <a:gd name="T9" fmla="*/ 0 w 21270"/>
              <a:gd name="T10" fmla="*/ 0 h 21599"/>
              <a:gd name="T11" fmla="*/ 21270 w 2127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70" h="21599" fill="none" extrusionOk="0">
                <a:moveTo>
                  <a:pt x="21253" y="21599"/>
                </a:moveTo>
                <a:cubicBezTo>
                  <a:pt x="10779" y="21592"/>
                  <a:pt x="1820" y="14070"/>
                  <a:pt x="-1" y="3756"/>
                </a:cubicBezTo>
              </a:path>
              <a:path w="21270" h="21599" stroke="0" extrusionOk="0">
                <a:moveTo>
                  <a:pt x="21253" y="21599"/>
                </a:moveTo>
                <a:cubicBezTo>
                  <a:pt x="10779" y="21592"/>
                  <a:pt x="1820" y="14070"/>
                  <a:pt x="-1" y="3756"/>
                </a:cubicBezTo>
                <a:lnTo>
                  <a:pt x="21270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Arc 14"/>
          <p:cNvSpPr>
            <a:spLocks/>
          </p:cNvSpPr>
          <p:nvPr/>
        </p:nvSpPr>
        <p:spPr bwMode="auto">
          <a:xfrm>
            <a:off x="3924300" y="2978150"/>
            <a:ext cx="282575" cy="277813"/>
          </a:xfrm>
          <a:custGeom>
            <a:avLst/>
            <a:gdLst>
              <a:gd name="T0" fmla="*/ 0 w 20399"/>
              <a:gd name="T1" fmla="*/ 171230 h 18509"/>
              <a:gd name="T2" fmla="*/ 128356 w 20399"/>
              <a:gd name="T3" fmla="*/ 0 h 18509"/>
              <a:gd name="T4" fmla="*/ 282575 w 20399"/>
              <a:gd name="T5" fmla="*/ 277813 h 18509"/>
              <a:gd name="T6" fmla="*/ 0 60000 65536"/>
              <a:gd name="T7" fmla="*/ 0 60000 65536"/>
              <a:gd name="T8" fmla="*/ 0 60000 65536"/>
              <a:gd name="T9" fmla="*/ 0 w 20399"/>
              <a:gd name="T10" fmla="*/ 0 h 18509"/>
              <a:gd name="T11" fmla="*/ 20399 w 20399"/>
              <a:gd name="T12" fmla="*/ 18509 h 18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99" h="18509" fill="none" extrusionOk="0">
                <a:moveTo>
                  <a:pt x="-1" y="11407"/>
                </a:moveTo>
                <a:cubicBezTo>
                  <a:pt x="1659" y="6638"/>
                  <a:pt x="4938" y="2602"/>
                  <a:pt x="9265" y="-1"/>
                </a:cubicBezTo>
              </a:path>
              <a:path w="20399" h="18509" stroke="0" extrusionOk="0">
                <a:moveTo>
                  <a:pt x="-1" y="11407"/>
                </a:moveTo>
                <a:cubicBezTo>
                  <a:pt x="1659" y="6638"/>
                  <a:pt x="4938" y="2602"/>
                  <a:pt x="9265" y="-1"/>
                </a:cubicBezTo>
                <a:lnTo>
                  <a:pt x="20399" y="18509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519363" y="1809750"/>
            <a:ext cx="1443037" cy="1239838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2436813" y="1722438"/>
            <a:ext cx="136525" cy="147637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2627313" y="5349875"/>
            <a:ext cx="600075" cy="649288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4005263" y="3846513"/>
            <a:ext cx="242887" cy="307975"/>
          </a:xfrm>
          <a:custGeom>
            <a:avLst/>
            <a:gdLst>
              <a:gd name="T0" fmla="*/ 154371 w 18371"/>
              <a:gd name="T1" fmla="*/ 307975 h 20536"/>
              <a:gd name="T2" fmla="*/ 0 w 18371"/>
              <a:gd name="T3" fmla="*/ 170364 h 20536"/>
              <a:gd name="T4" fmla="*/ 242887 w 18371"/>
              <a:gd name="T5" fmla="*/ 0 h 20536"/>
              <a:gd name="T6" fmla="*/ 0 60000 65536"/>
              <a:gd name="T7" fmla="*/ 0 60000 65536"/>
              <a:gd name="T8" fmla="*/ 0 60000 65536"/>
              <a:gd name="T9" fmla="*/ 0 w 18371"/>
              <a:gd name="T10" fmla="*/ 0 h 20536"/>
              <a:gd name="T11" fmla="*/ 18371 w 18371"/>
              <a:gd name="T12" fmla="*/ 20536 h 20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71" h="20536" fill="none" extrusionOk="0">
                <a:moveTo>
                  <a:pt x="11675" y="20536"/>
                </a:moveTo>
                <a:cubicBezTo>
                  <a:pt x="6821" y="18953"/>
                  <a:pt x="2684" y="15702"/>
                  <a:pt x="-1" y="11360"/>
                </a:cubicBezTo>
              </a:path>
              <a:path w="18371" h="20536" stroke="0" extrusionOk="0">
                <a:moveTo>
                  <a:pt x="11675" y="20536"/>
                </a:moveTo>
                <a:cubicBezTo>
                  <a:pt x="6821" y="18953"/>
                  <a:pt x="2684" y="15702"/>
                  <a:pt x="-1" y="11360"/>
                </a:cubicBezTo>
                <a:lnTo>
                  <a:pt x="18371" y="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Arc 19"/>
          <p:cNvSpPr>
            <a:spLocks/>
          </p:cNvSpPr>
          <p:nvPr/>
        </p:nvSpPr>
        <p:spPr bwMode="auto">
          <a:xfrm>
            <a:off x="3200400" y="5541963"/>
            <a:ext cx="300038" cy="219075"/>
          </a:xfrm>
          <a:custGeom>
            <a:avLst/>
            <a:gdLst>
              <a:gd name="T0" fmla="*/ 259700 w 21600"/>
              <a:gd name="T1" fmla="*/ 0 h 14566"/>
              <a:gd name="T2" fmla="*/ 295468 w 21600"/>
              <a:gd name="T3" fmla="*/ 219075 h 14566"/>
              <a:gd name="T4" fmla="*/ 0 w 21600"/>
              <a:gd name="T5" fmla="*/ 162674 h 14566"/>
              <a:gd name="T6" fmla="*/ 0 60000 65536"/>
              <a:gd name="T7" fmla="*/ 0 60000 65536"/>
              <a:gd name="T8" fmla="*/ 0 60000 65536"/>
              <a:gd name="T9" fmla="*/ 0 w 21600"/>
              <a:gd name="T10" fmla="*/ 0 h 14566"/>
              <a:gd name="T11" fmla="*/ 21600 w 21600"/>
              <a:gd name="T12" fmla="*/ 14566 h 14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566" fill="none" extrusionOk="0">
                <a:moveTo>
                  <a:pt x="18696" y="-1"/>
                </a:moveTo>
                <a:cubicBezTo>
                  <a:pt x="20598" y="3287"/>
                  <a:pt x="21600" y="7017"/>
                  <a:pt x="21600" y="10816"/>
                </a:cubicBezTo>
                <a:cubicBezTo>
                  <a:pt x="21600" y="12073"/>
                  <a:pt x="21490" y="13328"/>
                  <a:pt x="21271" y="14566"/>
                </a:cubicBezTo>
              </a:path>
              <a:path w="21600" h="14566" stroke="0" extrusionOk="0">
                <a:moveTo>
                  <a:pt x="18696" y="-1"/>
                </a:moveTo>
                <a:cubicBezTo>
                  <a:pt x="20598" y="3287"/>
                  <a:pt x="21600" y="7017"/>
                  <a:pt x="21600" y="10816"/>
                </a:cubicBezTo>
                <a:cubicBezTo>
                  <a:pt x="21600" y="12073"/>
                  <a:pt x="21490" y="13328"/>
                  <a:pt x="21271" y="14566"/>
                </a:cubicBezTo>
                <a:lnTo>
                  <a:pt x="0" y="10816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Arc 20"/>
          <p:cNvSpPr>
            <a:spLocks/>
          </p:cNvSpPr>
          <p:nvPr/>
        </p:nvSpPr>
        <p:spPr bwMode="auto">
          <a:xfrm>
            <a:off x="3200400" y="3521075"/>
            <a:ext cx="1306513" cy="2151063"/>
          </a:xfrm>
          <a:custGeom>
            <a:avLst/>
            <a:gdLst>
              <a:gd name="T0" fmla="*/ 1306513 w 21600"/>
              <a:gd name="T1" fmla="*/ 0 h 21278"/>
              <a:gd name="T2" fmla="*/ 224466 w 21600"/>
              <a:gd name="T3" fmla="*/ 2151063 h 21278"/>
              <a:gd name="T4" fmla="*/ 0 w 21600"/>
              <a:gd name="T5" fmla="*/ 0 h 21278"/>
              <a:gd name="T6" fmla="*/ 0 60000 65536"/>
              <a:gd name="T7" fmla="*/ 0 60000 65536"/>
              <a:gd name="T8" fmla="*/ 0 60000 65536"/>
              <a:gd name="T9" fmla="*/ 0 w 21600"/>
              <a:gd name="T10" fmla="*/ 0 h 21278"/>
              <a:gd name="T11" fmla="*/ 21600 w 21600"/>
              <a:gd name="T12" fmla="*/ 21278 h 212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278" fill="none" extrusionOk="0">
                <a:moveTo>
                  <a:pt x="21600" y="0"/>
                </a:moveTo>
                <a:cubicBezTo>
                  <a:pt x="21600" y="10497"/>
                  <a:pt x="14052" y="19475"/>
                  <a:pt x="3711" y="21278"/>
                </a:cubicBezTo>
              </a:path>
              <a:path w="21600" h="21278" stroke="0" extrusionOk="0">
                <a:moveTo>
                  <a:pt x="21600" y="0"/>
                </a:moveTo>
                <a:cubicBezTo>
                  <a:pt x="21600" y="10497"/>
                  <a:pt x="14052" y="19475"/>
                  <a:pt x="3711" y="21278"/>
                </a:cubicBezTo>
                <a:lnTo>
                  <a:pt x="0" y="0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Arc 21"/>
          <p:cNvSpPr>
            <a:spLocks/>
          </p:cNvSpPr>
          <p:nvPr/>
        </p:nvSpPr>
        <p:spPr bwMode="auto">
          <a:xfrm>
            <a:off x="2795588" y="5084763"/>
            <a:ext cx="203200" cy="325437"/>
          </a:xfrm>
          <a:custGeom>
            <a:avLst/>
            <a:gdLst>
              <a:gd name="T0" fmla="*/ 0 w 14603"/>
              <a:gd name="T1" fmla="*/ 11074 h 21600"/>
              <a:gd name="T2" fmla="*/ 203200 w 14603"/>
              <a:gd name="T3" fmla="*/ 29726 h 21600"/>
              <a:gd name="T4" fmla="*/ 77715 w 14603"/>
              <a:gd name="T5" fmla="*/ 325437 h 21600"/>
              <a:gd name="T6" fmla="*/ 0 60000 65536"/>
              <a:gd name="T7" fmla="*/ 0 60000 65536"/>
              <a:gd name="T8" fmla="*/ 0 60000 65536"/>
              <a:gd name="T9" fmla="*/ 0 w 14603"/>
              <a:gd name="T10" fmla="*/ 0 h 21600"/>
              <a:gd name="T11" fmla="*/ 14603 w 146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603" h="21600" fill="none" extrusionOk="0">
                <a:moveTo>
                  <a:pt x="-1" y="734"/>
                </a:moveTo>
                <a:cubicBezTo>
                  <a:pt x="1821" y="246"/>
                  <a:pt x="3699" y="-1"/>
                  <a:pt x="5585" y="-1"/>
                </a:cubicBezTo>
                <a:cubicBezTo>
                  <a:pt x="8698" y="-1"/>
                  <a:pt x="11774" y="672"/>
                  <a:pt x="14603" y="1972"/>
                </a:cubicBezTo>
              </a:path>
              <a:path w="14603" h="21600" stroke="0" extrusionOk="0">
                <a:moveTo>
                  <a:pt x="-1" y="734"/>
                </a:moveTo>
                <a:cubicBezTo>
                  <a:pt x="1821" y="246"/>
                  <a:pt x="3699" y="-1"/>
                  <a:pt x="5585" y="-1"/>
                </a:cubicBezTo>
                <a:cubicBezTo>
                  <a:pt x="8698" y="-1"/>
                  <a:pt x="11774" y="672"/>
                  <a:pt x="14603" y="1972"/>
                </a:cubicBezTo>
                <a:lnTo>
                  <a:pt x="5585" y="21600"/>
                </a:lnTo>
                <a:close/>
              </a:path>
            </a:pathLst>
          </a:custGeom>
          <a:solidFill>
            <a:srgbClr val="000000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Arc 22"/>
          <p:cNvSpPr>
            <a:spLocks/>
          </p:cNvSpPr>
          <p:nvPr/>
        </p:nvSpPr>
        <p:spPr bwMode="auto">
          <a:xfrm>
            <a:off x="2886075" y="3521075"/>
            <a:ext cx="1566863" cy="1887538"/>
          </a:xfrm>
          <a:custGeom>
            <a:avLst/>
            <a:gdLst>
              <a:gd name="T0" fmla="*/ 0 w 21438"/>
              <a:gd name="T1" fmla="*/ 1657265 h 21599"/>
              <a:gd name="T2" fmla="*/ 1565401 w 21438"/>
              <a:gd name="T3" fmla="*/ 0 h 21599"/>
              <a:gd name="T4" fmla="*/ 1566863 w 21438"/>
              <a:gd name="T5" fmla="*/ 1887538 h 21599"/>
              <a:gd name="T6" fmla="*/ 0 60000 65536"/>
              <a:gd name="T7" fmla="*/ 0 60000 65536"/>
              <a:gd name="T8" fmla="*/ 0 60000 65536"/>
              <a:gd name="T9" fmla="*/ 0 w 21438"/>
              <a:gd name="T10" fmla="*/ 0 h 21599"/>
              <a:gd name="T11" fmla="*/ 21438 w 21438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8" h="21599" fill="none" extrusionOk="0">
                <a:moveTo>
                  <a:pt x="-1" y="18963"/>
                </a:moveTo>
                <a:cubicBezTo>
                  <a:pt x="1329" y="8142"/>
                  <a:pt x="10515" y="9"/>
                  <a:pt x="21417" y="-1"/>
                </a:cubicBezTo>
              </a:path>
              <a:path w="21438" h="21599" stroke="0" extrusionOk="0">
                <a:moveTo>
                  <a:pt x="-1" y="18963"/>
                </a:moveTo>
                <a:cubicBezTo>
                  <a:pt x="1329" y="8142"/>
                  <a:pt x="10515" y="9"/>
                  <a:pt x="21417" y="-1"/>
                </a:cubicBezTo>
                <a:lnTo>
                  <a:pt x="21438" y="21599"/>
                </a:lnTo>
                <a:close/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4397375" y="3462338"/>
            <a:ext cx="136525" cy="147637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3240088" y="2617788"/>
            <a:ext cx="2190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4533900" y="3668713"/>
            <a:ext cx="600075" cy="796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2490788" y="5673725"/>
            <a:ext cx="3270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3227388" y="2576513"/>
            <a:ext cx="134937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227388" y="2576513"/>
            <a:ext cx="163512" cy="295275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2776538" y="300355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021013" y="4037013"/>
            <a:ext cx="2174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3211513" y="259080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471863" y="4449763"/>
            <a:ext cx="215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3798888" y="2282825"/>
            <a:ext cx="80962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3798888" y="2282825"/>
            <a:ext cx="109537" cy="176213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4837113" y="2035175"/>
            <a:ext cx="1093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1 Message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 rot="-1129043">
            <a:off x="4926013" y="2711450"/>
            <a:ext cx="163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2 Proposed Seq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268913" y="3344863"/>
            <a:ext cx="327025" cy="293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5268913" y="3344863"/>
            <a:ext cx="354012" cy="323850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1782763" y="1735138"/>
            <a:ext cx="2460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1928813" y="1844675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2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2163763" y="5600700"/>
            <a:ext cx="2460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2309813" y="57086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5200650" y="4508500"/>
            <a:ext cx="2444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5345113" y="46164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1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7296150" y="2590800"/>
            <a:ext cx="24447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7440613" y="2698750"/>
            <a:ext cx="1730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500">
                <a:solidFill>
                  <a:srgbClr val="000000"/>
                </a:solidFill>
                <a:latin typeface="Arial" charset="0"/>
              </a:rPr>
              <a:t>4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268913" y="3579813"/>
            <a:ext cx="217487" cy="8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5268913" y="3579813"/>
            <a:ext cx="246062" cy="119062"/>
          </a:xfrm>
          <a:prstGeom prst="rect">
            <a:avLst/>
          </a:prstGeom>
          <a:noFill/>
          <a:ln w="428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5" name="Oval 49"/>
          <p:cNvSpPr>
            <a:spLocks noChangeArrowheads="1"/>
          </p:cNvSpPr>
          <p:nvPr/>
        </p:nvSpPr>
        <p:spPr bwMode="auto">
          <a:xfrm>
            <a:off x="6521450" y="2370138"/>
            <a:ext cx="571500" cy="649287"/>
          </a:xfrm>
          <a:prstGeom prst="ellipse">
            <a:avLst/>
          </a:prstGeom>
          <a:solidFill>
            <a:srgbClr val="FFDC99"/>
          </a:solidFill>
          <a:ln w="428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 flipV="1">
            <a:off x="2954338" y="4052888"/>
            <a:ext cx="1116012" cy="159226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7" name="Oval 51"/>
          <p:cNvSpPr>
            <a:spLocks noChangeArrowheads="1"/>
          </p:cNvSpPr>
          <p:nvPr/>
        </p:nvSpPr>
        <p:spPr bwMode="auto">
          <a:xfrm>
            <a:off x="2846388" y="5586413"/>
            <a:ext cx="161925" cy="176212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4968875" y="2665413"/>
            <a:ext cx="1770063" cy="6492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Oval 53"/>
          <p:cNvSpPr>
            <a:spLocks noChangeArrowheads="1"/>
          </p:cNvSpPr>
          <p:nvPr/>
        </p:nvSpPr>
        <p:spPr bwMode="auto">
          <a:xfrm>
            <a:off x="6738938" y="2606675"/>
            <a:ext cx="136525" cy="177800"/>
          </a:xfrm>
          <a:prstGeom prst="ellipse">
            <a:avLst/>
          </a:prstGeom>
          <a:solidFill>
            <a:srgbClr val="FFFFFF"/>
          </a:solidFill>
          <a:ln w="428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90" name="Line 54"/>
          <p:cNvSpPr>
            <a:spLocks noChangeShapeType="1"/>
          </p:cNvSpPr>
          <p:nvPr/>
        </p:nvSpPr>
        <p:spPr bwMode="auto">
          <a:xfrm>
            <a:off x="6958013" y="2665413"/>
            <a:ext cx="2984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5291138" y="3771900"/>
            <a:ext cx="14795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 Agreed Seq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3965575" y="4862513"/>
            <a:ext cx="2159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993" name="Rectangle 57"/>
          <p:cNvSpPr>
            <a:spLocks noChangeArrowheads="1"/>
          </p:cNvSpPr>
          <p:nvPr/>
        </p:nvSpPr>
        <p:spPr bwMode="auto">
          <a:xfrm>
            <a:off x="3694113" y="2266950"/>
            <a:ext cx="217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900">
                <a:solidFill>
                  <a:srgbClr val="000000"/>
                </a:solidFill>
                <a:latin typeface="Arial" charset="0"/>
              </a:rPr>
              <a:t>3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ISIS algorithm for total ordering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Sender multicasts message to everyone</a:t>
            </a:r>
          </a:p>
          <a:p>
            <a:r>
              <a:rPr lang="en-US" dirty="0" smtClean="0"/>
              <a:t>Reply with </a:t>
            </a:r>
            <a:r>
              <a:rPr lang="en-US" dirty="0" smtClean="0">
                <a:solidFill>
                  <a:srgbClr val="0000FF"/>
                </a:solidFill>
              </a:rPr>
              <a:t>proposed</a:t>
            </a:r>
            <a:r>
              <a:rPr lang="en-US" dirty="0" smtClean="0"/>
              <a:t> priority (sequence no.)</a:t>
            </a:r>
          </a:p>
          <a:p>
            <a:pPr lvl="1"/>
            <a:r>
              <a:rPr lang="en-US" dirty="0" smtClean="0"/>
              <a:t>Larger than all observed </a:t>
            </a:r>
            <a:r>
              <a:rPr lang="en-US" i="1" dirty="0" smtClean="0"/>
              <a:t>agreed </a:t>
            </a:r>
            <a:r>
              <a:rPr lang="en-US" dirty="0" smtClean="0"/>
              <a:t>priorities</a:t>
            </a:r>
          </a:p>
          <a:p>
            <a:pPr lvl="1"/>
            <a:r>
              <a:rPr lang="en-US" dirty="0" smtClean="0"/>
              <a:t>Larger than any previously proposed (by self) priority</a:t>
            </a:r>
          </a:p>
          <a:p>
            <a:r>
              <a:rPr lang="en-US" dirty="0" smtClean="0"/>
              <a:t>Store message in </a:t>
            </a:r>
            <a:r>
              <a:rPr lang="en-US" dirty="0" smtClean="0">
                <a:solidFill>
                  <a:srgbClr val="0000FF"/>
                </a:solidFill>
              </a:rPr>
              <a:t>priority queue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Ordered by priority (proposed or agreed)</a:t>
            </a:r>
          </a:p>
          <a:p>
            <a:pPr lvl="1"/>
            <a:r>
              <a:rPr lang="en-US" dirty="0" smtClean="0"/>
              <a:t>Mark message as undeliverable</a:t>
            </a:r>
          </a:p>
          <a:p>
            <a:r>
              <a:rPr lang="en-US" dirty="0" smtClean="0"/>
              <a:t>Sender chooses </a:t>
            </a:r>
            <a:r>
              <a:rPr lang="en-US" dirty="0" smtClean="0">
                <a:solidFill>
                  <a:srgbClr val="0000FF"/>
                </a:solidFill>
              </a:rPr>
              <a:t>agreed </a:t>
            </a:r>
            <a:r>
              <a:rPr lang="en-US" dirty="0" smtClean="0"/>
              <a:t>priority, re-multicasts message with agreed priority</a:t>
            </a:r>
          </a:p>
          <a:p>
            <a:pPr lvl="1"/>
            <a:r>
              <a:rPr lang="en-US" dirty="0" smtClean="0"/>
              <a:t> Maximum of all proposed priorities</a:t>
            </a:r>
            <a:endParaRPr lang="en-US" dirty="0"/>
          </a:p>
          <a:p>
            <a:r>
              <a:rPr lang="en-US" dirty="0" smtClean="0"/>
              <a:t>Upon receiving agreed (final) priority</a:t>
            </a:r>
          </a:p>
          <a:p>
            <a:pPr lvl="1"/>
            <a:r>
              <a:rPr lang="en-US" dirty="0" smtClean="0"/>
              <a:t>Mark message as deliverable</a:t>
            </a:r>
          </a:p>
          <a:p>
            <a:pPr lvl="1"/>
            <a:r>
              <a:rPr lang="en-US" dirty="0" smtClean="0"/>
              <a:t>Deliver any deliverable messages at the front of priority queue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Notice any (small) issue?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A43D-5B34-5D42-A57B-C3929BC7D46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410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start PA2 </a:t>
            </a:r>
            <a:r>
              <a:rPr lang="en-US" dirty="0" smtClean="0"/>
              <a:t>if you haven’t.</a:t>
            </a:r>
            <a:endParaRPr lang="en-US" dirty="0" smtClean="0"/>
          </a:p>
          <a:p>
            <a:r>
              <a:rPr lang="en-US" dirty="0" smtClean="0"/>
              <a:t>AWS codes will be distributed on </a:t>
            </a:r>
            <a:r>
              <a:rPr lang="en-US" dirty="0" err="1" smtClean="0"/>
              <a:t>UBLearns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Will post setup instructions.</a:t>
            </a:r>
            <a:endParaRPr lang="en-US" dirty="0" smtClean="0"/>
          </a:p>
          <a:p>
            <a:r>
              <a:rPr lang="en-US" dirty="0"/>
              <a:t>Come talk to 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9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20690</TotalTime>
  <Pages>12</Pages>
  <Words>898</Words>
  <Application>Microsoft Macintosh PowerPoint</Application>
  <PresentationFormat>Letter Paper (8.5x11 in)</PresentationFormat>
  <Paragraphs>231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CS252-template</vt:lpstr>
      <vt:lpstr>Office Theme</vt:lpstr>
      <vt:lpstr>CSE 486/586 Distributed Systems Reliable Multicast --- 2</vt:lpstr>
      <vt:lpstr>Last Time</vt:lpstr>
      <vt:lpstr>Recap: Ordering</vt:lpstr>
      <vt:lpstr>Example: FIFO Multicast </vt:lpstr>
      <vt:lpstr>Totally Ordered Multicast</vt:lpstr>
      <vt:lpstr>Total Ordering Using a Sequencer</vt:lpstr>
      <vt:lpstr>ISIS algorithm for total ordering</vt:lpstr>
      <vt:lpstr>ISIS algorithm for total ordering</vt:lpstr>
      <vt:lpstr>CSE 486/586 Administrivia</vt:lpstr>
      <vt:lpstr>Problematic Scenario</vt:lpstr>
      <vt:lpstr>Example: ISIS algorithm</vt:lpstr>
      <vt:lpstr>Proof of Total Order </vt:lpstr>
      <vt:lpstr>Causally Ordered Multicast</vt:lpstr>
      <vt:lpstr>Causal Ordering</vt:lpstr>
      <vt:lpstr>Example: Causal Ordering Multicast 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829</cp:revision>
  <cp:lastPrinted>2013-02-11T18:05:15Z</cp:lastPrinted>
  <dcterms:created xsi:type="dcterms:W3CDTF">2012-02-15T22:02:33Z</dcterms:created>
  <dcterms:modified xsi:type="dcterms:W3CDTF">2013-02-11T19:34:53Z</dcterms:modified>
  <cp:category/>
</cp:coreProperties>
</file>