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45"/>
  </p:notesMasterIdLst>
  <p:handoutMasterIdLst>
    <p:handoutMasterId r:id="rId46"/>
  </p:handoutMasterIdLst>
  <p:sldIdLst>
    <p:sldId id="322" r:id="rId3"/>
    <p:sldId id="802" r:id="rId4"/>
    <p:sldId id="805" r:id="rId5"/>
    <p:sldId id="803" r:id="rId6"/>
    <p:sldId id="804" r:id="rId7"/>
    <p:sldId id="763" r:id="rId8"/>
    <p:sldId id="791" r:id="rId9"/>
    <p:sldId id="766" r:id="rId10"/>
    <p:sldId id="767" r:id="rId11"/>
    <p:sldId id="769" r:id="rId12"/>
    <p:sldId id="770" r:id="rId13"/>
    <p:sldId id="771" r:id="rId14"/>
    <p:sldId id="772" r:id="rId15"/>
    <p:sldId id="773" r:id="rId16"/>
    <p:sldId id="774" r:id="rId17"/>
    <p:sldId id="775" r:id="rId18"/>
    <p:sldId id="776" r:id="rId19"/>
    <p:sldId id="777" r:id="rId20"/>
    <p:sldId id="806" r:id="rId21"/>
    <p:sldId id="778" r:id="rId22"/>
    <p:sldId id="779" r:id="rId23"/>
    <p:sldId id="780" r:id="rId24"/>
    <p:sldId id="781" r:id="rId25"/>
    <p:sldId id="782" r:id="rId26"/>
    <p:sldId id="784" r:id="rId27"/>
    <p:sldId id="785" r:id="rId28"/>
    <p:sldId id="786" r:id="rId29"/>
    <p:sldId id="787" r:id="rId30"/>
    <p:sldId id="788" r:id="rId31"/>
    <p:sldId id="789" r:id="rId32"/>
    <p:sldId id="792" r:id="rId33"/>
    <p:sldId id="807" r:id="rId34"/>
    <p:sldId id="808" r:id="rId35"/>
    <p:sldId id="795" r:id="rId36"/>
    <p:sldId id="796" r:id="rId37"/>
    <p:sldId id="797" r:id="rId38"/>
    <p:sldId id="798" r:id="rId39"/>
    <p:sldId id="799" r:id="rId40"/>
    <p:sldId id="800" r:id="rId41"/>
    <p:sldId id="801" r:id="rId42"/>
    <p:sldId id="704" r:id="rId43"/>
    <p:sldId id="584" r:id="rId44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6" d="100"/>
          <a:sy n="86" d="100"/>
        </p:scale>
        <p:origin x="-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4" Type="http://schemas.openxmlformats.org/officeDocument/2006/relationships/slide" Target="slides/slide36.xml"/><Relationship Id="rId5" Type="http://schemas.openxmlformats.org/officeDocument/2006/relationships/slide" Target="slides/slide37.xml"/><Relationship Id="rId6" Type="http://schemas.openxmlformats.org/officeDocument/2006/relationships/slide" Target="slides/slide38.xml"/><Relationship Id="rId7" Type="http://schemas.openxmlformats.org/officeDocument/2006/relationships/slide" Target="slides/slide39.xml"/><Relationship Id="rId8" Type="http://schemas.openxmlformats.org/officeDocument/2006/relationships/slide" Target="slides/slide40.xml"/><Relationship Id="rId1" Type="http://schemas.openxmlformats.org/officeDocument/2006/relationships/slide" Target="slides/slide1.xml"/><Relationship Id="rId2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15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06994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39084-EFA0-AD41-AD51-5243C627B09D}" type="slidenum">
              <a:rPr lang="en-US">
                <a:latin typeface="Times New Roman" pitchFamily="-1" charset="0"/>
              </a:rPr>
              <a:pPr/>
              <a:t>14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99858-AC27-CA41-8A42-CD316331B93C}" type="slidenum">
              <a:rPr lang="en-US">
                <a:latin typeface="Times New Roman" pitchFamily="-1" charset="0"/>
              </a:rPr>
              <a:pPr/>
              <a:t>15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422BE-70BA-8C4E-AD6F-504F67E3CF0B}" type="slidenum">
              <a:rPr lang="en-US">
                <a:latin typeface="Times New Roman" pitchFamily="-1" charset="0"/>
              </a:rPr>
              <a:pPr/>
              <a:t>16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E9EF1-FDDD-3E4B-91B8-E8C8B4B70863}" type="slidenum">
              <a:rPr lang="en-US">
                <a:latin typeface="Times New Roman" pitchFamily="-1" charset="0"/>
              </a:rPr>
              <a:pPr/>
              <a:t>17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90A1C-969B-8149-9287-9EF91E538EF5}" type="slidenum">
              <a:rPr lang="en-US">
                <a:latin typeface="Times New Roman" pitchFamily="-1" charset="0"/>
              </a:rPr>
              <a:pPr/>
              <a:t>18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656DB-877A-A147-A6C0-83794A8032D9}" type="slidenum">
              <a:rPr lang="en-US">
                <a:latin typeface="Times New Roman" pitchFamily="-1" charset="0"/>
              </a:rPr>
              <a:pPr/>
              <a:t>20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2FA21-BC3E-3049-8017-746B614086A2}" type="slidenum">
              <a:rPr lang="en-US">
                <a:latin typeface="Times New Roman" pitchFamily="-1" charset="0"/>
              </a:rPr>
              <a:pPr/>
              <a:t>21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CD4531-D6DC-B345-ACD7-F2DFB868BFDB}" type="slidenum">
              <a:rPr lang="en-US">
                <a:latin typeface="Times New Roman" pitchFamily="-1" charset="0"/>
              </a:rPr>
              <a:pPr/>
              <a:t>22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A0F1-071B-BC40-A45C-02BF10C5B844}" type="slidenum">
              <a:rPr lang="en-US">
                <a:latin typeface="Times New Roman" pitchFamily="-1" charset="0"/>
              </a:rPr>
              <a:pPr/>
              <a:t>23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8219BB-9451-084D-B091-0645BB4D8E18}" type="slidenum">
              <a:rPr lang="en-US">
                <a:latin typeface="Times New Roman" pitchFamily="-1" charset="0"/>
              </a:rPr>
              <a:pPr/>
              <a:t>24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ACA90-C2E7-BD4C-8311-55C854C859C4}" type="slidenum">
              <a:rPr lang="en-US">
                <a:latin typeface="Times New Roman" pitchFamily="-1" charset="0"/>
              </a:rPr>
              <a:pPr/>
              <a:t>25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2D580-0816-0B49-A1AF-88D7DC58B1D4}" type="slidenum">
              <a:rPr lang="en-US">
                <a:latin typeface="Times New Roman" pitchFamily="-1" charset="0"/>
              </a:rPr>
              <a:pPr/>
              <a:t>26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554ED-DEE9-784B-91DF-C37E45643933}" type="slidenum">
              <a:rPr lang="en-US">
                <a:latin typeface="Times New Roman" pitchFamily="-1" charset="0"/>
              </a:rPr>
              <a:pPr/>
              <a:t>31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7ED25-51BC-3442-B7CE-6DCC12407451}" type="slidenum">
              <a:rPr lang="en-US">
                <a:latin typeface="Times New Roman" pitchFamily="-1" charset="0"/>
              </a:rPr>
              <a:pPr/>
              <a:t>34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5C648-B773-844B-A335-D2493AB387F0}" type="slidenum">
              <a:rPr lang="en-US">
                <a:latin typeface="Times New Roman" pitchFamily="-1" charset="0"/>
              </a:rPr>
              <a:pPr/>
              <a:t>35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87411-4E50-C645-A831-A5D586FE0EA2}" type="slidenum">
              <a:rPr lang="en-US">
                <a:latin typeface="Times New Roman" pitchFamily="-1" charset="0"/>
              </a:rPr>
              <a:pPr/>
              <a:t>36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1D2D9-AEE0-4A45-B01D-4D7DD1987D37}" type="slidenum">
              <a:rPr lang="en-US">
                <a:latin typeface="Times New Roman" pitchFamily="-1" charset="0"/>
              </a:rPr>
              <a:pPr/>
              <a:t>37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086DE-C93E-CD43-9C51-A02CBDAE1D9E}" type="slidenum">
              <a:rPr lang="en-US">
                <a:latin typeface="Times New Roman" pitchFamily="-1" charset="0"/>
              </a:rPr>
              <a:pPr/>
              <a:t>38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91221-A957-834D-A59C-89AF3CCA483B}" type="slidenum">
              <a:rPr lang="en-US">
                <a:latin typeface="Times New Roman" pitchFamily="-1" charset="0"/>
              </a:rPr>
              <a:pPr/>
              <a:t>39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ADC6C-7207-7940-8D2A-CE9E28B0EB06}" type="slidenum">
              <a:rPr lang="en-US">
                <a:latin typeface="Times New Roman" pitchFamily="-1" charset="0"/>
              </a:rPr>
              <a:pPr/>
              <a:t>40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42E782-A300-7548-ABE4-CAF106A0E8BA}" type="slidenum">
              <a:rPr lang="en-US">
                <a:latin typeface="Times New Roman" pitchFamily="-1" charset="0"/>
              </a:rPr>
              <a:pPr/>
              <a:t>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325434-0DBF-D941-BE47-7B30AC78716A}" type="slidenum">
              <a:rPr lang="en-US">
                <a:latin typeface="Times New Roman" pitchFamily="-1" charset="0"/>
              </a:rPr>
              <a:pPr/>
              <a:t>9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B4BB0-EDE1-9940-A0D8-225E1654E3A6}" type="slidenum">
              <a:rPr lang="en-US">
                <a:latin typeface="Times New Roman" pitchFamily="-1" charset="0"/>
              </a:rPr>
              <a:pPr/>
              <a:t>10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9D14F-CCE9-5D48-9355-5715AD55FCF3}" type="slidenum">
              <a:rPr lang="en-US">
                <a:latin typeface="Times New Roman" pitchFamily="-1" charset="0"/>
              </a:rPr>
              <a:pPr/>
              <a:t>11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5A682-787D-384C-9DC6-22D7EF4E0841}" type="slidenum">
              <a:rPr lang="en-US">
                <a:latin typeface="Times New Roman" pitchFamily="-1" charset="0"/>
              </a:rPr>
              <a:pPr/>
              <a:t>12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E8B0F-5970-9440-8A3B-A4C4E21599D2}" type="slidenum">
              <a:rPr lang="en-US">
                <a:latin typeface="Times New Roman" pitchFamily="-1" charset="0"/>
              </a:rPr>
              <a:pPr/>
              <a:t>13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m/" TargetMode="External"/><Relationship Id="rId4" Type="http://schemas.openxmlformats.org/officeDocument/2006/relationships/hyperlink" Target="http://www.cnn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Domain Name System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9938" y="4043363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Domain Name System (DNS)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60500" y="5541963"/>
            <a:ext cx="6400800" cy="617537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898989"/>
                </a:solidFill>
                <a:ea typeface="ＭＳ Ｐゴシック" pitchFamily="-1" charset="-128"/>
                <a:cs typeface="ＭＳ Ｐゴシック" pitchFamily="-1" charset="-128"/>
              </a:rPr>
              <a:t>Proposed in 1983 by Paul </a:t>
            </a:r>
            <a:r>
              <a:rPr lang="en-US" sz="2000" dirty="0" err="1" smtClean="0">
                <a:solidFill>
                  <a:srgbClr val="898989"/>
                </a:solidFill>
                <a:ea typeface="ＭＳ Ｐゴシック" pitchFamily="-1" charset="-128"/>
                <a:cs typeface="ＭＳ Ｐゴシック" pitchFamily="-1" charset="-128"/>
              </a:rPr>
              <a:t>Mockapetris</a:t>
            </a:r>
            <a:endParaRPr lang="en-US" sz="2000" dirty="0" smtClean="0">
              <a:solidFill>
                <a:srgbClr val="898989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9700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056F94-C305-6A45-82C9-F67E34197574}" type="slidenum">
              <a:rPr lang="en-US">
                <a:latin typeface="Courier New" pitchFamily="-1" charset="0"/>
              </a:rPr>
              <a:pPr/>
              <a:t>10</a:t>
            </a:fld>
            <a:endParaRPr lang="en-US">
              <a:latin typeface="Courier New" pitchFamily="-1" charset="0"/>
            </a:endParaRPr>
          </a:p>
        </p:txBody>
      </p:sp>
      <p:pic>
        <p:nvPicPr>
          <p:cNvPr id="29701" name="Picture 7" descr="paulMockapetr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3400" y="241300"/>
            <a:ext cx="2913063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Overview: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Domain Name System</a:t>
            </a:r>
          </a:p>
        </p:txBody>
      </p:sp>
      <p:sp>
        <p:nvSpPr>
          <p:cNvPr id="1165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A client-server architecture</a:t>
            </a:r>
          </a:p>
          <a:p>
            <a:pPr lvl="1"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The server-side is still </a:t>
            </a:r>
            <a:r>
              <a:rPr lang="en-US" dirty="0" smtClean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distributed for scalability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.</a:t>
            </a:r>
          </a:p>
          <a:p>
            <a:pPr lvl="1"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But the servers are still a </a:t>
            </a:r>
            <a:r>
              <a:rPr lang="en-US" dirty="0" smtClean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hierarchy of clients and servers</a:t>
            </a:r>
          </a:p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Computer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science concepts underlying DNS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Indirection: </a:t>
            </a:r>
            <a:r>
              <a:rPr lang="en-US" dirty="0"/>
              <a:t>names in place of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Hierarchy: </a:t>
            </a:r>
            <a:r>
              <a:rPr lang="en-US" dirty="0"/>
              <a:t>in names, addresses, and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Caching: </a:t>
            </a:r>
            <a:r>
              <a:rPr lang="en-US" dirty="0"/>
              <a:t>of mappings from names to/from </a:t>
            </a:r>
            <a:r>
              <a:rPr lang="en-US" dirty="0" smtClean="0"/>
              <a:t>addresses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 software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DNS resolvers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DNS servers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 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Iterative 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Recursive queries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 caching based on time-to-live (TTL)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23E1E0-73E8-FA49-87BA-98BCA8C9B346}" type="slidenum">
              <a:rPr lang="en-US">
                <a:latin typeface="Courier New" pitchFamily="-1" charset="0"/>
              </a:rPr>
              <a:pPr/>
              <a:t>11</a:t>
            </a:fld>
            <a:endParaRPr lang="en-US">
              <a:latin typeface="Courier New" pitchFamily="-1" charset="0"/>
            </a:endParaRPr>
          </a:p>
        </p:txBody>
      </p:sp>
      <p:pic>
        <p:nvPicPr>
          <p:cNvPr id="31749" name="Picture 4" descr="MCj029012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3700" y="3276600"/>
            <a:ext cx="18669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5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Strawman Solution #1: Local File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Original name to address mapping</a:t>
            </a:r>
          </a:p>
          <a:p>
            <a:pPr lvl="1" eaLnBrk="1" hangingPunct="1"/>
            <a:r>
              <a:rPr lang="en-US" dirty="0"/>
              <a:t>Flat namespace</a:t>
            </a:r>
          </a:p>
          <a:p>
            <a:pPr lvl="1" eaLnBrk="1" hangingPunct="1"/>
            <a:r>
              <a:rPr lang="en-US" dirty="0"/>
              <a:t>/etc/hosts </a:t>
            </a:r>
          </a:p>
          <a:p>
            <a:pPr lvl="1" eaLnBrk="1" hangingPunct="1"/>
            <a:r>
              <a:rPr lang="en-US" dirty="0"/>
              <a:t>SRI kept main copy</a:t>
            </a:r>
          </a:p>
          <a:p>
            <a:pPr lvl="1" eaLnBrk="1" hangingPunct="1"/>
            <a:r>
              <a:rPr lang="en-US" dirty="0"/>
              <a:t>Downloaded regularly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Count of hosts was increasing: moving from a machine per domain to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  <a:sym typeface="Wingdings" pitchFamily="-1" charset="2"/>
              </a:rPr>
              <a:t>machine per user</a:t>
            </a:r>
          </a:p>
          <a:p>
            <a:pPr lvl="1" eaLnBrk="1" hangingPunct="1"/>
            <a:r>
              <a:rPr lang="en-US" dirty="0"/>
              <a:t>Many more downloads</a:t>
            </a:r>
          </a:p>
          <a:p>
            <a:pPr lvl="1" eaLnBrk="1" hangingPunct="1"/>
            <a:r>
              <a:rPr lang="en-US" dirty="0"/>
              <a:t>Many more updates</a:t>
            </a:r>
          </a:p>
          <a:p>
            <a:pPr eaLnBrk="1" hangingPunct="1"/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A53FB9-59EB-5945-B059-8498F97C27AF}" type="slidenum">
              <a:rPr lang="en-US">
                <a:latin typeface="Courier New" pitchFamily="-1" charset="0"/>
              </a:rPr>
              <a:pPr/>
              <a:t>12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" charset="-128"/>
                <a:cs typeface="ＭＳ Ｐゴシック" pitchFamily="-1" charset="-128"/>
              </a:rPr>
              <a:t>Strawman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Solution #2: Central Server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Central server</a:t>
            </a:r>
          </a:p>
          <a:p>
            <a:pPr lvl="1" eaLnBrk="1" hangingPunct="1"/>
            <a:r>
              <a:rPr lang="en-US" dirty="0"/>
              <a:t>One place where all mappings are stored</a:t>
            </a:r>
          </a:p>
          <a:p>
            <a:pPr lvl="1" eaLnBrk="1" hangingPunct="1"/>
            <a:r>
              <a:rPr lang="en-US" dirty="0"/>
              <a:t>All queries go to the central server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Many practical problems</a:t>
            </a:r>
          </a:p>
          <a:p>
            <a:pPr lvl="1" eaLnBrk="1" hangingPunct="1"/>
            <a:r>
              <a:rPr lang="en-US" dirty="0"/>
              <a:t>Single point of failure</a:t>
            </a:r>
          </a:p>
          <a:p>
            <a:pPr lvl="1" eaLnBrk="1" hangingPunct="1"/>
            <a:r>
              <a:rPr lang="en-US" dirty="0"/>
              <a:t>High traffic volume</a:t>
            </a:r>
          </a:p>
          <a:p>
            <a:pPr lvl="1" eaLnBrk="1" hangingPunct="1"/>
            <a:r>
              <a:rPr lang="en-US" dirty="0"/>
              <a:t>Distant centralized database</a:t>
            </a:r>
          </a:p>
          <a:p>
            <a:pPr lvl="1" eaLnBrk="1" hangingPunct="1"/>
            <a:r>
              <a:rPr lang="en-US" dirty="0"/>
              <a:t>Single point of update</a:t>
            </a:r>
          </a:p>
          <a:p>
            <a:pPr lvl="1" eaLnBrk="1" hangingPunct="1"/>
            <a:r>
              <a:rPr lang="en-US" dirty="0"/>
              <a:t>Does not scale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2A219A-7A48-B440-AF67-88867F908AF9}" type="slidenum">
              <a:rPr lang="en-US">
                <a:latin typeface="Courier New" pitchFamily="-1" charset="0"/>
              </a:rPr>
              <a:pPr/>
              <a:t>13</a:t>
            </a:fld>
            <a:endParaRPr lang="en-US">
              <a:latin typeface="Courier New" pitchFamily="-1" charset="0"/>
            </a:endParaRPr>
          </a:p>
        </p:txBody>
      </p:sp>
      <p:sp>
        <p:nvSpPr>
          <p:cNvPr id="1173508" name="Text Box 4"/>
          <p:cNvSpPr txBox="1">
            <a:spLocks noChangeArrowheads="1"/>
          </p:cNvSpPr>
          <p:nvPr/>
        </p:nvSpPr>
        <p:spPr bwMode="auto">
          <a:xfrm>
            <a:off x="381000" y="5105400"/>
            <a:ext cx="8486775" cy="492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CC0000"/>
                </a:solidFill>
                <a:latin typeface="Helvetica" pitchFamily="-1" charset="0"/>
              </a:rPr>
              <a:t>Need a distributed, hierarchical collection of servers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11735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Domain Name System (DNS)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Properties of DNS</a:t>
            </a:r>
          </a:p>
          <a:p>
            <a:pPr lvl="1" eaLnBrk="1" hangingPunct="1"/>
            <a:r>
              <a:rPr lang="en-US" dirty="0"/>
              <a:t>Hierarchical name space divided into zones</a:t>
            </a:r>
          </a:p>
          <a:p>
            <a:pPr lvl="1" eaLnBrk="1" hangingPunct="1"/>
            <a:r>
              <a:rPr lang="en-US" dirty="0"/>
              <a:t>Distributed over a collection of DNS servers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Hierarchy of DNS servers</a:t>
            </a:r>
          </a:p>
          <a:p>
            <a:pPr lvl="1" eaLnBrk="1" hangingPunct="1"/>
            <a:r>
              <a:rPr lang="en-US" dirty="0"/>
              <a:t>Root servers</a:t>
            </a:r>
          </a:p>
          <a:p>
            <a:pPr lvl="1" eaLnBrk="1" hangingPunct="1"/>
            <a:r>
              <a:rPr lang="en-US" dirty="0"/>
              <a:t>Top-level domain (TLD) servers</a:t>
            </a:r>
          </a:p>
          <a:p>
            <a:pPr lvl="1" eaLnBrk="1" hangingPunct="1"/>
            <a:r>
              <a:rPr lang="en-US" dirty="0"/>
              <a:t>Authoritative DNS servers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Performing the translations</a:t>
            </a:r>
          </a:p>
          <a:p>
            <a:pPr lvl="1" eaLnBrk="1" hangingPunct="1"/>
            <a:r>
              <a:rPr lang="en-US" dirty="0"/>
              <a:t>Local DNS servers</a:t>
            </a:r>
          </a:p>
          <a:p>
            <a:pPr lvl="1" eaLnBrk="1" hangingPunct="1"/>
            <a:r>
              <a:rPr lang="en-US" dirty="0"/>
              <a:t>Resolver software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12C361-66DA-6E4E-9149-3DB17B393EB0}" type="slidenum">
              <a:rPr lang="en-US">
                <a:latin typeface="Courier New" pitchFamily="-1" charset="0"/>
              </a:rPr>
              <a:pPr/>
              <a:t>14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 Root Servers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4188" y="1219200"/>
            <a:ext cx="8478837" cy="4648200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13 root servers (see 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  <a:hlinkClick r:id="rId3"/>
              </a:rPr>
              <a:t>http://www.root-servers.org/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)</a:t>
            </a:r>
          </a:p>
          <a:p>
            <a:pPr eaLnBrk="1" hangingPunct="1"/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Labeled A through M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0080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8B13300-BF8C-B44F-8964-9686364379F0}" type="slidenum">
              <a:rPr lang="en-US">
                <a:latin typeface="Courier New" pitchFamily="-1" charset="0"/>
              </a:rPr>
              <a:pPr/>
              <a:t>15</a:t>
            </a:fld>
            <a:endParaRPr lang="en-US">
              <a:latin typeface="Courier New" pitchFamily="-1" charset="0"/>
            </a:endParaRPr>
          </a:p>
        </p:txBody>
      </p:sp>
      <p:sp>
        <p:nvSpPr>
          <p:cNvPr id="39941" name="AutoShape 4"/>
          <p:cNvSpPr>
            <a:spLocks noChangeAspect="1" noChangeArrowheads="1"/>
          </p:cNvSpPr>
          <p:nvPr/>
        </p:nvSpPr>
        <p:spPr bwMode="auto">
          <a:xfrm>
            <a:off x="481013" y="2784475"/>
            <a:ext cx="7234237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42" name="Picture 5" descr="worl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3760788"/>
            <a:ext cx="5400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Freeform 6"/>
          <p:cNvSpPr>
            <a:spLocks/>
          </p:cNvSpPr>
          <p:nvPr/>
        </p:nvSpPr>
        <p:spPr bwMode="auto">
          <a:xfrm>
            <a:off x="2605088" y="29622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2147483647 h 1893"/>
              <a:gd name="T4" fmla="*/ 2147483647 w 963"/>
              <a:gd name="T5" fmla="*/ 2147483647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273050" y="5338763"/>
            <a:ext cx="28511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B USC-ISI Marina del Rey, CA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L ICANN Los Angeles, CA</a:t>
            </a:r>
          </a:p>
          <a:p>
            <a:pPr eaLnBrk="0" hangingPunct="0"/>
            <a:endParaRPr lang="en-US" sz="1500" b="0">
              <a:latin typeface="Times New Roman" pitchFamily="-1" charset="0"/>
            </a:endParaRPr>
          </a:p>
        </p:txBody>
      </p:sp>
      <p:sp>
        <p:nvSpPr>
          <p:cNvPr id="39945" name="Freeform 8"/>
          <p:cNvSpPr>
            <a:spLocks/>
          </p:cNvSpPr>
          <p:nvPr/>
        </p:nvSpPr>
        <p:spPr bwMode="auto">
          <a:xfrm>
            <a:off x="1752600" y="4660900"/>
            <a:ext cx="952500" cy="66833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169863" y="3505200"/>
            <a:ext cx="257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E NASA Mt View, CA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F  Internet Software C. Palo Alto, CA (and 17 other locations)</a:t>
            </a:r>
          </a:p>
          <a:p>
            <a:pPr eaLnBrk="0" hangingPunct="0"/>
            <a:endParaRPr lang="en-US" sz="1500" b="0">
              <a:latin typeface="Times New Roman" pitchFamily="-1" charset="0"/>
            </a:endParaRPr>
          </a:p>
        </p:txBody>
      </p:sp>
      <p:sp>
        <p:nvSpPr>
          <p:cNvPr id="39947" name="Freeform 10"/>
          <p:cNvSpPr>
            <a:spLocks/>
          </p:cNvSpPr>
          <p:nvPr/>
        </p:nvSpPr>
        <p:spPr bwMode="auto">
          <a:xfrm flipV="1">
            <a:off x="1447800" y="4343400"/>
            <a:ext cx="1235075" cy="242888"/>
          </a:xfrm>
          <a:custGeom>
            <a:avLst/>
            <a:gdLst>
              <a:gd name="T0" fmla="*/ 0 w 582"/>
              <a:gd name="T1" fmla="*/ 2147483647 h 426"/>
              <a:gd name="T2" fmla="*/ 214748364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5426075" y="3265488"/>
            <a:ext cx="24987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r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I </a:t>
            </a:r>
            <a:r>
              <a:rPr lang="en-US" sz="1500" b="0">
                <a:latin typeface="Arial" pitchFamily="-1" charset="0"/>
              </a:rPr>
              <a:t>Autonomica,</a:t>
            </a:r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 Stockholm (plus 3 other locations)</a:t>
            </a:r>
          </a:p>
        </p:txBody>
      </p:sp>
      <p:sp>
        <p:nvSpPr>
          <p:cNvPr id="39949" name="Freeform 12"/>
          <p:cNvSpPr>
            <a:spLocks/>
          </p:cNvSpPr>
          <p:nvPr/>
        </p:nvSpPr>
        <p:spPr bwMode="auto">
          <a:xfrm>
            <a:off x="4876800" y="3657600"/>
            <a:ext cx="914400" cy="609600"/>
          </a:xfrm>
          <a:custGeom>
            <a:avLst/>
            <a:gdLst>
              <a:gd name="T0" fmla="*/ 2147483647 w 666"/>
              <a:gd name="T1" fmla="*/ 0 h 1005"/>
              <a:gd name="T2" fmla="*/ 0 w 666"/>
              <a:gd name="T3" fmla="*/ 2147483647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5375275" y="2911475"/>
            <a:ext cx="4378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K RIPE London (+ Amsterdam, Frankfurt)</a:t>
            </a:r>
            <a:endParaRPr lang="en-US" sz="1500" b="0">
              <a:latin typeface="Times New Roman" pitchFamily="-1" charset="0"/>
            </a:endParaRPr>
          </a:p>
        </p:txBody>
      </p:sp>
      <p:sp>
        <p:nvSpPr>
          <p:cNvPr id="39951" name="Freeform 14"/>
          <p:cNvSpPr>
            <a:spLocks/>
          </p:cNvSpPr>
          <p:nvPr/>
        </p:nvSpPr>
        <p:spPr bwMode="auto">
          <a:xfrm>
            <a:off x="4570413" y="3128963"/>
            <a:ext cx="771525" cy="1158875"/>
          </a:xfrm>
          <a:custGeom>
            <a:avLst/>
            <a:gdLst>
              <a:gd name="T0" fmla="*/ 2147483647 w 922"/>
              <a:gd name="T1" fmla="*/ 0 h 1448"/>
              <a:gd name="T2" fmla="*/ 0 w 922"/>
              <a:gd name="T3" fmla="*/ 2147483647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7426325" y="4057650"/>
            <a:ext cx="1565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m WIDE Tokyo</a:t>
            </a:r>
            <a:endParaRPr lang="en-US" sz="1500" b="0">
              <a:latin typeface="Times New Roman" pitchFamily="-1" charset="0"/>
            </a:endParaRPr>
          </a:p>
        </p:txBody>
      </p:sp>
      <p:sp>
        <p:nvSpPr>
          <p:cNvPr id="39953" name="Freeform 16"/>
          <p:cNvSpPr>
            <a:spLocks/>
          </p:cNvSpPr>
          <p:nvPr/>
        </p:nvSpPr>
        <p:spPr bwMode="auto">
          <a:xfrm>
            <a:off x="6851650" y="4267200"/>
            <a:ext cx="539750" cy="292100"/>
          </a:xfrm>
          <a:custGeom>
            <a:avLst/>
            <a:gdLst>
              <a:gd name="T0" fmla="*/ 2147483647 w 252"/>
              <a:gd name="T1" fmla="*/ 0 h 462"/>
              <a:gd name="T2" fmla="*/ 0 w 252"/>
              <a:gd name="T3" fmla="*/ 2147483647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2665413" y="2057400"/>
            <a:ext cx="390366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323" tIns="35662" rIns="71323" bIns="35662">
            <a:prstTxWarp prst="textNoShape">
              <a:avLst/>
            </a:prstTxWarp>
          </a:bodyPr>
          <a:lstStyle/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A Verisign, Dulles, VA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C Cogent, Herndon, VA (also Los Angeles)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D U Maryland College Park, MD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G US DoD Vienna, VA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H ARL Aberdeen, MD</a:t>
            </a:r>
          </a:p>
          <a:p>
            <a:pPr algn="l" eaLnBrk="0" hangingPunct="0"/>
            <a:r>
              <a:rPr lang="en-US" sz="1500" b="0">
                <a:solidFill>
                  <a:srgbClr val="000000"/>
                </a:solidFill>
                <a:latin typeface="Arial" pitchFamily="-1" charset="0"/>
              </a:rPr>
              <a:t>J Verisign, ( 11 locations)</a:t>
            </a:r>
          </a:p>
          <a:p>
            <a:pPr eaLnBrk="0" hangingPunct="0"/>
            <a:endParaRPr lang="en-US" sz="1500" b="0">
              <a:latin typeface="Times New Roman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TLD and Authoritative DNS Servers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Top-level domain (TLD) servers</a:t>
            </a:r>
          </a:p>
          <a:p>
            <a:pPr lvl="1" eaLnBrk="1" hangingPunct="1"/>
            <a:r>
              <a:rPr lang="en-US"/>
              <a:t>Generic domains (e.g., com, org, edu)</a:t>
            </a:r>
          </a:p>
          <a:p>
            <a:pPr lvl="1" eaLnBrk="1" hangingPunct="1"/>
            <a:r>
              <a:rPr lang="en-US"/>
              <a:t>Country domains (e.g., uk, fr, ca, jp)</a:t>
            </a:r>
          </a:p>
          <a:p>
            <a:pPr lvl="1" eaLnBrk="1" hangingPunct="1"/>
            <a:r>
              <a:rPr lang="en-US"/>
              <a:t>Typically managed professionally</a:t>
            </a:r>
          </a:p>
          <a:p>
            <a:pPr lvl="2" eaLnBrk="1" hangingPunct="1"/>
            <a:r>
              <a:rPr lang="en-US">
                <a:ea typeface="ＭＳ Ｐゴシック" pitchFamily="-1" charset="-128"/>
              </a:rPr>
              <a:t>Network Solutions maintains servers for “com”</a:t>
            </a:r>
          </a:p>
          <a:p>
            <a:pPr lvl="2" eaLnBrk="1" hangingPunct="1"/>
            <a:r>
              <a:rPr lang="en-US">
                <a:ea typeface="ＭＳ Ｐゴシック" pitchFamily="-1" charset="-128"/>
              </a:rPr>
              <a:t>Educause maintains servers for “edu”</a:t>
            </a:r>
          </a:p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Authoritative DNS servers</a:t>
            </a:r>
          </a:p>
          <a:p>
            <a:pPr lvl="1" eaLnBrk="1" hangingPunct="1"/>
            <a:r>
              <a:rPr lang="en-US"/>
              <a:t>Provide public records for hosts at an organization</a:t>
            </a:r>
          </a:p>
          <a:p>
            <a:pPr lvl="1" eaLnBrk="1" hangingPunct="1"/>
            <a:r>
              <a:rPr lang="en-US"/>
              <a:t>For the organization’s servers (e.g., Web and mail)</a:t>
            </a:r>
          </a:p>
          <a:p>
            <a:pPr lvl="1" eaLnBrk="1" hangingPunct="1"/>
            <a:r>
              <a:rPr lang="en-US"/>
              <a:t>Can be maintained locally or by a service provider</a:t>
            </a:r>
          </a:p>
          <a:p>
            <a:pPr eaLnBrk="1" hangingPunct="1"/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470DF1-59CA-6845-A300-BD323209B581}" type="slidenum">
              <a:rPr lang="en-US">
                <a:latin typeface="Courier New" pitchFamily="-1" charset="0"/>
              </a:rPr>
              <a:pPr/>
              <a:t>16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Distributed Hierarchical Database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141DF9B-27A5-D743-A27D-700094EE5DDB}" type="slidenum">
              <a:rPr lang="en-US">
                <a:latin typeface="Courier New" pitchFamily="-1" charset="0"/>
              </a:rPr>
              <a:pPr/>
              <a:t>17</a:t>
            </a:fld>
            <a:endParaRPr lang="en-US">
              <a:latin typeface="Courier New" pitchFamily="-1" charset="0"/>
            </a:endParaRPr>
          </a:p>
        </p:txBody>
      </p:sp>
      <p:sp>
        <p:nvSpPr>
          <p:cNvPr id="44036" name="Oval 3"/>
          <p:cNvSpPr>
            <a:spLocks noChangeArrowheads="1"/>
          </p:cNvSpPr>
          <p:nvPr/>
        </p:nvSpPr>
        <p:spPr bwMode="auto">
          <a:xfrm>
            <a:off x="45243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30213" y="2308225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com</a:t>
            </a:r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123666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1246188" y="2308225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edu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27250" y="2479675"/>
            <a:ext cx="522288" cy="88900"/>
            <a:chOff x="1347" y="1706"/>
            <a:chExt cx="329" cy="56"/>
          </a:xfrm>
        </p:grpSpPr>
        <p:sp>
          <p:nvSpPr>
            <p:cNvPr id="44107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8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9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41" name="Oval 11"/>
          <p:cNvSpPr>
            <a:spLocks noChangeArrowheads="1"/>
          </p:cNvSpPr>
          <p:nvPr/>
        </p:nvSpPr>
        <p:spPr bwMode="auto">
          <a:xfrm>
            <a:off x="303530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3074988" y="2308225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org</a:t>
            </a:r>
          </a:p>
        </p:txBody>
      </p:sp>
      <p:sp>
        <p:nvSpPr>
          <p:cNvPr id="44043" name="Rectangle 13"/>
          <p:cNvSpPr>
            <a:spLocks noChangeArrowheads="1"/>
          </p:cNvSpPr>
          <p:nvPr/>
        </p:nvSpPr>
        <p:spPr bwMode="auto">
          <a:xfrm>
            <a:off x="35401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4" name="Oval 14"/>
          <p:cNvSpPr>
            <a:spLocks noChangeArrowheads="1"/>
          </p:cNvSpPr>
          <p:nvPr/>
        </p:nvSpPr>
        <p:spPr bwMode="auto">
          <a:xfrm>
            <a:off x="41925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5" name="Text Box 15"/>
          <p:cNvSpPr txBox="1">
            <a:spLocks noChangeArrowheads="1"/>
          </p:cNvSpPr>
          <p:nvPr/>
        </p:nvSpPr>
        <p:spPr bwMode="auto">
          <a:xfrm>
            <a:off x="4291013" y="2308225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ac</a:t>
            </a:r>
          </a:p>
        </p:txBody>
      </p:sp>
      <p:sp>
        <p:nvSpPr>
          <p:cNvPr id="44046" name="Oval 16"/>
          <p:cNvSpPr>
            <a:spLocks noChangeArrowheads="1"/>
          </p:cNvSpPr>
          <p:nvPr/>
        </p:nvSpPr>
        <p:spPr bwMode="auto">
          <a:xfrm>
            <a:off x="603091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6078538" y="23066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uk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106988" y="2508250"/>
            <a:ext cx="522287" cy="88900"/>
            <a:chOff x="3703" y="1706"/>
            <a:chExt cx="329" cy="56"/>
          </a:xfrm>
        </p:grpSpPr>
        <p:sp>
          <p:nvSpPr>
            <p:cNvPr id="44104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5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6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49" name="Oval 22"/>
          <p:cNvSpPr>
            <a:spLocks noChangeArrowheads="1"/>
          </p:cNvSpPr>
          <p:nvPr/>
        </p:nvSpPr>
        <p:spPr bwMode="auto">
          <a:xfrm>
            <a:off x="677545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0" name="Text Box 23"/>
          <p:cNvSpPr txBox="1">
            <a:spLocks noChangeArrowheads="1"/>
          </p:cNvSpPr>
          <p:nvPr/>
        </p:nvSpPr>
        <p:spPr bwMode="auto">
          <a:xfrm>
            <a:off x="6843713" y="2293938"/>
            <a:ext cx="481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zw</a:t>
            </a:r>
          </a:p>
        </p:txBody>
      </p:sp>
      <p:sp>
        <p:nvSpPr>
          <p:cNvPr id="44051" name="Rectangle 24"/>
          <p:cNvSpPr>
            <a:spLocks noChangeArrowheads="1"/>
          </p:cNvSpPr>
          <p:nvPr/>
        </p:nvSpPr>
        <p:spPr bwMode="auto">
          <a:xfrm>
            <a:off x="409416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2" name="Oval 25"/>
          <p:cNvSpPr>
            <a:spLocks noChangeArrowheads="1"/>
          </p:cNvSpPr>
          <p:nvPr/>
        </p:nvSpPr>
        <p:spPr bwMode="auto">
          <a:xfrm>
            <a:off x="81168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3" name="Text Box 26"/>
          <p:cNvSpPr txBox="1">
            <a:spLocks noChangeArrowheads="1"/>
          </p:cNvSpPr>
          <p:nvPr/>
        </p:nvSpPr>
        <p:spPr bwMode="auto">
          <a:xfrm>
            <a:off x="8070850" y="22955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arpa</a:t>
            </a:r>
          </a:p>
        </p:txBody>
      </p:sp>
      <p:sp>
        <p:nvSpPr>
          <p:cNvPr id="44054" name="Oval 27"/>
          <p:cNvSpPr>
            <a:spLocks noChangeArrowheads="1"/>
          </p:cNvSpPr>
          <p:nvPr/>
        </p:nvSpPr>
        <p:spPr bwMode="auto">
          <a:xfrm>
            <a:off x="4432300" y="1441450"/>
            <a:ext cx="563563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5" name="Text Box 28"/>
          <p:cNvSpPr txBox="1">
            <a:spLocks noChangeArrowheads="1"/>
          </p:cNvSpPr>
          <p:nvPr/>
        </p:nvSpPr>
        <p:spPr bwMode="auto">
          <a:xfrm>
            <a:off x="4953000" y="1169988"/>
            <a:ext cx="16954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200" b="0">
                <a:latin typeface="Times New Roman" pitchFamily="-1" charset="0"/>
              </a:rPr>
              <a:t>unnamed</a:t>
            </a:r>
            <a:r>
              <a:rPr lang="en-US" b="0">
                <a:latin typeface="Times New Roman" pitchFamily="-1" charset="0"/>
              </a:rPr>
              <a:t> root</a:t>
            </a:r>
          </a:p>
        </p:txBody>
      </p:sp>
      <p:sp>
        <p:nvSpPr>
          <p:cNvPr id="44056" name="Line 29"/>
          <p:cNvSpPr>
            <a:spLocks noChangeShapeType="1"/>
          </p:cNvSpPr>
          <p:nvPr/>
        </p:nvSpPr>
        <p:spPr bwMode="auto">
          <a:xfrm flipH="1">
            <a:off x="711200" y="1641475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7" name="Line 30"/>
          <p:cNvSpPr>
            <a:spLocks noChangeShapeType="1"/>
          </p:cNvSpPr>
          <p:nvPr/>
        </p:nvSpPr>
        <p:spPr bwMode="auto">
          <a:xfrm flipH="1">
            <a:off x="1541463" y="1738313"/>
            <a:ext cx="2951162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8" name="Line 31"/>
          <p:cNvSpPr>
            <a:spLocks noChangeShapeType="1"/>
          </p:cNvSpPr>
          <p:nvPr/>
        </p:nvSpPr>
        <p:spPr bwMode="auto">
          <a:xfrm flipH="1">
            <a:off x="3316288" y="1808163"/>
            <a:ext cx="1204912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9" name="Line 32"/>
          <p:cNvSpPr>
            <a:spLocks noChangeShapeType="1"/>
          </p:cNvSpPr>
          <p:nvPr/>
        </p:nvSpPr>
        <p:spPr bwMode="auto">
          <a:xfrm flipH="1">
            <a:off x="4479925" y="1862138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0" name="Line 33"/>
          <p:cNvSpPr>
            <a:spLocks noChangeShapeType="1"/>
          </p:cNvSpPr>
          <p:nvPr/>
        </p:nvSpPr>
        <p:spPr bwMode="auto">
          <a:xfrm>
            <a:off x="4978400" y="1627188"/>
            <a:ext cx="3324225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1" name="Line 34"/>
          <p:cNvSpPr>
            <a:spLocks noChangeShapeType="1"/>
          </p:cNvSpPr>
          <p:nvPr/>
        </p:nvSpPr>
        <p:spPr bwMode="auto">
          <a:xfrm>
            <a:off x="4937125" y="1738313"/>
            <a:ext cx="2119313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2" name="Line 35"/>
          <p:cNvSpPr>
            <a:spLocks noChangeShapeType="1"/>
          </p:cNvSpPr>
          <p:nvPr/>
        </p:nvSpPr>
        <p:spPr bwMode="auto">
          <a:xfrm>
            <a:off x="4881563" y="1822450"/>
            <a:ext cx="1344612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3" name="Oval 36"/>
          <p:cNvSpPr>
            <a:spLocks noChangeArrowheads="1"/>
          </p:cNvSpPr>
          <p:nvPr/>
        </p:nvSpPr>
        <p:spPr bwMode="auto">
          <a:xfrm>
            <a:off x="1247775" y="31861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4" name="Oval 37"/>
          <p:cNvSpPr>
            <a:spLocks noChangeArrowheads="1"/>
          </p:cNvSpPr>
          <p:nvPr/>
        </p:nvSpPr>
        <p:spPr bwMode="auto">
          <a:xfrm>
            <a:off x="790575" y="41640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5" name="Oval 38"/>
          <p:cNvSpPr>
            <a:spLocks noChangeArrowheads="1"/>
          </p:cNvSpPr>
          <p:nvPr/>
        </p:nvSpPr>
        <p:spPr bwMode="auto">
          <a:xfrm>
            <a:off x="1801813" y="41624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6" name="Oval 39"/>
          <p:cNvSpPr>
            <a:spLocks noChangeArrowheads="1"/>
          </p:cNvSpPr>
          <p:nvPr/>
        </p:nvSpPr>
        <p:spPr bwMode="auto">
          <a:xfrm>
            <a:off x="6030913" y="320040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7" name="Oval 40"/>
          <p:cNvSpPr>
            <a:spLocks noChangeArrowheads="1"/>
          </p:cNvSpPr>
          <p:nvPr/>
        </p:nvSpPr>
        <p:spPr bwMode="auto">
          <a:xfrm>
            <a:off x="6030913" y="41767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8" name="Oval 41"/>
          <p:cNvSpPr>
            <a:spLocks noChangeArrowheads="1"/>
          </p:cNvSpPr>
          <p:nvPr/>
        </p:nvSpPr>
        <p:spPr bwMode="auto">
          <a:xfrm>
            <a:off x="6030913" y="51403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9" name="Oval 42"/>
          <p:cNvSpPr>
            <a:spLocks noChangeArrowheads="1"/>
          </p:cNvSpPr>
          <p:nvPr/>
        </p:nvSpPr>
        <p:spPr bwMode="auto">
          <a:xfrm>
            <a:off x="18446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0" name="Oval 43"/>
          <p:cNvSpPr>
            <a:spLocks noChangeArrowheads="1"/>
          </p:cNvSpPr>
          <p:nvPr/>
        </p:nvSpPr>
        <p:spPr bwMode="auto">
          <a:xfrm>
            <a:off x="7905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1" name="Oval 44"/>
          <p:cNvSpPr>
            <a:spLocks noChangeArrowheads="1"/>
          </p:cNvSpPr>
          <p:nvPr/>
        </p:nvSpPr>
        <p:spPr bwMode="auto">
          <a:xfrm>
            <a:off x="8116888" y="31861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2" name="Oval 45"/>
          <p:cNvSpPr>
            <a:spLocks noChangeArrowheads="1"/>
          </p:cNvSpPr>
          <p:nvPr/>
        </p:nvSpPr>
        <p:spPr bwMode="auto">
          <a:xfrm>
            <a:off x="8116888" y="41640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3" name="Oval 46"/>
          <p:cNvSpPr>
            <a:spLocks noChangeArrowheads="1"/>
          </p:cNvSpPr>
          <p:nvPr/>
        </p:nvSpPr>
        <p:spPr bwMode="auto">
          <a:xfrm>
            <a:off x="8116888" y="51260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74" name="Text Box 47"/>
          <p:cNvSpPr txBox="1">
            <a:spLocks noChangeArrowheads="1"/>
          </p:cNvSpPr>
          <p:nvPr/>
        </p:nvSpPr>
        <p:spPr bwMode="auto">
          <a:xfrm>
            <a:off x="1262063" y="3249613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bar</a:t>
            </a:r>
          </a:p>
        </p:txBody>
      </p:sp>
      <p:sp>
        <p:nvSpPr>
          <p:cNvPr id="44075" name="Text Box 48"/>
          <p:cNvSpPr txBox="1">
            <a:spLocks noChangeArrowheads="1"/>
          </p:cNvSpPr>
          <p:nvPr/>
        </p:nvSpPr>
        <p:spPr bwMode="auto">
          <a:xfrm>
            <a:off x="747713" y="424656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west</a:t>
            </a:r>
          </a:p>
        </p:txBody>
      </p:sp>
      <p:sp>
        <p:nvSpPr>
          <p:cNvPr id="44076" name="Text Box 49"/>
          <p:cNvSpPr txBox="1">
            <a:spLocks noChangeArrowheads="1"/>
          </p:cNvSpPr>
          <p:nvPr/>
        </p:nvSpPr>
        <p:spPr bwMode="auto">
          <a:xfrm>
            <a:off x="1768475" y="4246563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east</a:t>
            </a:r>
          </a:p>
        </p:txBody>
      </p:sp>
      <p:sp>
        <p:nvSpPr>
          <p:cNvPr id="44077" name="Text Box 50"/>
          <p:cNvSpPr txBox="1">
            <a:spLocks noChangeArrowheads="1"/>
          </p:cNvSpPr>
          <p:nvPr/>
        </p:nvSpPr>
        <p:spPr bwMode="auto">
          <a:xfrm>
            <a:off x="8318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foo</a:t>
            </a:r>
          </a:p>
        </p:txBody>
      </p:sp>
      <p:sp>
        <p:nvSpPr>
          <p:cNvPr id="44078" name="Text Box 51"/>
          <p:cNvSpPr txBox="1">
            <a:spLocks noChangeArrowheads="1"/>
          </p:cNvSpPr>
          <p:nvPr/>
        </p:nvSpPr>
        <p:spPr bwMode="auto">
          <a:xfrm>
            <a:off x="18859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</a:t>
            </a:r>
          </a:p>
        </p:txBody>
      </p:sp>
      <p:sp>
        <p:nvSpPr>
          <p:cNvPr id="44079" name="Line 52"/>
          <p:cNvSpPr>
            <a:spLocks noChangeShapeType="1"/>
          </p:cNvSpPr>
          <p:nvPr/>
        </p:nvSpPr>
        <p:spPr bwMode="auto">
          <a:xfrm>
            <a:off x="1541463" y="2813050"/>
            <a:ext cx="1587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0" name="Line 53"/>
          <p:cNvSpPr>
            <a:spLocks noChangeShapeType="1"/>
          </p:cNvSpPr>
          <p:nvPr/>
        </p:nvSpPr>
        <p:spPr bwMode="auto">
          <a:xfrm flipH="1">
            <a:off x="1050925" y="3762375"/>
            <a:ext cx="360363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1" name="Line 54"/>
          <p:cNvSpPr>
            <a:spLocks noChangeShapeType="1"/>
          </p:cNvSpPr>
          <p:nvPr/>
        </p:nvSpPr>
        <p:spPr bwMode="auto">
          <a:xfrm>
            <a:off x="1625600" y="3748088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2" name="Line 55"/>
          <p:cNvSpPr>
            <a:spLocks noChangeShapeType="1"/>
          </p:cNvSpPr>
          <p:nvPr/>
        </p:nvSpPr>
        <p:spPr bwMode="auto">
          <a:xfrm>
            <a:off x="1071563" y="4745038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3" name="Line 56"/>
          <p:cNvSpPr>
            <a:spLocks noChangeShapeType="1"/>
          </p:cNvSpPr>
          <p:nvPr/>
        </p:nvSpPr>
        <p:spPr bwMode="auto">
          <a:xfrm>
            <a:off x="2097088" y="4730750"/>
            <a:ext cx="1587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4" name="Line 57"/>
          <p:cNvSpPr>
            <a:spLocks noChangeShapeType="1"/>
          </p:cNvSpPr>
          <p:nvPr/>
        </p:nvSpPr>
        <p:spPr bwMode="auto">
          <a:xfrm>
            <a:off x="6311900" y="2833688"/>
            <a:ext cx="158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5" name="Line 58"/>
          <p:cNvSpPr>
            <a:spLocks noChangeShapeType="1"/>
          </p:cNvSpPr>
          <p:nvPr/>
        </p:nvSpPr>
        <p:spPr bwMode="auto">
          <a:xfrm>
            <a:off x="6313488" y="3762375"/>
            <a:ext cx="1587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6" name="Line 59"/>
          <p:cNvSpPr>
            <a:spLocks noChangeShapeType="1"/>
          </p:cNvSpPr>
          <p:nvPr/>
        </p:nvSpPr>
        <p:spPr bwMode="auto">
          <a:xfrm>
            <a:off x="6313488" y="4773613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7" name="Oval 60"/>
          <p:cNvSpPr>
            <a:spLocks noChangeArrowheads="1"/>
          </p:cNvSpPr>
          <p:nvPr/>
        </p:nvSpPr>
        <p:spPr bwMode="auto">
          <a:xfrm>
            <a:off x="8116888" y="60531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8" name="Line 61"/>
          <p:cNvSpPr>
            <a:spLocks noChangeShapeType="1"/>
          </p:cNvSpPr>
          <p:nvPr/>
        </p:nvSpPr>
        <p:spPr bwMode="auto">
          <a:xfrm>
            <a:off x="8428038" y="2805113"/>
            <a:ext cx="15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89" name="Line 62"/>
          <p:cNvSpPr>
            <a:spLocks noChangeShapeType="1"/>
          </p:cNvSpPr>
          <p:nvPr/>
        </p:nvSpPr>
        <p:spPr bwMode="auto">
          <a:xfrm>
            <a:off x="8399463" y="3748088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90" name="Line 63"/>
          <p:cNvSpPr>
            <a:spLocks noChangeShapeType="1"/>
          </p:cNvSpPr>
          <p:nvPr/>
        </p:nvSpPr>
        <p:spPr bwMode="auto">
          <a:xfrm>
            <a:off x="8399463" y="4716463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91" name="Line 64"/>
          <p:cNvSpPr>
            <a:spLocks noChangeShapeType="1"/>
          </p:cNvSpPr>
          <p:nvPr/>
        </p:nvSpPr>
        <p:spPr bwMode="auto">
          <a:xfrm>
            <a:off x="8399463" y="5686425"/>
            <a:ext cx="1587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92" name="Text Box 65"/>
          <p:cNvSpPr txBox="1">
            <a:spLocks noChangeArrowheads="1"/>
          </p:cNvSpPr>
          <p:nvPr/>
        </p:nvSpPr>
        <p:spPr bwMode="auto">
          <a:xfrm>
            <a:off x="6100763" y="3249613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ac</a:t>
            </a:r>
          </a:p>
        </p:txBody>
      </p:sp>
      <p:sp>
        <p:nvSpPr>
          <p:cNvPr id="44093" name="Text Box 66"/>
          <p:cNvSpPr txBox="1">
            <a:spLocks noChangeArrowheads="1"/>
          </p:cNvSpPr>
          <p:nvPr/>
        </p:nvSpPr>
        <p:spPr bwMode="auto">
          <a:xfrm>
            <a:off x="5995988" y="42608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cam</a:t>
            </a:r>
          </a:p>
        </p:txBody>
      </p:sp>
      <p:sp>
        <p:nvSpPr>
          <p:cNvPr id="44094" name="Text Box 67"/>
          <p:cNvSpPr txBox="1">
            <a:spLocks noChangeArrowheads="1"/>
          </p:cNvSpPr>
          <p:nvPr/>
        </p:nvSpPr>
        <p:spPr bwMode="auto">
          <a:xfrm>
            <a:off x="6045200" y="5216525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</a:t>
            </a:r>
          </a:p>
        </p:txBody>
      </p:sp>
      <p:sp>
        <p:nvSpPr>
          <p:cNvPr id="44095" name="Text Box 68"/>
          <p:cNvSpPr txBox="1">
            <a:spLocks noChangeArrowheads="1"/>
          </p:cNvSpPr>
          <p:nvPr/>
        </p:nvSpPr>
        <p:spPr bwMode="auto">
          <a:xfrm>
            <a:off x="8147050" y="3235325"/>
            <a:ext cx="549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in-</a:t>
            </a:r>
          </a:p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addr</a:t>
            </a:r>
          </a:p>
        </p:txBody>
      </p:sp>
      <p:sp>
        <p:nvSpPr>
          <p:cNvPr id="44096" name="Text Box 69"/>
          <p:cNvSpPr txBox="1">
            <a:spLocks noChangeArrowheads="1"/>
          </p:cNvSpPr>
          <p:nvPr/>
        </p:nvSpPr>
        <p:spPr bwMode="auto">
          <a:xfrm>
            <a:off x="8210550" y="4246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</a:t>
            </a:r>
          </a:p>
        </p:txBody>
      </p:sp>
      <p:sp>
        <p:nvSpPr>
          <p:cNvPr id="44097" name="Text Box 70"/>
          <p:cNvSpPr txBox="1">
            <a:spLocks noChangeArrowheads="1"/>
          </p:cNvSpPr>
          <p:nvPr/>
        </p:nvSpPr>
        <p:spPr bwMode="auto">
          <a:xfrm>
            <a:off x="8208963" y="5202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34</a:t>
            </a:r>
          </a:p>
        </p:txBody>
      </p:sp>
      <p:sp>
        <p:nvSpPr>
          <p:cNvPr id="44098" name="Text Box 71"/>
          <p:cNvSpPr txBox="1">
            <a:spLocks noChangeArrowheads="1"/>
          </p:cNvSpPr>
          <p:nvPr/>
        </p:nvSpPr>
        <p:spPr bwMode="auto">
          <a:xfrm>
            <a:off x="8208963" y="61039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56</a:t>
            </a:r>
          </a:p>
        </p:txBody>
      </p:sp>
      <p:sp>
        <p:nvSpPr>
          <p:cNvPr id="44099" name="Text Box 72"/>
          <p:cNvSpPr txBox="1">
            <a:spLocks noChangeArrowheads="1"/>
          </p:cNvSpPr>
          <p:nvPr/>
        </p:nvSpPr>
        <p:spPr bwMode="auto">
          <a:xfrm>
            <a:off x="1949450" y="2895600"/>
            <a:ext cx="185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generic domains</a:t>
            </a:r>
          </a:p>
        </p:txBody>
      </p:sp>
      <p:sp>
        <p:nvSpPr>
          <p:cNvPr id="44100" name="Text Box 73"/>
          <p:cNvSpPr txBox="1">
            <a:spLocks noChangeArrowheads="1"/>
          </p:cNvSpPr>
          <p:nvPr/>
        </p:nvSpPr>
        <p:spPr bwMode="auto">
          <a:xfrm>
            <a:off x="4149725" y="2895600"/>
            <a:ext cx="188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country domains</a:t>
            </a:r>
          </a:p>
        </p:txBody>
      </p:sp>
      <p:sp>
        <p:nvSpPr>
          <p:cNvPr id="44101" name="Text Box 74"/>
          <p:cNvSpPr txBox="1">
            <a:spLocks noChangeArrowheads="1"/>
          </p:cNvSpPr>
          <p:nvPr/>
        </p:nvSpPr>
        <p:spPr bwMode="auto">
          <a:xfrm>
            <a:off x="1262063" y="5699125"/>
            <a:ext cx="191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my.east.bar.edu</a:t>
            </a:r>
          </a:p>
        </p:txBody>
      </p:sp>
      <p:sp>
        <p:nvSpPr>
          <p:cNvPr id="44102" name="Text Box 75"/>
          <p:cNvSpPr txBox="1">
            <a:spLocks noChangeArrowheads="1"/>
          </p:cNvSpPr>
          <p:nvPr/>
        </p:nvSpPr>
        <p:spPr bwMode="auto">
          <a:xfrm>
            <a:off x="5386388" y="5699125"/>
            <a:ext cx="1700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usr.cam.ac.uk</a:t>
            </a:r>
          </a:p>
        </p:txBody>
      </p:sp>
      <p:sp>
        <p:nvSpPr>
          <p:cNvPr id="44103" name="Text Box 76"/>
          <p:cNvSpPr txBox="1">
            <a:spLocks noChangeArrowheads="1"/>
          </p:cNvSpPr>
          <p:nvPr/>
        </p:nvSpPr>
        <p:spPr bwMode="auto">
          <a:xfrm>
            <a:off x="6553200" y="6400800"/>
            <a:ext cx="158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12.34.56.0/24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Using DNS</a:t>
            </a:r>
          </a:p>
        </p:txBody>
      </p:sp>
      <p:sp>
        <p:nvSpPr>
          <p:cNvPr id="118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Local DNS server (“default name server”)</a:t>
            </a:r>
          </a:p>
          <a:p>
            <a:pPr lvl="1" eaLnBrk="1" hangingPunct="1"/>
            <a:r>
              <a:rPr lang="en-US" dirty="0"/>
              <a:t>Usually near the end hosts who use it</a:t>
            </a:r>
          </a:p>
          <a:p>
            <a:pPr lvl="1" eaLnBrk="1" hangingPunct="1"/>
            <a:r>
              <a:rPr lang="en-US" dirty="0"/>
              <a:t>Local hosts configured with local server (e.g., /etc/</a:t>
            </a:r>
            <a:r>
              <a:rPr lang="en-US" dirty="0" err="1"/>
              <a:t>resolv.conf</a:t>
            </a:r>
            <a:r>
              <a:rPr lang="en-US" dirty="0"/>
              <a:t>) or learn the server via DHCP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Client application</a:t>
            </a:r>
          </a:p>
          <a:p>
            <a:pPr lvl="1" eaLnBrk="1" hangingPunct="1"/>
            <a:r>
              <a:rPr lang="en-US" dirty="0"/>
              <a:t>Extract server name (e.g., from the URL)</a:t>
            </a:r>
          </a:p>
          <a:p>
            <a:pPr lvl="1" eaLnBrk="1" hangingPunct="1"/>
            <a:r>
              <a:rPr lang="en-US" dirty="0"/>
              <a:t>Do </a:t>
            </a:r>
            <a:r>
              <a:rPr lang="en-US" i="1" dirty="0" err="1"/>
              <a:t>gethostbyname</a:t>
            </a:r>
            <a:r>
              <a:rPr lang="en-US" i="1" dirty="0"/>
              <a:t>()</a:t>
            </a:r>
            <a:r>
              <a:rPr lang="en-US" dirty="0"/>
              <a:t> to trigger resolver code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Server application</a:t>
            </a:r>
          </a:p>
          <a:p>
            <a:pPr lvl="1" eaLnBrk="1" hangingPunct="1"/>
            <a:r>
              <a:rPr lang="en-US" dirty="0"/>
              <a:t>Extract client IP address from socket</a:t>
            </a:r>
          </a:p>
          <a:p>
            <a:pPr lvl="1" eaLnBrk="1" hangingPunct="1"/>
            <a:r>
              <a:rPr lang="en-US" dirty="0"/>
              <a:t>Optional </a:t>
            </a:r>
            <a:r>
              <a:rPr lang="en-US" i="1" dirty="0" err="1"/>
              <a:t>gethostbyaddr</a:t>
            </a:r>
            <a:r>
              <a:rPr lang="en-US" i="1" dirty="0"/>
              <a:t>()</a:t>
            </a:r>
            <a:r>
              <a:rPr lang="en-US" dirty="0"/>
              <a:t> to translate into name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83BA7F-CE7C-C748-B49C-EAA02049FBE0}" type="slidenum">
              <a:rPr lang="en-US">
                <a:latin typeface="Courier New" pitchFamily="-1" charset="0"/>
              </a:rPr>
              <a:pPr/>
              <a:t>18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start PA2 if you haven’t.</a:t>
            </a:r>
          </a:p>
          <a:p>
            <a:r>
              <a:rPr lang="en-US" dirty="0" smtClean="0"/>
              <a:t>PA1 grades will be out over the </a:t>
            </a:r>
            <a:r>
              <a:rPr lang="en-US" smtClean="0"/>
              <a:t>coming weekend.</a:t>
            </a:r>
            <a:endParaRPr lang="en-US" dirty="0" smtClean="0"/>
          </a:p>
          <a:p>
            <a:r>
              <a:rPr lang="en-US" dirty="0" smtClean="0"/>
              <a:t>AWS </a:t>
            </a:r>
            <a:r>
              <a:rPr lang="en-US" dirty="0" smtClean="0"/>
              <a:t>codes </a:t>
            </a:r>
            <a:r>
              <a:rPr lang="en-US" dirty="0" smtClean="0"/>
              <a:t>are </a:t>
            </a:r>
            <a:r>
              <a:rPr lang="en-US" dirty="0" smtClean="0"/>
              <a:t>distributed </a:t>
            </a:r>
            <a:r>
              <a:rPr lang="en-US" dirty="0" smtClean="0"/>
              <a:t>on </a:t>
            </a:r>
            <a:r>
              <a:rPr lang="en-US" dirty="0" err="1" smtClean="0"/>
              <a:t>UBLearns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Will post setup instructions.</a:t>
            </a:r>
          </a:p>
          <a:p>
            <a:r>
              <a:rPr lang="en-US" dirty="0" smtClean="0"/>
              <a:t>Practice problem set 1 &amp; midterm example posted on the course website.</a:t>
            </a:r>
          </a:p>
          <a:p>
            <a:r>
              <a:rPr lang="en-US" dirty="0" smtClean="0"/>
              <a:t>Moving the midterm from Friday (3/8) to Wednesday (3/6)?</a:t>
            </a:r>
          </a:p>
          <a:p>
            <a:r>
              <a:rPr lang="en-US" dirty="0" smtClean="0"/>
              <a:t>Come </a:t>
            </a:r>
            <a:r>
              <a:rPr lang="en-US" dirty="0"/>
              <a:t>talk to me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4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Two multicast algorithms for total ordering</a:t>
            </a:r>
          </a:p>
          <a:p>
            <a:pPr lvl="1"/>
            <a:r>
              <a:rPr lang="en-US" dirty="0" smtClean="0"/>
              <a:t>Sequencer</a:t>
            </a:r>
          </a:p>
          <a:p>
            <a:pPr lvl="1"/>
            <a:r>
              <a:rPr lang="en-US" dirty="0" smtClean="0"/>
              <a:t>ISIS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Multicast for causal ordering</a:t>
            </a:r>
          </a:p>
          <a:p>
            <a:pPr lvl="1"/>
            <a:r>
              <a:rPr lang="en-US" dirty="0" smtClean="0"/>
              <a:t>Uses </a:t>
            </a:r>
            <a:r>
              <a:rPr lang="en-US" smtClean="0"/>
              <a:t>vector timestamps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2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Example</a:t>
            </a:r>
          </a:p>
        </p:txBody>
      </p:sp>
      <p:sp>
        <p:nvSpPr>
          <p:cNvPr id="48133" name="Rectangle 65"/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3733800" cy="1295400"/>
          </a:xfrm>
        </p:spPr>
        <p:txBody>
          <a:bodyPr/>
          <a:lstStyle/>
          <a:p>
            <a:pPr eaLnBrk="1" hangingPunct="1">
              <a:spcAft>
                <a:spcPts val="3000"/>
              </a:spcAft>
              <a:buFontTx/>
              <a:buNone/>
            </a:pPr>
            <a:r>
              <a:rPr lang="en-US" sz="2400">
                <a:ea typeface="ＭＳ Ｐゴシック" pitchFamily="-1" charset="-128"/>
                <a:cs typeface="ＭＳ Ｐゴシック" pitchFamily="-1" charset="-128"/>
              </a:rPr>
              <a:t>Host at </a:t>
            </a:r>
            <a:r>
              <a:rPr lang="en-US" sz="2400">
                <a:latin typeface="Courier" pitchFamily="-1" charset="0"/>
                <a:ea typeface="Courier" pitchFamily="-1" charset="0"/>
                <a:cs typeface="Courier" pitchFamily="-1" charset="0"/>
              </a:rPr>
              <a:t>cis.poly.edu </a:t>
            </a:r>
            <a:r>
              <a:rPr lang="en-US" sz="2400">
                <a:ea typeface="ＭＳ Ｐゴシック" pitchFamily="-1" charset="-128"/>
                <a:cs typeface="ＭＳ Ｐゴシック" pitchFamily="-1" charset="-128"/>
              </a:rPr>
              <a:t>wants IP address for </a:t>
            </a:r>
            <a:r>
              <a:rPr lang="en-US" sz="2400">
                <a:latin typeface="Courier" pitchFamily="-1" charset="0"/>
                <a:ea typeface="Courier" pitchFamily="-1" charset="0"/>
                <a:cs typeface="Courier" pitchFamily="-1" charset="0"/>
              </a:rPr>
              <a:t>gaia.cs.umass.edu</a:t>
            </a:r>
          </a:p>
        </p:txBody>
      </p:sp>
      <p:sp>
        <p:nvSpPr>
          <p:cNvPr id="481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366539-C3BC-FC44-A517-B4C27CF666BF}" type="slidenum">
              <a:rPr lang="en-US">
                <a:latin typeface="Courier New" pitchFamily="-1" charset="0"/>
              </a:rPr>
              <a:pPr/>
              <a:t>20</a:t>
            </a:fld>
            <a:endParaRPr lang="en-US">
              <a:latin typeface="Courier New" pitchFamily="-1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514725" y="510063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5100638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3"/>
          <p:cNvSpPr txBox="1">
            <a:spLocks noChangeArrowheads="1"/>
          </p:cNvSpPr>
          <p:nvPr/>
        </p:nvSpPr>
        <p:spPr bwMode="auto">
          <a:xfrm>
            <a:off x="2682875" y="5486400"/>
            <a:ext cx="18446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requesting host</a:t>
            </a:r>
            <a:endParaRPr lang="en-US" sz="2400" b="0">
              <a:latin typeface="Times New Roman" pitchFamily="-1" charset="0"/>
            </a:endParaRPr>
          </a:p>
          <a:p>
            <a:pPr eaLnBrk="0" hangingPunct="0"/>
            <a:r>
              <a:rPr lang="en-US" sz="1600"/>
              <a:t>cis.poly.edu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48136" name="Text Box 4"/>
          <p:cNvSpPr txBox="1">
            <a:spLocks noChangeArrowheads="1"/>
          </p:cNvSpPr>
          <p:nvPr/>
        </p:nvSpPr>
        <p:spPr bwMode="auto">
          <a:xfrm>
            <a:off x="6457950" y="6048375"/>
            <a:ext cx="226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gaia.cs.umass.edu</a:t>
            </a:r>
            <a:endParaRPr lang="en-US" sz="1600" b="0">
              <a:latin typeface="Times New Roman" pitchFamily="-1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5638800" y="5991225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991225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62375" y="3025775"/>
            <a:ext cx="369888" cy="657225"/>
            <a:chOff x="4180" y="783"/>
            <a:chExt cx="150" cy="307"/>
          </a:xfrm>
        </p:grpSpPr>
        <p:sp>
          <p:nvSpPr>
            <p:cNvPr id="48187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8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9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0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1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2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3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4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38" name="Text Box 15"/>
          <p:cNvSpPr txBox="1">
            <a:spLocks noChangeArrowheads="1"/>
          </p:cNvSpPr>
          <p:nvPr/>
        </p:nvSpPr>
        <p:spPr bwMode="auto">
          <a:xfrm>
            <a:off x="4316413" y="1219200"/>
            <a:ext cx="2011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root DNS server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1185808" name="Line 16"/>
          <p:cNvSpPr>
            <a:spLocks noChangeShapeType="1"/>
          </p:cNvSpPr>
          <p:nvPr/>
        </p:nvSpPr>
        <p:spPr bwMode="auto">
          <a:xfrm flipH="1" flipV="1">
            <a:off x="3811588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09" name="Line 17"/>
          <p:cNvSpPr>
            <a:spLocks noChangeShapeType="1"/>
          </p:cNvSpPr>
          <p:nvPr/>
        </p:nvSpPr>
        <p:spPr bwMode="auto">
          <a:xfrm flipV="1">
            <a:off x="3925888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0" name="Line 18"/>
          <p:cNvSpPr>
            <a:spLocks noChangeShapeType="1"/>
          </p:cNvSpPr>
          <p:nvPr/>
        </p:nvSpPr>
        <p:spPr bwMode="auto">
          <a:xfrm flipV="1">
            <a:off x="4211638" y="3179763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1" name="Line 19"/>
          <p:cNvSpPr>
            <a:spLocks noChangeShapeType="1"/>
          </p:cNvSpPr>
          <p:nvPr/>
        </p:nvSpPr>
        <p:spPr bwMode="auto">
          <a:xfrm flipH="1" flipV="1">
            <a:off x="4211638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2" name="Line 20"/>
          <p:cNvSpPr>
            <a:spLocks noChangeShapeType="1"/>
          </p:cNvSpPr>
          <p:nvPr/>
        </p:nvSpPr>
        <p:spPr bwMode="auto">
          <a:xfrm flipH="1">
            <a:off x="4135438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13" name="Line 21"/>
          <p:cNvSpPr>
            <a:spLocks noChangeShapeType="1"/>
          </p:cNvSpPr>
          <p:nvPr/>
        </p:nvSpPr>
        <p:spPr bwMode="auto">
          <a:xfrm>
            <a:off x="4002088" y="3741738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17663" y="3116263"/>
            <a:ext cx="1998662" cy="611187"/>
            <a:chOff x="2800" y="2132"/>
            <a:chExt cx="1259" cy="385"/>
          </a:xfrm>
        </p:grpSpPr>
        <p:sp>
          <p:nvSpPr>
            <p:cNvPr id="48185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6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0">
                  <a:latin typeface="Comic Sans MS" pitchFamily="-1" charset="0"/>
                </a:rPr>
                <a:t>local DNS server</a:t>
              </a:r>
              <a:endParaRPr lang="en-US" sz="2400" b="0">
                <a:latin typeface="Times New Roman" pitchFamily="-1" charset="0"/>
              </a:endParaRPr>
            </a:p>
            <a:p>
              <a:pPr eaLnBrk="0" hangingPunct="0"/>
              <a:r>
                <a:rPr lang="en-US" sz="1600"/>
                <a:t>dns.poly.edu</a:t>
              </a:r>
              <a:endParaRPr lang="en-US" sz="1600" b="0">
                <a:latin typeface="Times New Roman" pitchFamily="-1" charset="0"/>
              </a:endParaRPr>
            </a:p>
          </p:txBody>
        </p:sp>
      </p:grpSp>
      <p:sp>
        <p:nvSpPr>
          <p:cNvPr id="1185817" name="Text Box 25"/>
          <p:cNvSpPr txBox="1">
            <a:spLocks noChangeArrowheads="1"/>
          </p:cNvSpPr>
          <p:nvPr/>
        </p:nvSpPr>
        <p:spPr bwMode="auto">
          <a:xfrm>
            <a:off x="3522663" y="4568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1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4065588" y="2235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2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19" name="Text Box 27"/>
          <p:cNvSpPr txBox="1">
            <a:spLocks noChangeArrowheads="1"/>
          </p:cNvSpPr>
          <p:nvPr/>
        </p:nvSpPr>
        <p:spPr bwMode="auto">
          <a:xfrm>
            <a:off x="4503738" y="24733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3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20" name="Text Box 28"/>
          <p:cNvSpPr txBox="1">
            <a:spLocks noChangeArrowheads="1"/>
          </p:cNvSpPr>
          <p:nvPr/>
        </p:nvSpPr>
        <p:spPr bwMode="auto">
          <a:xfrm>
            <a:off x="4818063" y="2882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4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21" name="Text Box 29"/>
          <p:cNvSpPr txBox="1">
            <a:spLocks noChangeArrowheads="1"/>
          </p:cNvSpPr>
          <p:nvPr/>
        </p:nvSpPr>
        <p:spPr bwMode="auto">
          <a:xfrm>
            <a:off x="4848225" y="3370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5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22" name="Text Box 30"/>
          <p:cNvSpPr txBox="1">
            <a:spLocks noChangeArrowheads="1"/>
          </p:cNvSpPr>
          <p:nvPr/>
        </p:nvSpPr>
        <p:spPr bwMode="auto">
          <a:xfrm>
            <a:off x="5445125" y="44100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6</a:t>
            </a:r>
            <a:endParaRPr lang="en-US" sz="2400" b="0">
              <a:latin typeface="Times New Roman" pitchFamily="-1" charset="0"/>
            </a:endParaRP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876800" y="1606550"/>
            <a:ext cx="369888" cy="657225"/>
            <a:chOff x="4180" y="783"/>
            <a:chExt cx="150" cy="307"/>
          </a:xfrm>
        </p:grpSpPr>
        <p:sp>
          <p:nvSpPr>
            <p:cNvPr id="48177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8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9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0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1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2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3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4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705475" y="3035300"/>
            <a:ext cx="369888" cy="657225"/>
            <a:chOff x="4180" y="783"/>
            <a:chExt cx="150" cy="307"/>
          </a:xfrm>
        </p:grpSpPr>
        <p:sp>
          <p:nvSpPr>
            <p:cNvPr id="48169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1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2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5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6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686425" y="4654550"/>
            <a:ext cx="369888" cy="657225"/>
            <a:chOff x="4180" y="783"/>
            <a:chExt cx="150" cy="307"/>
          </a:xfrm>
        </p:grpSpPr>
        <p:sp>
          <p:nvSpPr>
            <p:cNvPr id="48161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2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3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4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5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6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7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8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55" name="Text Box 58"/>
          <p:cNvSpPr txBox="1">
            <a:spLocks noChangeArrowheads="1"/>
          </p:cNvSpPr>
          <p:nvPr/>
        </p:nvSpPr>
        <p:spPr bwMode="auto">
          <a:xfrm>
            <a:off x="4768850" y="5286375"/>
            <a:ext cx="26177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Comic Sans MS" pitchFamily="-1" charset="0"/>
              </a:rPr>
              <a:t>authoritative DNS server</a:t>
            </a:r>
            <a:endParaRPr lang="en-US" sz="2400" b="0">
              <a:latin typeface="Times New Roman" pitchFamily="-1" charset="0"/>
            </a:endParaRPr>
          </a:p>
          <a:p>
            <a:pPr eaLnBrk="0" hangingPunct="0"/>
            <a:r>
              <a:rPr lang="en-US" sz="1600"/>
              <a:t>dns.cs.umass.edu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1185851" name="Text Box 59"/>
          <p:cNvSpPr txBox="1">
            <a:spLocks noChangeArrowheads="1"/>
          </p:cNvSpPr>
          <p:nvPr/>
        </p:nvSpPr>
        <p:spPr bwMode="auto">
          <a:xfrm>
            <a:off x="4818063" y="4440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7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52" name="Text Box 60"/>
          <p:cNvSpPr txBox="1">
            <a:spLocks noChangeArrowheads="1"/>
          </p:cNvSpPr>
          <p:nvPr/>
        </p:nvSpPr>
        <p:spPr bwMode="auto">
          <a:xfrm>
            <a:off x="4075113" y="45878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8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1185853" name="Line 61"/>
          <p:cNvSpPr>
            <a:spLocks noChangeShapeType="1"/>
          </p:cNvSpPr>
          <p:nvPr/>
        </p:nvSpPr>
        <p:spPr bwMode="auto">
          <a:xfrm>
            <a:off x="4144963" y="3511550"/>
            <a:ext cx="1493837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854" name="Line 62"/>
          <p:cNvSpPr>
            <a:spLocks noChangeShapeType="1"/>
          </p:cNvSpPr>
          <p:nvPr/>
        </p:nvSpPr>
        <p:spPr bwMode="auto">
          <a:xfrm flipH="1" flipV="1">
            <a:off x="4105275" y="3627438"/>
            <a:ext cx="1493838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0" name="Text Box 63"/>
          <p:cNvSpPr txBox="1">
            <a:spLocks noChangeArrowheads="1"/>
          </p:cNvSpPr>
          <p:nvPr/>
        </p:nvSpPr>
        <p:spPr bwMode="auto">
          <a:xfrm>
            <a:off x="5076825" y="25908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TLD DNS server</a:t>
            </a:r>
            <a:endParaRPr lang="en-US" sz="1600" b="0">
              <a:latin typeface="Times New Roman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8" grpId="0" animBg="1"/>
      <p:bldP spid="1185809" grpId="0" animBg="1"/>
      <p:bldP spid="1185810" grpId="0" animBg="1"/>
      <p:bldP spid="1185811" grpId="0" animBg="1"/>
      <p:bldP spid="1185812" grpId="0" animBg="1"/>
      <p:bldP spid="1185813" grpId="0" animBg="1"/>
      <p:bldP spid="1185817" grpId="0"/>
      <p:bldP spid="1185818" grpId="0"/>
      <p:bldP spid="1185819" grpId="0"/>
      <p:bldP spid="1185820" grpId="0"/>
      <p:bldP spid="1185821" grpId="0"/>
      <p:bldP spid="1185822" grpId="0"/>
      <p:bldP spid="1185851" grpId="0"/>
      <p:bldP spid="1185852" grpId="0"/>
      <p:bldP spid="1185853" grpId="0" animBg="1"/>
      <p:bldP spid="11858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Recursive vs. Iterative Queries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3657600" cy="5486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Recursive query</a:t>
            </a:r>
          </a:p>
          <a:p>
            <a:pPr lvl="1" eaLnBrk="1" hangingPunct="1"/>
            <a:r>
              <a:rPr lang="en-US"/>
              <a:t>Ask server to get answer for you</a:t>
            </a:r>
          </a:p>
          <a:p>
            <a:pPr lvl="1" eaLnBrk="1" hangingPunct="1"/>
            <a:r>
              <a:rPr lang="en-US"/>
              <a:t>E.g., request 1 and response 8</a:t>
            </a:r>
          </a:p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Iterative query</a:t>
            </a:r>
          </a:p>
          <a:p>
            <a:pPr lvl="1" eaLnBrk="1" hangingPunct="1"/>
            <a:r>
              <a:rPr lang="en-US"/>
              <a:t>Ask server who </a:t>
            </a:r>
            <a:br>
              <a:rPr lang="en-US"/>
            </a:br>
            <a:r>
              <a:rPr lang="en-US"/>
              <a:t>to ask next</a:t>
            </a:r>
          </a:p>
          <a:p>
            <a:pPr lvl="1" eaLnBrk="1" hangingPunct="1"/>
            <a:r>
              <a:rPr lang="en-US"/>
              <a:t>E.g., all other request-response pairs</a:t>
            </a:r>
          </a:p>
        </p:txBody>
      </p:sp>
      <p:sp>
        <p:nvSpPr>
          <p:cNvPr id="501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DCD2EC-2C69-F94E-B9EC-13C7AE79CEEF}" type="slidenum">
              <a:rPr lang="en-US">
                <a:latin typeface="Courier New" pitchFamily="-1" charset="0"/>
              </a:rPr>
              <a:pPr/>
              <a:t>21</a:t>
            </a:fld>
            <a:endParaRPr lang="en-US">
              <a:latin typeface="Courier New" pitchFamily="-1" charset="0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202238" y="510222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5102225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4370388" y="5680075"/>
            <a:ext cx="18446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requesting host</a:t>
            </a:r>
            <a:endParaRPr lang="en-US" sz="2400" b="0">
              <a:latin typeface="Times New Roman" pitchFamily="-1" charset="0"/>
            </a:endParaRPr>
          </a:p>
          <a:p>
            <a:pPr eaLnBrk="0" hangingPunct="0"/>
            <a:r>
              <a:rPr lang="en-US" sz="1600"/>
              <a:t>cis.poly.edu</a:t>
            </a:r>
            <a:endParaRPr lang="en-US" sz="1600" b="0">
              <a:latin typeface="Times New Roman" pitchFamily="-1" charset="0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326313" y="597852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313" y="5978525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449888" y="3027363"/>
            <a:ext cx="369887" cy="657225"/>
            <a:chOff x="4180" y="783"/>
            <a:chExt cx="150" cy="307"/>
          </a:xfrm>
        </p:grpSpPr>
        <p:sp>
          <p:nvSpPr>
            <p:cNvPr id="50234" name="AutoShape 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5" name="Rectangle 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6" name="Rectangle 1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7" name="AutoShape 1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8" name="Line 1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9" name="Line 1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40" name="Rectangle 1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41" name="Rectangle 1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185" name="Text Box 16"/>
          <p:cNvSpPr txBox="1">
            <a:spLocks noChangeArrowheads="1"/>
          </p:cNvSpPr>
          <p:nvPr/>
        </p:nvSpPr>
        <p:spPr bwMode="auto">
          <a:xfrm>
            <a:off x="6003925" y="1279525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root DNS server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50186" name="Line 17"/>
          <p:cNvSpPr>
            <a:spLocks noChangeShapeType="1"/>
          </p:cNvSpPr>
          <p:nvPr/>
        </p:nvSpPr>
        <p:spPr bwMode="auto">
          <a:xfrm flipH="1" flipV="1">
            <a:off x="5499100" y="3714750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7" name="Line 18"/>
          <p:cNvSpPr>
            <a:spLocks noChangeShapeType="1"/>
          </p:cNvSpPr>
          <p:nvPr/>
        </p:nvSpPr>
        <p:spPr bwMode="auto">
          <a:xfrm flipV="1">
            <a:off x="5613400" y="2019300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8" name="Line 19"/>
          <p:cNvSpPr>
            <a:spLocks noChangeShapeType="1"/>
          </p:cNvSpPr>
          <p:nvPr/>
        </p:nvSpPr>
        <p:spPr bwMode="auto">
          <a:xfrm flipV="1">
            <a:off x="5899150" y="3181350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9" name="Line 20"/>
          <p:cNvSpPr>
            <a:spLocks noChangeShapeType="1"/>
          </p:cNvSpPr>
          <p:nvPr/>
        </p:nvSpPr>
        <p:spPr bwMode="auto">
          <a:xfrm flipH="1" flipV="1">
            <a:off x="5899150" y="3352800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0" name="Line 21"/>
          <p:cNvSpPr>
            <a:spLocks noChangeShapeType="1"/>
          </p:cNvSpPr>
          <p:nvPr/>
        </p:nvSpPr>
        <p:spPr bwMode="auto">
          <a:xfrm flipH="1">
            <a:off x="5822950" y="2247900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1" name="Line 22"/>
          <p:cNvSpPr>
            <a:spLocks noChangeShapeType="1"/>
          </p:cNvSpPr>
          <p:nvPr/>
        </p:nvSpPr>
        <p:spPr bwMode="auto">
          <a:xfrm>
            <a:off x="5689600" y="3743325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429000" y="3351213"/>
            <a:ext cx="1998663" cy="611187"/>
            <a:chOff x="2800" y="2132"/>
            <a:chExt cx="1259" cy="385"/>
          </a:xfrm>
        </p:grpSpPr>
        <p:sp>
          <p:nvSpPr>
            <p:cNvPr id="50232" name="Rectangle 24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3" name="Text Box 25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0">
                  <a:latin typeface="Comic Sans MS" pitchFamily="-1" charset="0"/>
                </a:rPr>
                <a:t>local DNS server</a:t>
              </a:r>
              <a:endParaRPr lang="en-US" sz="2400" b="0">
                <a:latin typeface="Times New Roman" pitchFamily="-1" charset="0"/>
              </a:endParaRPr>
            </a:p>
            <a:p>
              <a:pPr eaLnBrk="0" hangingPunct="0"/>
              <a:r>
                <a:rPr lang="en-US" sz="1600"/>
                <a:t>dns.poly.edu</a:t>
              </a:r>
              <a:endParaRPr lang="en-US" sz="1600" b="0">
                <a:latin typeface="Times New Roman" pitchFamily="-1" charset="0"/>
              </a:endParaRPr>
            </a:p>
          </p:txBody>
        </p:sp>
      </p:grpSp>
      <p:sp>
        <p:nvSpPr>
          <p:cNvPr id="50193" name="Text Box 26"/>
          <p:cNvSpPr txBox="1">
            <a:spLocks noChangeArrowheads="1"/>
          </p:cNvSpPr>
          <p:nvPr/>
        </p:nvSpPr>
        <p:spPr bwMode="auto">
          <a:xfrm>
            <a:off x="5210175" y="45704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1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194" name="Text Box 27"/>
          <p:cNvSpPr txBox="1">
            <a:spLocks noChangeArrowheads="1"/>
          </p:cNvSpPr>
          <p:nvPr/>
        </p:nvSpPr>
        <p:spPr bwMode="auto">
          <a:xfrm>
            <a:off x="5753100" y="2236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2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195" name="Text Box 28"/>
          <p:cNvSpPr txBox="1">
            <a:spLocks noChangeArrowheads="1"/>
          </p:cNvSpPr>
          <p:nvPr/>
        </p:nvSpPr>
        <p:spPr bwMode="auto">
          <a:xfrm>
            <a:off x="6191250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3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196" name="Text Box 29"/>
          <p:cNvSpPr txBox="1">
            <a:spLocks noChangeArrowheads="1"/>
          </p:cNvSpPr>
          <p:nvPr/>
        </p:nvSpPr>
        <p:spPr bwMode="auto">
          <a:xfrm>
            <a:off x="6505575" y="2884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4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197" name="Text Box 30"/>
          <p:cNvSpPr txBox="1">
            <a:spLocks noChangeArrowheads="1"/>
          </p:cNvSpPr>
          <p:nvPr/>
        </p:nvSpPr>
        <p:spPr bwMode="auto">
          <a:xfrm>
            <a:off x="6535738" y="3371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5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198" name="Text Box 31"/>
          <p:cNvSpPr txBox="1">
            <a:spLocks noChangeArrowheads="1"/>
          </p:cNvSpPr>
          <p:nvPr/>
        </p:nvSpPr>
        <p:spPr bwMode="auto">
          <a:xfrm>
            <a:off x="7132638" y="4411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6</a:t>
            </a:r>
            <a:endParaRPr lang="en-US" sz="2400" b="0">
              <a:latin typeface="Times New Roman" pitchFamily="-1" charset="0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564313" y="1608138"/>
            <a:ext cx="369887" cy="657225"/>
            <a:chOff x="4180" y="783"/>
            <a:chExt cx="150" cy="307"/>
          </a:xfrm>
        </p:grpSpPr>
        <p:sp>
          <p:nvSpPr>
            <p:cNvPr id="50224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5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6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7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8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9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0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1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7392988" y="3036888"/>
            <a:ext cx="369887" cy="657225"/>
            <a:chOff x="4180" y="783"/>
            <a:chExt cx="150" cy="307"/>
          </a:xfrm>
        </p:grpSpPr>
        <p:sp>
          <p:nvSpPr>
            <p:cNvPr id="50216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7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8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9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0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1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2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3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7373938" y="4656138"/>
            <a:ext cx="369887" cy="657225"/>
            <a:chOff x="4180" y="783"/>
            <a:chExt cx="150" cy="307"/>
          </a:xfrm>
        </p:grpSpPr>
        <p:sp>
          <p:nvSpPr>
            <p:cNvPr id="50208" name="AutoShape 5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9" name="Rectangle 5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0" name="Rectangle 5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1" name="AutoShape 5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2" name="Line 5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3" name="Line 5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4" name="Rectangle 5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5" name="Rectangle 5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202" name="Text Box 59"/>
          <p:cNvSpPr txBox="1">
            <a:spLocks noChangeArrowheads="1"/>
          </p:cNvSpPr>
          <p:nvPr/>
        </p:nvSpPr>
        <p:spPr bwMode="auto">
          <a:xfrm>
            <a:off x="6456363" y="5303838"/>
            <a:ext cx="2617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Comic Sans MS" pitchFamily="-1" charset="0"/>
              </a:rPr>
              <a:t>authoritative DNS server</a:t>
            </a:r>
            <a:endParaRPr lang="en-US" sz="2400" b="0">
              <a:latin typeface="Times New Roman" pitchFamily="-1" charset="0"/>
            </a:endParaRPr>
          </a:p>
          <a:p>
            <a:pPr eaLnBrk="0" hangingPunct="0"/>
            <a:r>
              <a:rPr lang="en-US" sz="1600"/>
              <a:t>dns.cs.umass.edu</a:t>
            </a:r>
            <a:endParaRPr lang="en-US" sz="1600" b="0">
              <a:latin typeface="Times New Roman" pitchFamily="-1" charset="0"/>
            </a:endParaRPr>
          </a:p>
        </p:txBody>
      </p:sp>
      <p:sp>
        <p:nvSpPr>
          <p:cNvPr id="50203" name="Text Box 60"/>
          <p:cNvSpPr txBox="1">
            <a:spLocks noChangeArrowheads="1"/>
          </p:cNvSpPr>
          <p:nvPr/>
        </p:nvSpPr>
        <p:spPr bwMode="auto">
          <a:xfrm>
            <a:off x="6505575" y="4441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7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204" name="Text Box 61"/>
          <p:cNvSpPr txBox="1">
            <a:spLocks noChangeArrowheads="1"/>
          </p:cNvSpPr>
          <p:nvPr/>
        </p:nvSpPr>
        <p:spPr bwMode="auto">
          <a:xfrm>
            <a:off x="5762625" y="45894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solidFill>
                  <a:srgbClr val="FF0000"/>
                </a:solidFill>
                <a:latin typeface="Arial" pitchFamily="-1" charset="0"/>
              </a:rPr>
              <a:t>8</a:t>
            </a:r>
            <a:endParaRPr lang="en-US" sz="2400" b="0">
              <a:latin typeface="Times New Roman" pitchFamily="-1" charset="0"/>
            </a:endParaRPr>
          </a:p>
        </p:txBody>
      </p:sp>
      <p:sp>
        <p:nvSpPr>
          <p:cNvPr id="50205" name="Line 62"/>
          <p:cNvSpPr>
            <a:spLocks noChangeShapeType="1"/>
          </p:cNvSpPr>
          <p:nvPr/>
        </p:nvSpPr>
        <p:spPr bwMode="auto">
          <a:xfrm>
            <a:off x="5832475" y="3513138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6" name="Line 63"/>
          <p:cNvSpPr>
            <a:spLocks noChangeShapeType="1"/>
          </p:cNvSpPr>
          <p:nvPr/>
        </p:nvSpPr>
        <p:spPr bwMode="auto">
          <a:xfrm flipH="1" flipV="1">
            <a:off x="5792788" y="3629025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7" name="Text Box 64"/>
          <p:cNvSpPr txBox="1">
            <a:spLocks noChangeArrowheads="1"/>
          </p:cNvSpPr>
          <p:nvPr/>
        </p:nvSpPr>
        <p:spPr bwMode="auto">
          <a:xfrm>
            <a:off x="6764338" y="2651125"/>
            <a:ext cx="2011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>
                <a:latin typeface="Comic Sans MS" pitchFamily="-1" charset="0"/>
              </a:rPr>
              <a:t>TLD DNS server</a:t>
            </a:r>
            <a:endParaRPr lang="en-US" sz="1600" b="0">
              <a:latin typeface="Times New Roman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DNS Caching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Performing all these queries take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And all this before the actual communication takes place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E.g., 1-second latency before starting Web download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Caching can substantially reduce overhead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top-level servers very rarely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Popular sites (e.g., </a:t>
            </a:r>
            <a:r>
              <a:rPr lang="en-US" dirty="0" err="1"/>
              <a:t>www.cnn.com</a:t>
            </a:r>
            <a:r>
              <a:rPr lang="en-US" dirty="0"/>
              <a:t>) visited often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Local DNS server often has the information cached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How DNS caching 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DNS servers cache responses to queries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Responses include a “time to live” (TTL)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Server deletes the cached entry after TTL expires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F7327F-911E-E448-854E-D4A896BACD47}" type="slidenum">
              <a:rPr lang="en-US">
                <a:latin typeface="Courier New" pitchFamily="-1" charset="0"/>
              </a:rPr>
              <a:pPr/>
              <a:t>22</a:t>
            </a:fld>
            <a:endParaRPr lang="en-US">
              <a:latin typeface="Courier New" pitchFamily="-1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Negative Caching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Remember things that don’t work</a:t>
            </a:r>
          </a:p>
          <a:p>
            <a:pPr lvl="1" eaLnBrk="1" hangingPunct="1"/>
            <a:r>
              <a:rPr lang="en-US"/>
              <a:t>Misspellings like </a:t>
            </a:r>
            <a:r>
              <a:rPr lang="en-US">
                <a:hlinkClick r:id="rId3"/>
              </a:rPr>
              <a:t>www.cnn.comm</a:t>
            </a:r>
            <a:r>
              <a:rPr lang="en-US"/>
              <a:t> and </a:t>
            </a:r>
            <a:r>
              <a:rPr lang="en-US">
                <a:hlinkClick r:id="rId4"/>
              </a:rPr>
              <a:t>www.cnnn.com</a:t>
            </a:r>
            <a:endParaRPr lang="en-US"/>
          </a:p>
          <a:p>
            <a:pPr lvl="1" eaLnBrk="1" hangingPunct="1"/>
            <a:r>
              <a:rPr lang="en-US"/>
              <a:t>These can take a long time to fail the first time</a:t>
            </a:r>
          </a:p>
          <a:p>
            <a:pPr lvl="1" eaLnBrk="1" hangingPunct="1"/>
            <a:r>
              <a:rPr lang="en-US"/>
              <a:t>Good to remember that they don’t work</a:t>
            </a:r>
          </a:p>
          <a:p>
            <a:pPr lvl="1" eaLnBrk="1" hangingPunct="1"/>
            <a:r>
              <a:rPr lang="en-US"/>
              <a:t>… so the failure takes less time the next time around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298904-AD31-6A47-B04E-C34F2D9ACD54}" type="slidenum">
              <a:rPr lang="en-US">
                <a:latin typeface="Courier New" pitchFamily="-1" charset="0"/>
              </a:rPr>
              <a:pPr/>
              <a:t>23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 (Headings)" charset="0"/>
                <a:ea typeface="Calibri (Headings)" charset="0"/>
                <a:cs typeface="Calibri (Headings)" charset="0"/>
              </a:rPr>
              <a:t>DNS Resource Records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42925" y="1219200"/>
            <a:ext cx="8143875" cy="514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u="sng" dirty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DNS:</a:t>
            </a:r>
            <a:r>
              <a:rPr lang="en-US" sz="2400" dirty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distributed db storing resource records </a:t>
            </a:r>
            <a:r>
              <a:rPr lang="en-US" sz="2400" dirty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(RR)</a:t>
            </a:r>
            <a:endParaRPr lang="en-US" sz="2400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04800" y="4178300"/>
            <a:ext cx="4191000" cy="26797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Type=NS</a:t>
            </a:r>
          </a:p>
          <a:p>
            <a:pPr lvl="1" eaLnBrk="1" hangingPunct="1"/>
            <a:r>
              <a:rPr lang="en-US" sz="2000" b="1" dirty="0">
                <a:latin typeface="Courier New" pitchFamily="-1" charset="0"/>
              </a:rPr>
              <a:t>name</a:t>
            </a:r>
            <a:r>
              <a:rPr lang="en-US" sz="2000" dirty="0"/>
              <a:t> is domain</a:t>
            </a:r>
          </a:p>
          <a:p>
            <a:pPr lvl="1" eaLnBrk="1" hangingPunct="1">
              <a:buFont typeface="Arial" pitchFamily="-1" charset="0"/>
              <a:buNone/>
            </a:pPr>
            <a:r>
              <a:rPr lang="en-US" sz="2000" dirty="0"/>
              <a:t>	 (e.g. </a:t>
            </a:r>
            <a:r>
              <a:rPr lang="en-US" sz="2000" dirty="0" err="1"/>
              <a:t>foo.com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b="1" dirty="0">
                <a:latin typeface="Courier New" pitchFamily="-1" charset="0"/>
              </a:rPr>
              <a:t>value</a:t>
            </a:r>
            <a:r>
              <a:rPr lang="en-US" sz="2000" dirty="0"/>
              <a:t> is hostname of authoritative name server for this domain</a:t>
            </a:r>
          </a:p>
          <a:p>
            <a:pPr eaLnBrk="1" hangingPunct="1"/>
            <a:endParaRPr lang="en-US" sz="2000" dirty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BFFAD8-3D2C-6543-BC0C-264200094F39}" type="slidenum">
              <a:rPr lang="en-US">
                <a:latin typeface="Courier New" pitchFamily="-1" charset="0"/>
              </a:rPr>
              <a:pPr/>
              <a:t>24</a:t>
            </a:fld>
            <a:endParaRPr lang="en-US">
              <a:latin typeface="Courier New" pitchFamily="-1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95463" y="1943100"/>
            <a:ext cx="5364162" cy="571500"/>
            <a:chOff x="1407" y="1212"/>
            <a:chExt cx="3379" cy="360"/>
          </a:xfrm>
        </p:grpSpPr>
        <p:sp>
          <p:nvSpPr>
            <p:cNvPr id="56330" name="Text Box 6"/>
            <p:cNvSpPr txBox="1">
              <a:spLocks noChangeArrowheads="1"/>
            </p:cNvSpPr>
            <p:nvPr/>
          </p:nvSpPr>
          <p:spPr bwMode="auto">
            <a:xfrm>
              <a:off x="1407" y="1214"/>
              <a:ext cx="33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0" dirty="0">
                  <a:latin typeface="Comic Sans MS" pitchFamily="-1" charset="0"/>
                </a:rPr>
                <a:t>RR format: </a:t>
              </a:r>
              <a:r>
                <a:rPr lang="en-US" sz="1800" dirty="0"/>
                <a:t>(name, value, type, </a:t>
              </a:r>
              <a:r>
                <a:rPr lang="en-US" sz="1800" dirty="0" err="1"/>
                <a:t>ttl</a:t>
              </a:r>
              <a:r>
                <a:rPr lang="en-US" sz="1800" dirty="0"/>
                <a:t>)</a:t>
              </a:r>
              <a:endParaRPr lang="en-US" sz="2400" b="0" dirty="0">
                <a:latin typeface="Times New Roman" pitchFamily="-1" charset="0"/>
              </a:endParaRPr>
            </a:p>
          </p:txBody>
        </p:sp>
        <p:sp>
          <p:nvSpPr>
            <p:cNvPr id="56331" name="Rectangle 7"/>
            <p:cNvSpPr>
              <a:spLocks noChangeArrowheads="1"/>
            </p:cNvSpPr>
            <p:nvPr/>
          </p:nvSpPr>
          <p:spPr bwMode="auto">
            <a:xfrm>
              <a:off x="1458" y="1212"/>
              <a:ext cx="3318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0">
                <a:latin typeface="Times New Roman" pitchFamily="-1" charset="0"/>
              </a:endParaRPr>
            </a:p>
          </p:txBody>
        </p:sp>
      </p:grp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366713" y="2781300"/>
            <a:ext cx="3810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-1" charset="0"/>
                <a:ea typeface="Arial" pitchFamily="-1" charset="0"/>
                <a:cs typeface="Arial" pitchFamily="-1" charset="0"/>
              </a:rPr>
              <a:t>Type=A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pitchFamily="-1" charset="0"/>
              <a:buChar char="–"/>
            </a:pPr>
            <a:r>
              <a:rPr lang="en-US" sz="2000" dirty="0">
                <a:ea typeface="Arial" pitchFamily="-1" charset="0"/>
                <a:cs typeface="Arial" pitchFamily="-1" charset="0"/>
              </a:rPr>
              <a:t>name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 is hostname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pitchFamily="-1" charset="0"/>
              <a:buChar char="–"/>
            </a:pPr>
            <a:r>
              <a:rPr lang="en-US" sz="2000" dirty="0">
                <a:ea typeface="Arial" pitchFamily="-1" charset="0"/>
                <a:cs typeface="Arial" pitchFamily="-1" charset="0"/>
              </a:rPr>
              <a:t>value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 is IP address</a:t>
            </a:r>
          </a:p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endParaRPr lang="en-US" sz="2400" b="0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  <p:sp>
        <p:nvSpPr>
          <p:cNvPr id="56328" name="Rectangle 9"/>
          <p:cNvSpPr>
            <a:spLocks noChangeArrowheads="1"/>
          </p:cNvSpPr>
          <p:nvPr/>
        </p:nvSpPr>
        <p:spPr bwMode="auto">
          <a:xfrm>
            <a:off x="4419600" y="2781300"/>
            <a:ext cx="45148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-1" charset="0"/>
                <a:ea typeface="Arial" pitchFamily="-1" charset="0"/>
                <a:cs typeface="Arial" pitchFamily="-1" charset="0"/>
              </a:rPr>
              <a:t>Type=CNAME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pitchFamily="-1" charset="0"/>
              <a:buChar char="–"/>
            </a:pPr>
            <a:r>
              <a:rPr lang="en-US" sz="2000" dirty="0">
                <a:ea typeface="Arial" pitchFamily="-1" charset="0"/>
                <a:cs typeface="Arial" pitchFamily="-1" charset="0"/>
              </a:rPr>
              <a:t>name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 is alias for some “canonical” (the real) name:</a:t>
            </a:r>
          </a:p>
          <a:p>
            <a:pPr marL="563563" lvl="1" indent="-223838" algn="l" eaLnBrk="0" hangingPunct="0">
              <a:spcBef>
                <a:spcPct val="10000"/>
              </a:spcBef>
            </a:pP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	</a:t>
            </a:r>
            <a:r>
              <a:rPr lang="en-US" sz="2000" b="0" dirty="0" err="1">
                <a:ea typeface="Arial" pitchFamily="-1" charset="0"/>
                <a:cs typeface="Arial" pitchFamily="-1" charset="0"/>
              </a:rPr>
              <a:t>www.ibm.com</a:t>
            </a:r>
            <a:r>
              <a:rPr lang="en-US" sz="2000" b="0" dirty="0">
                <a:ea typeface="Arial" pitchFamily="-1" charset="0"/>
                <a:cs typeface="Arial" pitchFamily="-1" charset="0"/>
              </a:rPr>
              <a:t> 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is really</a:t>
            </a:r>
            <a:endParaRPr lang="en-US" sz="2000" b="0" dirty="0">
              <a:ea typeface="Arial" pitchFamily="-1" charset="0"/>
              <a:cs typeface="Arial" pitchFamily="-1" charset="0"/>
            </a:endParaRPr>
          </a:p>
          <a:p>
            <a:pPr marL="563563" lvl="1" indent="-223838" algn="l" eaLnBrk="0" hangingPunct="0">
              <a:spcBef>
                <a:spcPct val="10000"/>
              </a:spcBef>
              <a:buFont typeface="Helvetica" pitchFamily="-1" charset="0"/>
              <a:buNone/>
            </a:pPr>
            <a:r>
              <a:rPr lang="en-US" sz="2000" b="0" dirty="0">
                <a:ea typeface="Arial" pitchFamily="-1" charset="0"/>
                <a:cs typeface="Arial" pitchFamily="-1" charset="0"/>
              </a:rPr>
              <a:t>	srveast.backup2.ibm.com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pitchFamily="-1" charset="0"/>
              <a:buChar char="–"/>
            </a:pPr>
            <a:r>
              <a:rPr lang="en-US" sz="2000" dirty="0">
                <a:ea typeface="Arial" pitchFamily="-1" charset="0"/>
                <a:cs typeface="Arial" pitchFamily="-1" charset="0"/>
              </a:rPr>
              <a:t>value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 is canonical name</a:t>
            </a:r>
          </a:p>
        </p:txBody>
      </p:sp>
      <p:sp>
        <p:nvSpPr>
          <p:cNvPr id="56329" name="Rectangle 10"/>
          <p:cNvSpPr>
            <a:spLocks noChangeArrowheads="1"/>
          </p:cNvSpPr>
          <p:nvPr/>
        </p:nvSpPr>
        <p:spPr bwMode="auto">
          <a:xfrm>
            <a:off x="4419600" y="4938713"/>
            <a:ext cx="4689475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-1" charset="0"/>
                <a:ea typeface="Arial" pitchFamily="-1" charset="0"/>
                <a:cs typeface="Arial" pitchFamily="-1" charset="0"/>
              </a:rPr>
              <a:t>Type=MX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pitchFamily="-1" charset="0"/>
              <a:buChar char="–"/>
            </a:pPr>
            <a:r>
              <a:rPr lang="en-US" sz="2000" dirty="0">
                <a:ea typeface="Arial" pitchFamily="-1" charset="0"/>
                <a:cs typeface="Arial" pitchFamily="-1" charset="0"/>
              </a:rPr>
              <a:t>value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 is name of </a:t>
            </a:r>
            <a:r>
              <a:rPr lang="en-US" sz="2000" b="0" dirty="0" err="1">
                <a:latin typeface="Arial" pitchFamily="-1" charset="0"/>
                <a:ea typeface="Arial" pitchFamily="-1" charset="0"/>
                <a:cs typeface="Arial" pitchFamily="-1" charset="0"/>
              </a:rPr>
              <a:t>mailserver</a:t>
            </a:r>
            <a:r>
              <a:rPr lang="en-US" sz="2000" b="0" dirty="0">
                <a:latin typeface="Arial" pitchFamily="-1" charset="0"/>
                <a:ea typeface="Arial" pitchFamily="-1" charset="0"/>
                <a:cs typeface="Arial" pitchFamily="-1" charset="0"/>
              </a:rPr>
              <a:t> associated with </a:t>
            </a:r>
            <a:r>
              <a:rPr lang="en-US" sz="2000" dirty="0">
                <a:ea typeface="Arial" pitchFamily="-1" charset="0"/>
                <a:cs typeface="Arial" pitchFamily="-1" charset="0"/>
              </a:rPr>
              <a:t>name</a:t>
            </a:r>
            <a:endParaRPr lang="en-US" sz="2000" b="0" dirty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endParaRPr lang="en-US" sz="2800" b="0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Reliability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DNS servers are replicated</a:t>
            </a:r>
          </a:p>
          <a:p>
            <a:pPr lvl="1" eaLnBrk="1" hangingPunct="1"/>
            <a:r>
              <a:rPr lang="en-US"/>
              <a:t>Name service available if </a:t>
            </a:r>
            <a:r>
              <a:rPr lang="en-US">
                <a:sym typeface="Math B" pitchFamily="2" charset="2"/>
              </a:rPr>
              <a:t>at least one</a:t>
            </a:r>
            <a:r>
              <a:rPr lang="en-US"/>
              <a:t> replica is up</a:t>
            </a:r>
          </a:p>
          <a:p>
            <a:pPr lvl="1" eaLnBrk="1" hangingPunct="1"/>
            <a:r>
              <a:rPr lang="en-US"/>
              <a:t>Queries can be load balanced between replicas</a:t>
            </a:r>
          </a:p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UDP used for queries</a:t>
            </a:r>
          </a:p>
          <a:p>
            <a:pPr lvl="1" eaLnBrk="1" hangingPunct="1"/>
            <a:r>
              <a:rPr lang="en-US"/>
              <a:t>Need reliability: </a:t>
            </a:r>
            <a:r>
              <a:rPr lang="en-US">
                <a:sym typeface="Wingdings" pitchFamily="-1" charset="2"/>
              </a:rPr>
              <a:t>must implement this on top of UDP</a:t>
            </a:r>
            <a:endParaRPr lang="en-US"/>
          </a:p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Try alternate servers on timeout</a:t>
            </a:r>
          </a:p>
          <a:p>
            <a:pPr lvl="1" eaLnBrk="1" hangingPunct="1"/>
            <a:r>
              <a:rPr lang="en-US"/>
              <a:t>Exponential backoff when retrying same server</a:t>
            </a:r>
          </a:p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Same identifier for all queries</a:t>
            </a:r>
          </a:p>
          <a:p>
            <a:pPr lvl="1" eaLnBrk="1" hangingPunct="1"/>
            <a:r>
              <a:rPr lang="en-US"/>
              <a:t>Don’t care which server responds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81B9B1-F682-E241-A5A9-B680A5D58DC1}" type="slidenum">
              <a:rPr lang="en-US">
                <a:latin typeface="Courier New" pitchFamily="-1" charset="0"/>
              </a:rPr>
              <a:pPr/>
              <a:t>25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Inserting Resource Records into DNS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Example: just created startup “</a:t>
            </a:r>
            <a:r>
              <a:rPr lang="en-US" dirty="0" err="1">
                <a:ea typeface="ＭＳ Ｐゴシック" pitchFamily="-1" charset="-128"/>
                <a:cs typeface="ＭＳ Ｐゴシック" pitchFamily="-1" charset="-128"/>
              </a:rPr>
              <a:t>FooBar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”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Register </a:t>
            </a:r>
            <a:r>
              <a:rPr lang="en-US" dirty="0" err="1">
                <a:ea typeface="ＭＳ Ｐゴシック" pitchFamily="-1" charset="-128"/>
                <a:cs typeface="ＭＳ Ｐゴシック" pitchFamily="-1" charset="-128"/>
              </a:rPr>
              <a:t>foobar.com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at Network Solutions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Provide registrar with names and IP addresses of your authoritative name server (primary and secondary)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Registrar inserts two </a:t>
            </a:r>
            <a:r>
              <a:rPr lang="en-US" dirty="0" err="1"/>
              <a:t>RRs</a:t>
            </a:r>
            <a:r>
              <a:rPr lang="en-US" dirty="0"/>
              <a:t> into the com TLD server: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ea typeface="ＭＳ Ｐゴシック" pitchFamily="-1" charset="-128"/>
              </a:rPr>
              <a:t>(</a:t>
            </a:r>
            <a:r>
              <a:rPr lang="en-US" dirty="0" err="1">
                <a:ea typeface="ＭＳ Ｐゴシック" pitchFamily="-1" charset="-128"/>
              </a:rPr>
              <a:t>foobar.com</a:t>
            </a:r>
            <a:r>
              <a:rPr lang="en-US" dirty="0">
                <a:ea typeface="ＭＳ Ｐゴシック" pitchFamily="-1" charset="-128"/>
              </a:rPr>
              <a:t>, dns1.foobar.com, NS)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ea typeface="ＭＳ Ｐゴシック" pitchFamily="-1" charset="-128"/>
              </a:rPr>
              <a:t>(dns1.foobar.com, 212.212.212.1, A)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Put in authoritative server dns1.foobar.com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Type MX record for </a:t>
            </a:r>
            <a:r>
              <a:rPr lang="en-US" dirty="0" err="1"/>
              <a:t>foobar.com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Play with “dig” on UNIX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E628DF-4965-2B45-B2CB-E60211692078}" type="slidenum">
              <a:rPr lang="en-US">
                <a:latin typeface="Courier New" pitchFamily="-1" charset="0"/>
              </a:rPr>
              <a:pPr/>
              <a:t>26</a:t>
            </a:fld>
            <a:endParaRPr lang="en-US">
              <a:latin typeface="Courier New" pitchFamily="-1" charset="0"/>
            </a:endParaRPr>
          </a:p>
        </p:txBody>
      </p:sp>
      <p:pic>
        <p:nvPicPr>
          <p:cNvPr id="62469" name="Picture 4" descr="MPj0321194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7725" y="4862513"/>
            <a:ext cx="1412875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182563" y="92075"/>
            <a:ext cx="8686800" cy="6858000"/>
          </a:xfrm>
        </p:spPr>
        <p:txBody>
          <a:bodyPr/>
          <a:lstStyle/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$ </a:t>
            </a:r>
            <a:r>
              <a:rPr lang="en-US" sz="1500" b="1" smtClean="0">
                <a:solidFill>
                  <a:srgbClr val="FF0000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dig nytimes.com ANY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; QUESTION SECTION: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;nytimes.com.			IN	ANY</a:t>
            </a:r>
          </a:p>
          <a:p>
            <a:pPr>
              <a:buFont typeface="Arial" pitchFamily="-1" charset="0"/>
              <a:buNone/>
            </a:pPr>
            <a:endParaRPr lang="en-US" sz="1500" b="1" smtClean="0">
              <a:solidFill>
                <a:schemeClr val="tx1"/>
              </a:solidFill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;; ANSWER SECTION: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MX	100 NYTIMES.COM.S7A1.PSMTP.com.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MX	200 NYTIMES.COM.S7A2.PSMTP.com.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A	199.239.137.200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A	199.239.136.200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TXT "v=spf1 mx ptr ip4:199.239.138.0/24 include:alerts.wallst.com include:authsmtp.com ~all"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SOA	ns1t.nytimes.com. root.ns1t.nytimes.com. 2009070102 1800 3600 604800 3600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NS	nydns2.about.com.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NS	ns1t.nytimes.com.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NS	nydns1.about.com.</a:t>
            </a:r>
          </a:p>
          <a:p>
            <a:pPr>
              <a:buFont typeface="Arial" pitchFamily="-1" charset="0"/>
              <a:buNone/>
            </a:pPr>
            <a:endParaRPr lang="en-US" sz="1000" b="1" smtClean="0">
              <a:solidFill>
                <a:schemeClr val="tx1"/>
              </a:solidFill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;; AUTHORITY SECTION: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NS	nydns1.about.com.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NS	ns1t.nytimes.com.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nytimes.com.		267	IN	NS	nydns2.about.com.</a:t>
            </a:r>
          </a:p>
          <a:p>
            <a:pPr>
              <a:buFont typeface="Arial" pitchFamily="-1" charset="0"/>
              <a:buNone/>
            </a:pPr>
            <a:endParaRPr lang="en-US" sz="1000" b="1" smtClean="0">
              <a:solidFill>
                <a:schemeClr val="tx1"/>
              </a:solidFill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;; ADDITIONAL SECTION: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nydns1.about.com.	86207	IN	A	207.241.145.24</a:t>
            </a:r>
          </a:p>
          <a:p>
            <a:pPr>
              <a:buFont typeface="Arial" pitchFamily="-1" charset="0"/>
              <a:buNone/>
            </a:pPr>
            <a:r>
              <a:rPr lang="en-US" sz="1500" b="1" smtClean="0">
                <a:solidFill>
                  <a:schemeClr val="tx1"/>
                </a:solidFill>
                <a:latin typeface="Courier New" pitchFamily="-1" charset="0"/>
                <a:ea typeface="Courier New" pitchFamily="-1" charset="0"/>
                <a:cs typeface="Courier New" pitchFamily="-1" charset="0"/>
              </a:rPr>
              <a:t>nydns2.about.com.	86207	IN	A	207.241.145.25</a:t>
            </a:r>
          </a:p>
          <a:p>
            <a:pPr>
              <a:buFont typeface="Arial" pitchFamily="-1" charset="0"/>
              <a:buNone/>
            </a:pPr>
            <a:endParaRPr lang="en-US" sz="1500" b="1" smtClean="0">
              <a:solidFill>
                <a:schemeClr val="tx1"/>
              </a:solidFill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buFont typeface="Arial" pitchFamily="-1" charset="0"/>
              <a:buNone/>
            </a:pPr>
            <a:endParaRPr lang="en-US" sz="1500" b="1" smtClean="0">
              <a:solidFill>
                <a:schemeClr val="tx1"/>
              </a:solidFill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979377-EE2C-C844-B483-B124557A8FF7}" type="slidenum">
              <a:rPr lang="en-US" smtClean="0">
                <a:latin typeface="Courier New" pitchFamily="-1" charset="0"/>
              </a:rPr>
              <a:pPr/>
              <a:t>27</a:t>
            </a:fld>
            <a:endParaRPr lang="en-US" smtClean="0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56F637-45BD-3844-9DB4-771E451C8512}" type="slidenum">
              <a:rPr lang="en-US" smtClean="0">
                <a:latin typeface="Courier New" pitchFamily="-1" charset="0"/>
              </a:rPr>
              <a:pPr/>
              <a:t>28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65539" name="Rectangle 7"/>
          <p:cNvSpPr>
            <a:spLocks noChangeArrowheads="1"/>
          </p:cNvSpPr>
          <p:nvPr/>
        </p:nvSpPr>
        <p:spPr bwMode="auto">
          <a:xfrm>
            <a:off x="182563" y="92075"/>
            <a:ext cx="9144000" cy="655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/>
              <a:t>$ </a:t>
            </a:r>
            <a:r>
              <a:rPr lang="en-US" sz="1500">
                <a:solidFill>
                  <a:srgbClr val="FF0000"/>
                </a:solidFill>
              </a:rPr>
              <a:t>dig nytimes.com +norec @a.root-servers.net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-&gt;&gt;HEADER&lt;&lt;- opcode: QUERY, status: NOERROR, id: 53675</a:t>
            </a:r>
          </a:p>
          <a:p>
            <a:pPr algn="l"/>
            <a:r>
              <a:rPr lang="en-US" sz="1500"/>
              <a:t>;; flags: qr; QUERY: 1, ANSWER: 0, AUTHORITY: 13, ADDITIONAL: 14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QUESTION SECTION:</a:t>
            </a:r>
          </a:p>
          <a:p>
            <a:pPr algn="l"/>
            <a:r>
              <a:rPr lang="en-US" sz="1500"/>
              <a:t>;nytimes.com.			IN	A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AUTHORITY SECTION:</a:t>
            </a:r>
          </a:p>
          <a:p>
            <a:pPr algn="l"/>
            <a:r>
              <a:rPr lang="en-US" sz="1500"/>
              <a:t>com.			172800	IN	NS	K.GTLD-SERVERS.NET.</a:t>
            </a:r>
          </a:p>
          <a:p>
            <a:pPr algn="l"/>
            <a:r>
              <a:rPr lang="en-US" sz="1500"/>
              <a:t>com.			172800	IN	NS	E.GTLD-SERVERS.NET.</a:t>
            </a:r>
          </a:p>
          <a:p>
            <a:pPr algn="l"/>
            <a:r>
              <a:rPr lang="en-US" sz="1500"/>
              <a:t>com.			172800	IN	NS	D.GTLD-SERVERS.NET.</a:t>
            </a:r>
          </a:p>
          <a:p>
            <a:pPr algn="l"/>
            <a:r>
              <a:rPr lang="en-US" sz="1500"/>
              <a:t>com.			172800	IN	NS	I.GTLD-SERVERS.NET.</a:t>
            </a:r>
          </a:p>
          <a:p>
            <a:pPr algn="l"/>
            <a:r>
              <a:rPr lang="en-US" sz="1500"/>
              <a:t>com.			172800	IN	NS	C.GTLD-SERVERS.NET.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ADDITIONAL SECTION:</a:t>
            </a:r>
          </a:p>
          <a:p>
            <a:pPr algn="l"/>
            <a:r>
              <a:rPr lang="en-US" sz="1500"/>
              <a:t>A.GTLD-SERVERS.NET.	172800	IN	A	192.5.6.30</a:t>
            </a:r>
          </a:p>
          <a:p>
            <a:pPr algn="l"/>
            <a:r>
              <a:rPr lang="en-US" sz="1500"/>
              <a:t>A.GTLD-SERVERS.NET.	172800	IN	AAAA	2001:503:a83e::2:30</a:t>
            </a:r>
          </a:p>
          <a:p>
            <a:pPr algn="l"/>
            <a:r>
              <a:rPr lang="en-US" sz="1500"/>
              <a:t>B.GTLD-SERVERS.NET.	172800	IN	A	192.33.14.30</a:t>
            </a:r>
          </a:p>
          <a:p>
            <a:pPr algn="l"/>
            <a:r>
              <a:rPr lang="en-US" sz="1500"/>
              <a:t>B.GTLD-SERVERS.NET.	172800	IN	AAAA	2001:503:231d::2:30</a:t>
            </a:r>
          </a:p>
          <a:p>
            <a:pPr algn="l"/>
            <a:r>
              <a:rPr lang="en-US" sz="1500"/>
              <a:t>C.GTLD-SERVERS.NET.	172800	IN	A	192.26.92.30</a:t>
            </a:r>
          </a:p>
          <a:p>
            <a:pPr algn="l"/>
            <a:r>
              <a:rPr lang="en-US" sz="1500"/>
              <a:t>D.GTLD-SERVERS.NET.	172800	IN	A	192.31.80.30</a:t>
            </a:r>
          </a:p>
          <a:p>
            <a:pPr algn="l"/>
            <a:r>
              <a:rPr lang="en-US" sz="1500"/>
              <a:t>E.GTLD-SERVERS.NET.	172800	IN	A	192.12.94.30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Query time: 76 msec</a:t>
            </a:r>
          </a:p>
          <a:p>
            <a:pPr algn="l"/>
            <a:r>
              <a:rPr lang="en-US" sz="1500"/>
              <a:t>;; SERVER: 198.41.0.4#53(198.41.0.4)</a:t>
            </a:r>
          </a:p>
          <a:p>
            <a:pPr algn="l"/>
            <a:r>
              <a:rPr lang="en-US" sz="1500"/>
              <a:t>;; WHEN: Mon Feb 23 11:24:06 2009</a:t>
            </a:r>
          </a:p>
          <a:p>
            <a:pPr algn="l"/>
            <a:r>
              <a:rPr lang="en-US" sz="1500"/>
              <a:t>;; MSG SIZE  rcvd: 501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4C948D-2A1E-5241-B8B0-E270F8C89CF8}" type="slidenum">
              <a:rPr lang="en-US" smtClean="0">
                <a:latin typeface="Courier New" pitchFamily="-1" charset="0"/>
              </a:rPr>
              <a:pPr/>
              <a:t>29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182563" y="92075"/>
            <a:ext cx="8382000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/>
              <a:t>$ </a:t>
            </a:r>
            <a:r>
              <a:rPr lang="en-US" sz="1500">
                <a:solidFill>
                  <a:srgbClr val="FF0000"/>
                </a:solidFill>
              </a:rPr>
              <a:t>dig nytimes.com +norec @k.gtld-servers.net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-&gt;&gt;HEADER&lt;&lt;- opcode: QUERY, status: NOERROR, id: 38385</a:t>
            </a:r>
          </a:p>
          <a:p>
            <a:pPr algn="l"/>
            <a:r>
              <a:rPr lang="en-US" sz="1500"/>
              <a:t>;; flags: qr; QUERY: 1, ANSWER: 0, AUTHORITY: 3, ADDITIONAL: 3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QUESTION SECTION:</a:t>
            </a:r>
          </a:p>
          <a:p>
            <a:pPr algn="l"/>
            <a:r>
              <a:rPr lang="en-US" sz="1500"/>
              <a:t>;nytimes.com.			IN	A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AUTHORITY SECTION:</a:t>
            </a:r>
          </a:p>
          <a:p>
            <a:pPr algn="l"/>
            <a:r>
              <a:rPr lang="en-US" sz="1500"/>
              <a:t>nytimes.com.		172800	IN	NS	ns1t.nytimes.com.</a:t>
            </a:r>
          </a:p>
          <a:p>
            <a:pPr algn="l"/>
            <a:r>
              <a:rPr lang="en-US" sz="1500"/>
              <a:t>nytimes.com.		172800	IN	NS	nydns1.about.com.</a:t>
            </a:r>
          </a:p>
          <a:p>
            <a:pPr algn="l"/>
            <a:r>
              <a:rPr lang="en-US" sz="1500"/>
              <a:t>nytimes.com.		172800	IN	NS	nydns2.about.com.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ADDITIONAL SECTION:</a:t>
            </a:r>
          </a:p>
          <a:p>
            <a:pPr algn="l"/>
            <a:r>
              <a:rPr lang="en-US" sz="1500"/>
              <a:t>ns1t.nytimes.com.	172800	IN	A	199.239.137.15</a:t>
            </a:r>
          </a:p>
          <a:p>
            <a:pPr algn="l"/>
            <a:r>
              <a:rPr lang="en-US" sz="1500"/>
              <a:t>nydns1.about.com.	172800	IN	A	207.241.145.24</a:t>
            </a:r>
          </a:p>
          <a:p>
            <a:pPr algn="l"/>
            <a:r>
              <a:rPr lang="en-US" sz="1500"/>
              <a:t>nydns2.about.com.	172800	IN	A	207.241.145.25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Query time: 103 msec</a:t>
            </a:r>
          </a:p>
          <a:p>
            <a:pPr algn="l"/>
            <a:r>
              <a:rPr lang="en-US" sz="1500"/>
              <a:t>;; SERVER: 192.52.178.30#53(192.52.178.30)</a:t>
            </a:r>
          </a:p>
          <a:p>
            <a:pPr algn="l"/>
            <a:r>
              <a:rPr lang="en-US" sz="1500"/>
              <a:t>;; WHEN: Mon Feb 23 11:24:59 2009</a:t>
            </a:r>
          </a:p>
          <a:p>
            <a:pPr algn="l"/>
            <a:r>
              <a:rPr lang="en-US" sz="1500"/>
              <a:t>;; MSG SIZE  rcvd: 144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Causally </a:t>
            </a:r>
            <a:r>
              <a:rPr lang="en-US" dirty="0" smtClean="0"/>
              <a:t>Ordered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Each process keeps a vector clock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counter represents </a:t>
            </a:r>
            <a:r>
              <a:rPr lang="en-US" dirty="0" smtClean="0">
                <a:solidFill>
                  <a:srgbClr val="0000FF"/>
                </a:solidFill>
              </a:rPr>
              <a:t>the number of messages received</a:t>
            </a:r>
            <a:r>
              <a:rPr lang="en-US" dirty="0" smtClean="0"/>
              <a:t> from each of the other processes.</a:t>
            </a:r>
          </a:p>
          <a:p>
            <a:r>
              <a:rPr lang="en-US" dirty="0" smtClean="0"/>
              <a:t>When multicasting a message, the sender process increments its own counter and attaches its vector clock.</a:t>
            </a:r>
          </a:p>
          <a:p>
            <a:r>
              <a:rPr lang="en-US" dirty="0" smtClean="0"/>
              <a:t>Upon receiving a multicast message, the receiver process </a:t>
            </a:r>
            <a:r>
              <a:rPr lang="en-US" dirty="0" smtClean="0">
                <a:solidFill>
                  <a:srgbClr val="0000FF"/>
                </a:solidFill>
              </a:rPr>
              <a:t>waits</a:t>
            </a:r>
            <a:r>
              <a:rPr lang="en-US" dirty="0" smtClean="0"/>
              <a:t> until it can preserve causal ordering:</a:t>
            </a:r>
          </a:p>
          <a:p>
            <a:pPr lvl="1"/>
            <a:r>
              <a:rPr lang="en-US" dirty="0" smtClean="0"/>
              <a:t>It has delivered all the messages </a:t>
            </a:r>
            <a:r>
              <a:rPr lang="en-US" dirty="0" smtClean="0">
                <a:solidFill>
                  <a:srgbClr val="FF0000"/>
                </a:solidFill>
              </a:rPr>
              <a:t>from the sender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has delivered all the messages </a:t>
            </a:r>
            <a:r>
              <a:rPr lang="en-US" dirty="0" smtClean="0">
                <a:solidFill>
                  <a:srgbClr val="FF0000"/>
                </a:solidFill>
              </a:rPr>
              <a:t>that the sender had delivered before the multicast message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3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7D8943-9997-D54F-8102-20C209EEC59E}" type="slidenum">
              <a:rPr lang="en-US" smtClean="0">
                <a:latin typeface="Courier New" pitchFamily="-1" charset="0"/>
              </a:rPr>
              <a:pPr/>
              <a:t>30</a:t>
            </a:fld>
            <a:endParaRPr lang="en-US" smtClean="0">
              <a:latin typeface="Courier New" pitchFamily="-1" charset="0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182563" y="76200"/>
            <a:ext cx="9342437" cy="701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/>
              <a:t>$ </a:t>
            </a:r>
            <a:r>
              <a:rPr lang="en-US" sz="1500">
                <a:solidFill>
                  <a:srgbClr val="FF0000"/>
                </a:solidFill>
              </a:rPr>
              <a:t>dig nytimes.com ANY +norec @ns1t.nytimes.com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-&gt;&gt;HEADER&lt;&lt;- opcode: QUERY, status: NOERROR, id: 39107</a:t>
            </a:r>
          </a:p>
          <a:p>
            <a:pPr algn="l"/>
            <a:r>
              <a:rPr lang="en-US" sz="1500"/>
              <a:t>;; flags: qr aa; QUERY: 1, ANSWER: 13, AUTHORITY: 0, ADDITIONAL: 1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QUESTION SECTION:</a:t>
            </a:r>
          </a:p>
          <a:p>
            <a:pPr algn="l"/>
            <a:r>
              <a:rPr lang="en-US" sz="1500"/>
              <a:t>;nytimes.com.			IN	ANY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ANSWER SECTION:</a:t>
            </a:r>
          </a:p>
          <a:p>
            <a:pPr algn="l"/>
            <a:r>
              <a:rPr lang="en-US" sz="1500"/>
              <a:t>nytimes.com.      300	IN	SOA	ns1t.nytimes.com.</a:t>
            </a:r>
          </a:p>
          <a:p>
            <a:pPr algn="l"/>
            <a:r>
              <a:rPr lang="en-US" sz="1500"/>
              <a:t>         root.ns1t.nytimes.com. 2009070102 1800 3600 604800 3600</a:t>
            </a:r>
          </a:p>
          <a:p>
            <a:pPr algn="l"/>
            <a:r>
              <a:rPr lang="en-US" sz="1500"/>
              <a:t>nytimes.com.      300	IN	MX	200 NYTIMES.COM.S7A2.PSMTP.com.</a:t>
            </a:r>
          </a:p>
          <a:p>
            <a:pPr algn="l"/>
            <a:r>
              <a:rPr lang="en-US" sz="1500"/>
              <a:t>nytimes.com.      300	IN	MX	100 NYTIMES.COM.S7A1.PSMTP.com.</a:t>
            </a:r>
          </a:p>
          <a:p>
            <a:pPr algn="l"/>
            <a:r>
              <a:rPr lang="en-US" sz="1500"/>
              <a:t>nytimes.com.      300	IN	NS	ns1t.nytimes.com.</a:t>
            </a:r>
          </a:p>
          <a:p>
            <a:pPr algn="l"/>
            <a:r>
              <a:rPr lang="en-US" sz="1500"/>
              <a:t>nytimes.com.      300	IN	NS	nydns1.about.com.</a:t>
            </a:r>
          </a:p>
          <a:p>
            <a:pPr algn="l"/>
            <a:r>
              <a:rPr lang="en-US" sz="1500"/>
              <a:t>nytimes.com.      300	IN	NS	nydns2.about.com.</a:t>
            </a:r>
          </a:p>
          <a:p>
            <a:pPr algn="l"/>
            <a:r>
              <a:rPr lang="en-US" sz="1500"/>
              <a:t>nytimes.com.      300	IN	A	199.239.137.245</a:t>
            </a:r>
          </a:p>
          <a:p>
            <a:pPr algn="l"/>
            <a:r>
              <a:rPr lang="en-US" sz="1500"/>
              <a:t>nytimes.com.      300	IN	A	199.239.136.200</a:t>
            </a:r>
          </a:p>
          <a:p>
            <a:pPr algn="l"/>
            <a:r>
              <a:rPr lang="en-US" sz="1500"/>
              <a:t>nytimes.com.      300	IN	A	199.239.136.245</a:t>
            </a:r>
          </a:p>
          <a:p>
            <a:pPr algn="l"/>
            <a:r>
              <a:rPr lang="en-US" sz="1500"/>
              <a:t>nytimes.com.      300	IN	TXT	"v=spf1 mx ptr ip4:199.239.138.0/24</a:t>
            </a:r>
          </a:p>
          <a:p>
            <a:pPr algn="l"/>
            <a:r>
              <a:rPr lang="en-US" sz="1500"/>
              <a:t>        include:alerts.wallst.com include:authsmtp.com ~all"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ADDITIONAL SECTION:</a:t>
            </a:r>
          </a:p>
          <a:p>
            <a:pPr algn="l"/>
            <a:r>
              <a:rPr lang="en-US" sz="1500"/>
              <a:t>ns1t.nytimes.com.	300	IN	A	199.239.137.15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;; Query time: 10 msec</a:t>
            </a:r>
          </a:p>
          <a:p>
            <a:pPr algn="l"/>
            <a:r>
              <a:rPr lang="en-US" sz="1500"/>
              <a:t>;; SERVER: 199.239.137.15#53(199.239.137.15)</a:t>
            </a:r>
          </a:p>
          <a:p>
            <a:pPr algn="l"/>
            <a:r>
              <a:rPr lang="en-US" sz="1500"/>
              <a:t>;; WHEN: Mon Feb 23 11:25:20 2009</a:t>
            </a:r>
          </a:p>
          <a:p>
            <a:pPr algn="l"/>
            <a:r>
              <a:rPr lang="en-US" sz="1500"/>
              <a:t>;; MSG SIZE  rcvd: 454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9575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Content Distribution Networks (</a:t>
            </a:r>
            <a:r>
              <a:rPr lang="en-US" dirty="0" err="1">
                <a:ea typeface="ＭＳ Ｐゴシック" pitchFamily="-1" charset="-128"/>
                <a:cs typeface="ＭＳ Ｐゴシック" pitchFamily="-1" charset="-128"/>
              </a:rPr>
              <a:t>CDNs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)</a:t>
            </a:r>
          </a:p>
        </p:txBody>
      </p:sp>
      <p:sp>
        <p:nvSpPr>
          <p:cNvPr id="6349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04800" y="1524000"/>
            <a:ext cx="4724400" cy="4724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Content </a:t>
            </a:r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providers are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 CDN customers</a:t>
            </a:r>
          </a:p>
          <a:p>
            <a:pPr eaLnBrk="1" hangingPunct="1">
              <a:buFont typeface="Arial" pitchFamily="-1" charset="0"/>
              <a:buNone/>
            </a:pPr>
            <a:endParaRPr lang="en-US" sz="2400" dirty="0" smtClean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buFontTx/>
              <a:buNone/>
            </a:pPr>
            <a:r>
              <a:rPr lang="en-US" sz="2400" u="sng" dirty="0">
                <a:ea typeface="ＭＳ Ｐゴシック" pitchFamily="-1" charset="-128"/>
                <a:cs typeface="ＭＳ Ｐゴシック" pitchFamily="-1" charset="-128"/>
              </a:rPr>
              <a:t>Content </a:t>
            </a:r>
            <a:r>
              <a:rPr lang="en-US" sz="2400" u="sng" dirty="0" smtClean="0">
                <a:ea typeface="ＭＳ Ｐゴシック" pitchFamily="-1" charset="-128"/>
                <a:cs typeface="ＭＳ Ｐゴシック" pitchFamily="-1" charset="-128"/>
              </a:rPr>
              <a:t>replication</a:t>
            </a:r>
            <a:endParaRPr lang="en-US" sz="2400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CDN company installs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 thousands  of servers </a:t>
            </a:r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throughout Internet</a:t>
            </a:r>
            <a:endParaRPr lang="en-US" sz="2400" dirty="0" smtClean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 smtClean="0"/>
              <a:t>I</a:t>
            </a:r>
            <a:r>
              <a:rPr lang="en-US" sz="2000" dirty="0" smtClean="0"/>
              <a:t>n large datacenters</a:t>
            </a:r>
          </a:p>
          <a:p>
            <a:pPr lvl="1" eaLnBrk="1" hangingPunct="1"/>
            <a:r>
              <a:rPr lang="en-US" sz="2000" dirty="0" smtClean="0"/>
              <a:t>Or, close </a:t>
            </a:r>
            <a:r>
              <a:rPr lang="en-US" sz="2000" dirty="0"/>
              <a:t>to users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CDN replicates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 customers</a:t>
            </a:r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’ 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content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When </a:t>
            </a:r>
            <a:r>
              <a:rPr lang="en-US" sz="2400" dirty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provider updates content, CDN updates servers</a:t>
            </a:r>
          </a:p>
          <a:p>
            <a:pPr eaLnBrk="1" hangingPunct="1">
              <a:buFontTx/>
              <a:buNone/>
            </a:pPr>
            <a:endParaRPr lang="en-US" sz="2400" dirty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4953000" y="1676400"/>
            <a:ext cx="40386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11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11975" y="2244725"/>
            <a:ext cx="184150" cy="542925"/>
            <a:chOff x="4180" y="783"/>
            <a:chExt cx="150" cy="307"/>
          </a:xfrm>
        </p:grpSpPr>
        <p:sp>
          <p:nvSpPr>
            <p:cNvPr id="63548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49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0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1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2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3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4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5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761038" y="4616450"/>
            <a:ext cx="347662" cy="695325"/>
            <a:chOff x="4730" y="2897"/>
            <a:chExt cx="219" cy="438"/>
          </a:xfrm>
        </p:grpSpPr>
        <p:sp>
          <p:nvSpPr>
            <p:cNvPr id="63538" name="Freeform 15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40" name="AutoShape 1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1" name="Rectangle 1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2" name="Rectangle 1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3" name="AutoShape 2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4" name="Line 2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5" name="Line 2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6" name="Rectangle 2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7" name="Rectangle 2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902450" y="4927600"/>
            <a:ext cx="347663" cy="695325"/>
            <a:chOff x="4730" y="2897"/>
            <a:chExt cx="219" cy="438"/>
          </a:xfrm>
        </p:grpSpPr>
        <p:sp>
          <p:nvSpPr>
            <p:cNvPr id="63528" name="Freeform 26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30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1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2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3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4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5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6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7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7897813" y="4738688"/>
            <a:ext cx="347662" cy="695325"/>
            <a:chOff x="4730" y="2897"/>
            <a:chExt cx="219" cy="438"/>
          </a:xfrm>
        </p:grpSpPr>
        <p:sp>
          <p:nvSpPr>
            <p:cNvPr id="63518" name="Freeform 37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20" name="AutoShape 3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1" name="Rectangle 4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2" name="Rectangle 4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3" name="AutoShape 4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4" name="Line 4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5" name="Line 4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6" name="Rectangle 4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7" name="Rectangle 4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880225" y="3633788"/>
            <a:ext cx="347663" cy="695325"/>
            <a:chOff x="4730" y="2897"/>
            <a:chExt cx="219" cy="438"/>
          </a:xfrm>
        </p:grpSpPr>
        <p:sp>
          <p:nvSpPr>
            <p:cNvPr id="63508" name="Freeform 48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3510" name="AutoShape 5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1" name="Rectangle 5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2" name="Rectangle 5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3" name="AutoShape 5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4" name="Line 5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5" name="Line 5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6" name="Rectangle 5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7" name="Rectangle 5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3498" name="Text Box 58"/>
          <p:cNvSpPr txBox="1">
            <a:spLocks noChangeArrowheads="1"/>
          </p:cNvSpPr>
          <p:nvPr/>
        </p:nvSpPr>
        <p:spPr bwMode="auto">
          <a:xfrm>
            <a:off x="6208713" y="1647825"/>
            <a:ext cx="1697037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origin server 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in North America</a:t>
            </a:r>
          </a:p>
        </p:txBody>
      </p:sp>
      <p:sp>
        <p:nvSpPr>
          <p:cNvPr id="63499" name="Text Box 59"/>
          <p:cNvSpPr txBox="1">
            <a:spLocks noChangeArrowheads="1"/>
          </p:cNvSpPr>
          <p:nvPr/>
        </p:nvSpPr>
        <p:spPr bwMode="auto">
          <a:xfrm>
            <a:off x="5964238" y="3259138"/>
            <a:ext cx="2171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 distribution node</a:t>
            </a:r>
          </a:p>
        </p:txBody>
      </p:sp>
      <p:sp>
        <p:nvSpPr>
          <p:cNvPr id="63500" name="Line 60"/>
          <p:cNvSpPr>
            <a:spLocks noChangeShapeType="1"/>
          </p:cNvSpPr>
          <p:nvPr/>
        </p:nvSpPr>
        <p:spPr bwMode="auto">
          <a:xfrm>
            <a:off x="6985000" y="2797175"/>
            <a:ext cx="0" cy="487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1" name="Line 61"/>
          <p:cNvSpPr>
            <a:spLocks noChangeShapeType="1"/>
          </p:cNvSpPr>
          <p:nvPr/>
        </p:nvSpPr>
        <p:spPr bwMode="auto">
          <a:xfrm flipH="1">
            <a:off x="6105525" y="4140200"/>
            <a:ext cx="720725" cy="6953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2" name="Line 62"/>
          <p:cNvSpPr>
            <a:spLocks noChangeShapeType="1"/>
          </p:cNvSpPr>
          <p:nvPr/>
        </p:nvSpPr>
        <p:spPr bwMode="auto">
          <a:xfrm>
            <a:off x="7058025" y="4419600"/>
            <a:ext cx="0" cy="4524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3" name="Line 63"/>
          <p:cNvSpPr>
            <a:spLocks noChangeShapeType="1"/>
          </p:cNvSpPr>
          <p:nvPr/>
        </p:nvSpPr>
        <p:spPr bwMode="auto">
          <a:xfrm>
            <a:off x="7277100" y="4114800"/>
            <a:ext cx="598488" cy="708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4" name="Text Box 64"/>
          <p:cNvSpPr txBox="1">
            <a:spLocks noChangeArrowheads="1"/>
          </p:cNvSpPr>
          <p:nvPr/>
        </p:nvSpPr>
        <p:spPr bwMode="auto">
          <a:xfrm>
            <a:off x="5008563" y="5360988"/>
            <a:ext cx="1392237" cy="630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 server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in S. America</a:t>
            </a:r>
          </a:p>
        </p:txBody>
      </p:sp>
      <p:sp>
        <p:nvSpPr>
          <p:cNvPr id="63505" name="Text Box 65"/>
          <p:cNvSpPr txBox="1">
            <a:spLocks noChangeArrowheads="1"/>
          </p:cNvSpPr>
          <p:nvPr/>
        </p:nvSpPr>
        <p:spPr bwMode="auto">
          <a:xfrm>
            <a:off x="6465888" y="5689600"/>
            <a:ext cx="1246187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 server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in Europe</a:t>
            </a:r>
          </a:p>
        </p:txBody>
      </p:sp>
      <p:sp>
        <p:nvSpPr>
          <p:cNvPr id="63506" name="Text Box 66"/>
          <p:cNvSpPr txBox="1">
            <a:spLocks noChangeArrowheads="1"/>
          </p:cNvSpPr>
          <p:nvPr/>
        </p:nvSpPr>
        <p:spPr bwMode="auto">
          <a:xfrm>
            <a:off x="7693025" y="5511800"/>
            <a:ext cx="1246188" cy="630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CDN server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>
                <a:latin typeface="Arial" pitchFamily="-1" charset="0"/>
              </a:rPr>
              <a:t>in Asia</a:t>
            </a:r>
          </a:p>
        </p:txBody>
      </p:sp>
      <p:sp>
        <p:nvSpPr>
          <p:cNvPr id="6350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1416D79D-EBDA-A340-8272-AF3FB183AD83}" type="slidenum">
              <a:rPr lang="en-US" sz="1200">
                <a:solidFill>
                  <a:srgbClr val="898989"/>
                </a:solidFill>
              </a:rPr>
              <a:pPr algn="r"/>
              <a:t>31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Distribution Networks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content on many servers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How to replicate content</a:t>
            </a:r>
          </a:p>
          <a:p>
            <a:pPr lvl="1"/>
            <a:r>
              <a:rPr lang="en-US" dirty="0" smtClean="0"/>
              <a:t>Where to replicate content</a:t>
            </a:r>
          </a:p>
          <a:p>
            <a:pPr lvl="1"/>
            <a:r>
              <a:rPr lang="en-US" dirty="0" smtClean="0"/>
              <a:t>How to find replicated content</a:t>
            </a:r>
          </a:p>
          <a:p>
            <a:pPr lvl="1"/>
            <a:r>
              <a:rPr lang="en-US" dirty="0" smtClean="0"/>
              <a:t>How to choose among replicas</a:t>
            </a:r>
          </a:p>
          <a:p>
            <a:pPr lvl="1"/>
            <a:r>
              <a:rPr lang="en-US" dirty="0" smtClean="0"/>
              <a:t>How to direct clients towards a replica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7546-6874-DF43-9D9F-828C20612237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server?</a:t>
            </a:r>
          </a:p>
          <a:p>
            <a:pPr lvl="1"/>
            <a:r>
              <a:rPr lang="en-US" dirty="0" smtClean="0"/>
              <a:t>Lowest load: to balance load on servers</a:t>
            </a:r>
          </a:p>
          <a:p>
            <a:pPr lvl="1"/>
            <a:r>
              <a:rPr lang="en-US" dirty="0" smtClean="0"/>
              <a:t>Best performance: to improve client performance</a:t>
            </a:r>
          </a:p>
          <a:p>
            <a:pPr lvl="2"/>
            <a:r>
              <a:rPr lang="en-US" dirty="0" smtClean="0"/>
              <a:t>Based on what? Location? RTT? Throughput? Load?</a:t>
            </a:r>
          </a:p>
          <a:p>
            <a:pPr lvl="1"/>
            <a:r>
              <a:rPr lang="en-US" dirty="0" smtClean="0"/>
              <a:t>Any alive node: to provide fault tolerance</a:t>
            </a:r>
          </a:p>
          <a:p>
            <a:r>
              <a:rPr lang="en-US" dirty="0" smtClean="0"/>
              <a:t>How to direct clients to a particular server?</a:t>
            </a:r>
          </a:p>
          <a:p>
            <a:pPr lvl="1"/>
            <a:r>
              <a:rPr lang="en-US" dirty="0" smtClean="0"/>
              <a:t>As part of routing: </a:t>
            </a:r>
            <a:r>
              <a:rPr lang="en-US" dirty="0" err="1" smtClean="0"/>
              <a:t>anycast</a:t>
            </a:r>
            <a:r>
              <a:rPr lang="en-US" dirty="0" smtClean="0"/>
              <a:t>, cluster load balancer</a:t>
            </a:r>
          </a:p>
          <a:p>
            <a:pPr lvl="1"/>
            <a:r>
              <a:rPr lang="en-US" dirty="0" smtClean="0"/>
              <a:t>As part of application: HTTP redirect</a:t>
            </a:r>
          </a:p>
          <a:p>
            <a:pPr lvl="1"/>
            <a:r>
              <a:rPr lang="en-US" dirty="0" smtClean="0"/>
              <a:t>As part of naming: DNS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0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6963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69637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69639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69640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1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2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3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69644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5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6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69647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69648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9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51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69652" name="Rectangle 45"/>
          <p:cNvSpPr>
            <a:spLocks noChangeArrowheads="1"/>
          </p:cNvSpPr>
          <p:nvPr/>
        </p:nvSpPr>
        <p:spPr bwMode="auto">
          <a:xfrm>
            <a:off x="381000" y="27432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GET index.html</a:t>
            </a:r>
          </a:p>
        </p:txBody>
      </p:sp>
      <p:sp>
        <p:nvSpPr>
          <p:cNvPr id="69653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9E7174DC-8212-8F4B-B812-424323F95D57}" type="slidenum">
              <a:rPr lang="en-US" sz="1200">
                <a:solidFill>
                  <a:srgbClr val="898989"/>
                </a:solidFill>
              </a:rPr>
              <a:pPr algn="r"/>
              <a:t>34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9654" name="Rectangle 46"/>
          <p:cNvSpPr>
            <a:spLocks noChangeArrowheads="1"/>
          </p:cNvSpPr>
          <p:nvPr/>
        </p:nvSpPr>
        <p:spPr bwMode="auto">
          <a:xfrm>
            <a:off x="1066800" y="32004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http://cache.cnn.com/cnn.com/foo.jpg</a:t>
            </a:r>
          </a:p>
        </p:txBody>
      </p:sp>
      <p:sp>
        <p:nvSpPr>
          <p:cNvPr id="69655" name="TextBox 54"/>
          <p:cNvSpPr txBox="1">
            <a:spLocks noChangeArrowheads="1"/>
          </p:cNvSpPr>
          <p:nvPr/>
        </p:nvSpPr>
        <p:spPr bwMode="auto">
          <a:xfrm>
            <a:off x="479425" y="3943350"/>
            <a:ext cx="739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HTTP</a:t>
            </a: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965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966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6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65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69666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69667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168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71685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71687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71688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9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0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1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71692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3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4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1695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1696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7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9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1700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F0BF4C71-0E5A-954C-B475-F0380B2A19B4}" type="slidenum">
              <a:rPr lang="en-US" sz="1200">
                <a:solidFill>
                  <a:srgbClr val="898989"/>
                </a:solidFill>
              </a:rPr>
              <a:pPr algn="r"/>
              <a:t>35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71701" name="Rectangle 46"/>
          <p:cNvSpPr>
            <a:spLocks noChangeArrowheads="1"/>
          </p:cNvSpPr>
          <p:nvPr/>
        </p:nvSpPr>
        <p:spPr bwMode="auto">
          <a:xfrm>
            <a:off x="1524000" y="24384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DNS lookup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cache.cnn.com</a:t>
            </a: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17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170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1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1712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3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4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1715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1716" name="Rectangle 46"/>
          <p:cNvSpPr>
            <a:spLocks noChangeArrowheads="1"/>
          </p:cNvSpPr>
          <p:nvPr/>
        </p:nvSpPr>
        <p:spPr bwMode="auto">
          <a:xfrm>
            <a:off x="2590800" y="38862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ALIAS: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g.akamai.net</a:t>
            </a:r>
          </a:p>
        </p:txBody>
      </p:sp>
      <p:sp>
        <p:nvSpPr>
          <p:cNvPr id="71717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1718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373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73733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73735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73736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7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8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9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73740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1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2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3743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3744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45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6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3747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737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49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3750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41776320-DE1E-F44F-9FBF-FBBD64EB8A17}" type="slidenum">
              <a:rPr lang="en-US" sz="1200">
                <a:solidFill>
                  <a:srgbClr val="898989"/>
                </a:solidFill>
              </a:rPr>
              <a:pPr algn="r"/>
              <a:t>36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375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37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3761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2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3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3764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3765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6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7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3768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3769" name="Rectangle 46"/>
          <p:cNvSpPr>
            <a:spLocks noChangeArrowheads="1"/>
          </p:cNvSpPr>
          <p:nvPr/>
        </p:nvSpPr>
        <p:spPr bwMode="auto">
          <a:xfrm>
            <a:off x="2819400" y="41910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ALIAS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a73.g.akamai.net</a:t>
            </a:r>
          </a:p>
        </p:txBody>
      </p:sp>
      <p:sp>
        <p:nvSpPr>
          <p:cNvPr id="73770" name="Rectangle 46"/>
          <p:cNvSpPr>
            <a:spLocks noChangeArrowheads="1"/>
          </p:cNvSpPr>
          <p:nvPr/>
        </p:nvSpPr>
        <p:spPr bwMode="auto">
          <a:xfrm>
            <a:off x="4343400" y="23622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DNS lookup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g.akamai.net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577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75781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75783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75784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5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6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7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75788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9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90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5791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5792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3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94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5795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7579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97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5798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F500613D-D9CA-594B-AC62-C63619C74A74}" type="slidenum">
              <a:rPr lang="en-US" sz="1200">
                <a:solidFill>
                  <a:srgbClr val="898989"/>
                </a:solidFill>
              </a:rPr>
              <a:pPr algn="r"/>
              <a:t>37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580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58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5809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0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1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5812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5813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4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5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5816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5817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8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9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75820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75821" name="Rectangle 46"/>
          <p:cNvSpPr>
            <a:spLocks noChangeArrowheads="1"/>
          </p:cNvSpPr>
          <p:nvPr/>
        </p:nvSpPr>
        <p:spPr bwMode="auto">
          <a:xfrm rot="-900000">
            <a:off x="2168525" y="4527550"/>
            <a:ext cx="279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DNS a73.g.akamai.net</a:t>
            </a:r>
          </a:p>
        </p:txBody>
      </p:sp>
      <p:sp>
        <p:nvSpPr>
          <p:cNvPr id="75822" name="Rectangle 46"/>
          <p:cNvSpPr>
            <a:spLocks noChangeArrowheads="1"/>
          </p:cNvSpPr>
          <p:nvPr/>
        </p:nvSpPr>
        <p:spPr bwMode="auto">
          <a:xfrm>
            <a:off x="3048000" y="50292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Address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660066"/>
                </a:solidFill>
                <a:latin typeface="Arial" pitchFamily="-1" charset="0"/>
              </a:rPr>
              <a:t>1.2.3.4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782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77829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77831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77832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3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4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5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77836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7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8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7839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7840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41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42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7843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7784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45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7846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EB1F9E10-B182-E644-8653-B8B4AF16C2A9}" type="slidenum">
              <a:rPr lang="en-US" sz="1200">
                <a:solidFill>
                  <a:srgbClr val="898989"/>
                </a:solidFill>
              </a:rPr>
              <a:pPr algn="r"/>
              <a:t>38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78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78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5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7857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58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59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7860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7861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2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3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7864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7865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6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67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77868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77869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70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9</a:t>
            </a:r>
          </a:p>
        </p:txBody>
      </p:sp>
      <p:sp>
        <p:nvSpPr>
          <p:cNvPr id="77871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GET /foo.jpg</a:t>
            </a:r>
          </a:p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Host: cache.cnn.com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7987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79877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79879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79880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1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2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3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79884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5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6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79887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79888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9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90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79891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7989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93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9894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B6B22FD0-4652-3249-98E3-03A854B4B94D}" type="slidenum">
              <a:rPr lang="en-US" sz="1200">
                <a:solidFill>
                  <a:srgbClr val="898989"/>
                </a:solidFill>
              </a:rPr>
              <a:pPr algn="r"/>
              <a:t>39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989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9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90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99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9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79905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6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7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79908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79909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0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1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79912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79913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4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5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79916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79917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18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9</a:t>
            </a:r>
          </a:p>
        </p:txBody>
      </p:sp>
      <p:sp>
        <p:nvSpPr>
          <p:cNvPr id="79919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GET /foo.jpg</a:t>
            </a:r>
          </a:p>
          <a:p>
            <a:pPr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Host: cache.cnn.com</a:t>
            </a:r>
          </a:p>
        </p:txBody>
      </p:sp>
      <p:sp>
        <p:nvSpPr>
          <p:cNvPr id="79920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12</a:t>
            </a:r>
          </a:p>
        </p:txBody>
      </p:sp>
      <p:cxnSp>
        <p:nvCxnSpPr>
          <p:cNvPr id="79921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</p:cxnSp>
      <p:cxnSp>
        <p:nvCxnSpPr>
          <p:cNvPr id="79922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79923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11</a:t>
            </a:r>
          </a:p>
        </p:txBody>
      </p:sp>
      <p:sp>
        <p:nvSpPr>
          <p:cNvPr id="79924" name="Rectangle 50"/>
          <p:cNvSpPr>
            <a:spLocks noChangeArrowheads="1"/>
          </p:cNvSpPr>
          <p:nvPr/>
        </p:nvSpPr>
        <p:spPr bwMode="auto">
          <a:xfrm>
            <a:off x="1752600" y="19050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FF0000"/>
                </a:solidFill>
                <a:latin typeface="Arial" pitchFamily="-1" charset="0"/>
              </a:rPr>
              <a:t>GET foo.jpg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14513" y="2667000"/>
            <a:ext cx="620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783E-6 4.18459E-6 C 0.05779 0.0451 0.11559 0.09044 0.14613 0.14619 C 0.17668 0.20217 0.13277 0.27527 0.18344 0.33587 C 0.23412 0.39648 0.34224 0.45338 0.45071 0.5105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2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Review: Causal </a:t>
            </a:r>
            <a:r>
              <a:rPr lang="en-GB" dirty="0" smtClean="0"/>
              <a:t>Ordering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476375"/>
            <a:ext cx="7200900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Line 4"/>
          <p:cNvSpPr>
            <a:spLocks noChangeShapeType="1"/>
          </p:cNvSpPr>
          <p:nvPr/>
        </p:nvSpPr>
        <p:spPr bwMode="auto">
          <a:xfrm flipH="1">
            <a:off x="1901825" y="2273300"/>
            <a:ext cx="3330575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305425" y="1985963"/>
            <a:ext cx="358933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hlink"/>
                </a:solidFill>
              </a:rPr>
              <a:t>The number of group-g messages</a:t>
            </a:r>
          </a:p>
          <a:p>
            <a:r>
              <a:rPr lang="en-US" sz="1600">
                <a:solidFill>
                  <a:schemeClr val="hlink"/>
                </a:solidFill>
              </a:rPr>
              <a:t>from process j that have been seen at</a:t>
            </a:r>
          </a:p>
          <a:p>
            <a:r>
              <a:rPr lang="en-US" sz="1600">
                <a:solidFill>
                  <a:schemeClr val="hlink"/>
                </a:solidFill>
              </a:rPr>
              <a:t>process i so 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Courier New" pitchFamily="-111" charset="0"/>
              </a:rPr>
              <a:t>HTTP</a:t>
            </a:r>
          </a:p>
        </p:txBody>
      </p:sp>
      <p:pic>
        <p:nvPicPr>
          <p:cNvPr id="8192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Akamai Works</a:t>
            </a:r>
          </a:p>
        </p:txBody>
      </p:sp>
      <p:sp>
        <p:nvSpPr>
          <p:cNvPr id="81925" name="Rectangle 11"/>
          <p:cNvSpPr>
            <a:spLocks noGrp="1" noChangeArrowheads="1"/>
          </p:cNvSpPr>
          <p:nvPr>
            <p:ph idx="1"/>
          </p:nvPr>
        </p:nvSpPr>
        <p:spPr>
          <a:xfrm>
            <a:off x="762000" y="5737225"/>
            <a:ext cx="3130550" cy="368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>
                <a:ea typeface="ＭＳ Ｐゴシック" pitchFamily="-1" charset="-128"/>
                <a:cs typeface="ＭＳ Ｐゴシック" pitchFamily="-1" charset="-128"/>
              </a:rPr>
              <a:t>End-user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Courier New" pitchFamily="-108" charset="0"/>
              </a:endParaRPr>
            </a:p>
          </p:txBody>
        </p:sp>
      </p:grpSp>
      <p:sp>
        <p:nvSpPr>
          <p:cNvPr id="81927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cnn.com (content provider)</a:t>
            </a:r>
          </a:p>
        </p:txBody>
      </p:sp>
      <p:pic>
        <p:nvPicPr>
          <p:cNvPr id="81928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0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1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DNS root server</a:t>
            </a:r>
          </a:p>
        </p:txBody>
      </p:sp>
      <p:sp>
        <p:nvSpPr>
          <p:cNvPr id="81932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3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4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</a:t>
            </a:r>
          </a:p>
        </p:txBody>
      </p:sp>
      <p:sp>
        <p:nvSpPr>
          <p:cNvPr id="81935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2</a:t>
            </a:r>
          </a:p>
        </p:txBody>
      </p:sp>
      <p:pic>
        <p:nvPicPr>
          <p:cNvPr id="81936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7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8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global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sp>
        <p:nvSpPr>
          <p:cNvPr id="81939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Akamai regional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  <a:latin typeface="Arial" pitchFamily="-1" charset="0"/>
              </a:rPr>
              <a:t>DNS server</a:t>
            </a:r>
          </a:p>
        </p:txBody>
      </p:sp>
      <p:pic>
        <p:nvPicPr>
          <p:cNvPr id="8194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1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Nearby </a:t>
            </a:r>
            <a:br>
              <a:rPr lang="en-US" sz="1800">
                <a:solidFill>
                  <a:srgbClr val="000000"/>
                </a:solidFill>
                <a:latin typeface="Arial" pitchFamily="-1" charset="0"/>
              </a:rPr>
            </a:b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 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81942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385EC9F3-12B6-4B4A-9661-7146D7F23B0F}" type="slidenum">
              <a:rPr lang="en-US" sz="1200">
                <a:solidFill>
                  <a:srgbClr val="898989"/>
                </a:solidFill>
              </a:rPr>
              <a:pPr algn="r"/>
              <a:t>40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181600" y="5105400"/>
            <a:ext cx="21336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8194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7239000" y="1524000"/>
            <a:ext cx="1524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819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Akamai</a:t>
            </a:r>
          </a:p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cluster</a:t>
            </a:r>
          </a:p>
        </p:txBody>
      </p:sp>
      <p:sp>
        <p:nvSpPr>
          <p:cNvPr id="81953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4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5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3</a:t>
            </a:r>
          </a:p>
        </p:txBody>
      </p:sp>
      <p:sp>
        <p:nvSpPr>
          <p:cNvPr id="81956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4</a:t>
            </a:r>
          </a:p>
        </p:txBody>
      </p:sp>
      <p:sp>
        <p:nvSpPr>
          <p:cNvPr id="81957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8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9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6</a:t>
            </a:r>
          </a:p>
        </p:txBody>
      </p:sp>
      <p:sp>
        <p:nvSpPr>
          <p:cNvPr id="81960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5</a:t>
            </a:r>
          </a:p>
        </p:txBody>
      </p:sp>
      <p:sp>
        <p:nvSpPr>
          <p:cNvPr id="81961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2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3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8</a:t>
            </a:r>
          </a:p>
        </p:txBody>
      </p:sp>
      <p:sp>
        <p:nvSpPr>
          <p:cNvPr id="81964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7</a:t>
            </a:r>
          </a:p>
        </p:txBody>
      </p:sp>
      <p:sp>
        <p:nvSpPr>
          <p:cNvPr id="81965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6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9</a:t>
            </a:r>
          </a:p>
        </p:txBody>
      </p:sp>
      <p:sp>
        <p:nvSpPr>
          <p:cNvPr id="81967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12</a:t>
            </a:r>
          </a:p>
        </p:txBody>
      </p:sp>
      <p:cxnSp>
        <p:nvCxnSpPr>
          <p:cNvPr id="81968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</p:cxnSp>
      <p:cxnSp>
        <p:nvCxnSpPr>
          <p:cNvPr id="81969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81970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11</a:t>
            </a:r>
          </a:p>
        </p:txBody>
      </p:sp>
      <p:sp>
        <p:nvSpPr>
          <p:cNvPr id="81971" name="Line 36"/>
          <p:cNvSpPr>
            <a:spLocks noChangeShapeType="1"/>
          </p:cNvSpPr>
          <p:nvPr/>
        </p:nvSpPr>
        <p:spPr bwMode="auto">
          <a:xfrm>
            <a:off x="1752600" y="58674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72" name="Rectangle 44"/>
          <p:cNvSpPr>
            <a:spLocks noChangeArrowheads="1"/>
          </p:cNvSpPr>
          <p:nvPr/>
        </p:nvSpPr>
        <p:spPr bwMode="auto">
          <a:xfrm>
            <a:off x="4343400" y="58674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0000"/>
              </a:buClr>
            </a:pPr>
            <a:r>
              <a:rPr lang="en-US" sz="1800">
                <a:solidFill>
                  <a:srgbClr val="000000"/>
                </a:solidFill>
                <a:latin typeface="Arial" pitchFamily="-1" charset="0"/>
              </a:rPr>
              <a:t>10</a:t>
            </a:r>
          </a:p>
        </p:txBody>
      </p:sp>
      <p:pic>
        <p:nvPicPr>
          <p:cNvPr id="81973" name="Picture 8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4" name="Picture 8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6019800"/>
            <a:ext cx="620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DNS as an example client-server architecture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Names are easier (for us!) to remember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IP addresses can change underneath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Name could map to multiple IP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Map to different addresses in different places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Multiple names for the same address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Properties of DNS</a:t>
            </a:r>
          </a:p>
          <a:p>
            <a:pPr lvl="1" eaLnBrk="1" hangingPunct="1"/>
            <a:r>
              <a:rPr lang="en-US" dirty="0" smtClean="0"/>
              <a:t>Distributed over </a:t>
            </a:r>
            <a:r>
              <a:rPr lang="en-US" dirty="0" smtClean="0">
                <a:solidFill>
                  <a:srgbClr val="FF0000"/>
                </a:solidFill>
              </a:rPr>
              <a:t>a collection of DNS servers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Hierarchy of DNS servers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Root servers, top-level domain (TLD) servers, authoritative </a:t>
            </a:r>
            <a:r>
              <a:rPr lang="en-US" smtClean="0">
                <a:solidFill>
                  <a:srgbClr val="FF0000"/>
                </a:solidFill>
              </a:rPr>
              <a:t>DNS servers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42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(UIUC), Michael Freedman (Princeton), and Jennifer Rexford (Princeton).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Causal Ordering Multicast 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V="1">
            <a:off x="2108200" y="2374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73100" y="28067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47700" y="34417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362200" y="2374900"/>
            <a:ext cx="3810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2362200" y="2362200"/>
            <a:ext cx="3441700" cy="1308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2120900" y="30099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V="1">
            <a:off x="2159000" y="3683000"/>
            <a:ext cx="51435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5384800" y="57404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1663700" y="57404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467100" y="5791200"/>
            <a:ext cx="229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V="1">
            <a:off x="3594100" y="2387600"/>
            <a:ext cx="3302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606800" y="3022600"/>
            <a:ext cx="4318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5334000" y="2349500"/>
            <a:ext cx="469900" cy="546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3149600" y="32385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(1,1,0)</a:t>
            </a:r>
          </a:p>
        </p:txBody>
      </p:sp>
      <p:sp>
        <p:nvSpPr>
          <p:cNvPr id="103443" name="AutoShape 19"/>
          <p:cNvSpPr>
            <a:spLocks noChangeArrowheads="1"/>
          </p:cNvSpPr>
          <p:nvPr/>
        </p:nvSpPr>
        <p:spPr bwMode="auto">
          <a:xfrm>
            <a:off x="6019800" y="1536700"/>
            <a:ext cx="1219200" cy="457200"/>
          </a:xfrm>
          <a:prstGeom prst="wedgeEllipseCallout">
            <a:avLst>
              <a:gd name="adj1" fmla="val -50667"/>
              <a:gd name="adj2" fmla="val 96181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 dirty="0"/>
              <a:t>Reject: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444" name="AutoShape 20"/>
          <p:cNvSpPr>
            <a:spLocks noChangeArrowheads="1"/>
          </p:cNvSpPr>
          <p:nvPr/>
        </p:nvSpPr>
        <p:spPr bwMode="auto">
          <a:xfrm>
            <a:off x="1524000" y="3975100"/>
            <a:ext cx="1219200" cy="495300"/>
          </a:xfrm>
          <a:prstGeom prst="wedgeEllipseCallout">
            <a:avLst>
              <a:gd name="adj1" fmla="val 39759"/>
              <a:gd name="adj2" fmla="val -202245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 dirty="0"/>
              <a:t>Accept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93800" y="2247900"/>
            <a:ext cx="942975" cy="312738"/>
            <a:chOff x="976" y="1360"/>
            <a:chExt cx="594" cy="197"/>
          </a:xfrm>
        </p:grpSpPr>
        <p:sp>
          <p:nvSpPr>
            <p:cNvPr id="48180" name="Oval 22"/>
            <p:cNvSpPr>
              <a:spLocks noChangeArrowheads="1"/>
            </p:cNvSpPr>
            <p:nvPr/>
          </p:nvSpPr>
          <p:spPr bwMode="auto">
            <a:xfrm>
              <a:off x="976" y="1376"/>
              <a:ext cx="488" cy="1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1" name="Text Box 23"/>
            <p:cNvSpPr txBox="1">
              <a:spLocks noChangeArrowheads="1"/>
            </p:cNvSpPr>
            <p:nvPr/>
          </p:nvSpPr>
          <p:spPr bwMode="auto">
            <a:xfrm>
              <a:off x="1022" y="1360"/>
              <a:ext cx="5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0,0,0</a:t>
              </a:r>
            </a:p>
          </p:txBody>
        </p:sp>
      </p:grpSp>
      <p:sp>
        <p:nvSpPr>
          <p:cNvPr id="48150" name="Oval 24"/>
          <p:cNvSpPr>
            <a:spLocks noChangeArrowheads="1"/>
          </p:cNvSpPr>
          <p:nvPr/>
        </p:nvSpPr>
        <p:spPr bwMode="auto">
          <a:xfrm>
            <a:off x="1206500" y="28956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Text Box 25"/>
          <p:cNvSpPr txBox="1">
            <a:spLocks noChangeArrowheads="1"/>
          </p:cNvSpPr>
          <p:nvPr/>
        </p:nvSpPr>
        <p:spPr bwMode="auto">
          <a:xfrm>
            <a:off x="1279525" y="28702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</a:t>
            </a:r>
          </a:p>
        </p:txBody>
      </p:sp>
      <p:sp>
        <p:nvSpPr>
          <p:cNvPr id="48152" name="Oval 26"/>
          <p:cNvSpPr>
            <a:spLocks noChangeArrowheads="1"/>
          </p:cNvSpPr>
          <p:nvPr/>
        </p:nvSpPr>
        <p:spPr bwMode="auto">
          <a:xfrm>
            <a:off x="1219200" y="35560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Text Box 27"/>
          <p:cNvSpPr txBox="1">
            <a:spLocks noChangeArrowheads="1"/>
          </p:cNvSpPr>
          <p:nvPr/>
        </p:nvSpPr>
        <p:spPr bwMode="auto">
          <a:xfrm>
            <a:off x="1292225" y="35306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</a:t>
            </a:r>
          </a:p>
        </p:txBody>
      </p:sp>
      <p:sp>
        <p:nvSpPr>
          <p:cNvPr id="48154" name="Oval 28"/>
          <p:cNvSpPr>
            <a:spLocks noChangeArrowheads="1"/>
          </p:cNvSpPr>
          <p:nvPr/>
        </p:nvSpPr>
        <p:spPr bwMode="auto">
          <a:xfrm>
            <a:off x="2032000" y="21209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Text Box 29"/>
          <p:cNvSpPr txBox="1">
            <a:spLocks noChangeArrowheads="1"/>
          </p:cNvSpPr>
          <p:nvPr/>
        </p:nvSpPr>
        <p:spPr bwMode="auto">
          <a:xfrm>
            <a:off x="2105025" y="20955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1,0,0</a:t>
            </a:r>
          </a:p>
        </p:txBody>
      </p:sp>
      <p:sp>
        <p:nvSpPr>
          <p:cNvPr id="48156" name="Oval 30"/>
          <p:cNvSpPr>
            <a:spLocks noChangeArrowheads="1"/>
          </p:cNvSpPr>
          <p:nvPr/>
        </p:nvSpPr>
        <p:spPr bwMode="auto">
          <a:xfrm>
            <a:off x="3467100" y="21463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Text Box 31"/>
          <p:cNvSpPr txBox="1">
            <a:spLocks noChangeArrowheads="1"/>
          </p:cNvSpPr>
          <p:nvPr/>
        </p:nvSpPr>
        <p:spPr bwMode="auto">
          <a:xfrm>
            <a:off x="3540125" y="21209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1,1,0</a:t>
            </a:r>
          </a:p>
        </p:txBody>
      </p:sp>
      <p:sp>
        <p:nvSpPr>
          <p:cNvPr id="48158" name="Oval 32"/>
          <p:cNvSpPr>
            <a:spLocks noChangeArrowheads="1"/>
          </p:cNvSpPr>
          <p:nvPr/>
        </p:nvSpPr>
        <p:spPr bwMode="auto">
          <a:xfrm>
            <a:off x="2260600" y="30099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Text Box 33"/>
          <p:cNvSpPr txBox="1">
            <a:spLocks noChangeArrowheads="1"/>
          </p:cNvSpPr>
          <p:nvPr/>
        </p:nvSpPr>
        <p:spPr bwMode="auto">
          <a:xfrm>
            <a:off x="2333625" y="29845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1,0,0</a:t>
            </a:r>
          </a:p>
        </p:txBody>
      </p:sp>
      <p:sp>
        <p:nvSpPr>
          <p:cNvPr id="103458" name="AutoShape 34"/>
          <p:cNvSpPr>
            <a:spLocks noChangeArrowheads="1"/>
          </p:cNvSpPr>
          <p:nvPr/>
        </p:nvSpPr>
        <p:spPr bwMode="auto">
          <a:xfrm>
            <a:off x="3771900" y="4686300"/>
            <a:ext cx="1562100" cy="876300"/>
          </a:xfrm>
          <a:prstGeom prst="wedgeEllipseCallout">
            <a:avLst>
              <a:gd name="adj1" fmla="val -29389"/>
              <a:gd name="adj2" fmla="val -134602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/>
              <a:t>Buffer,</a:t>
            </a:r>
            <a:r>
              <a:rPr lang="en-US" b="1">
                <a:solidFill>
                  <a:schemeClr val="tx1"/>
                </a:solidFill>
              </a:rPr>
              <a:t>  missing P1(1) </a:t>
            </a:r>
          </a:p>
        </p:txBody>
      </p:sp>
      <p:sp>
        <p:nvSpPr>
          <p:cNvPr id="48161" name="Oval 35"/>
          <p:cNvSpPr>
            <a:spLocks noChangeArrowheads="1"/>
          </p:cNvSpPr>
          <p:nvPr/>
        </p:nvSpPr>
        <p:spPr bwMode="auto">
          <a:xfrm>
            <a:off x="3606800" y="37084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Text Box 36"/>
          <p:cNvSpPr txBox="1">
            <a:spLocks noChangeArrowheads="1"/>
          </p:cNvSpPr>
          <p:nvPr/>
        </p:nvSpPr>
        <p:spPr bwMode="auto">
          <a:xfrm>
            <a:off x="3679825" y="36830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1</a:t>
            </a:r>
            <a:r>
              <a:rPr lang="en-US" sz="1600" b="1">
                <a:solidFill>
                  <a:schemeClr val="hlink"/>
                </a:solidFill>
              </a:rPr>
              <a:t>,1,0</a:t>
            </a:r>
          </a:p>
        </p:txBody>
      </p:sp>
      <p:sp>
        <p:nvSpPr>
          <p:cNvPr id="48163" name="Oval 37"/>
          <p:cNvSpPr>
            <a:spLocks noChangeArrowheads="1"/>
          </p:cNvSpPr>
          <p:nvPr/>
        </p:nvSpPr>
        <p:spPr bwMode="auto">
          <a:xfrm>
            <a:off x="3162300" y="29337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Text Box 38"/>
          <p:cNvSpPr txBox="1">
            <a:spLocks noChangeArrowheads="1"/>
          </p:cNvSpPr>
          <p:nvPr/>
        </p:nvSpPr>
        <p:spPr bwMode="auto">
          <a:xfrm>
            <a:off x="3235325" y="29083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1,1,0</a:t>
            </a:r>
          </a:p>
        </p:txBody>
      </p:sp>
      <p:sp>
        <p:nvSpPr>
          <p:cNvPr id="48165" name="Oval 39"/>
          <p:cNvSpPr>
            <a:spLocks noChangeArrowheads="1"/>
          </p:cNvSpPr>
          <p:nvPr/>
        </p:nvSpPr>
        <p:spPr bwMode="auto">
          <a:xfrm>
            <a:off x="5372100" y="21717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Text Box 40"/>
          <p:cNvSpPr txBox="1">
            <a:spLocks noChangeArrowheads="1"/>
          </p:cNvSpPr>
          <p:nvPr/>
        </p:nvSpPr>
        <p:spPr bwMode="auto">
          <a:xfrm>
            <a:off x="5445125" y="21463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1,1,0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838700" y="3632200"/>
            <a:ext cx="1425575" cy="1028700"/>
            <a:chOff x="3048" y="2288"/>
            <a:chExt cx="898" cy="648"/>
          </a:xfrm>
        </p:grpSpPr>
        <p:sp>
          <p:nvSpPr>
            <p:cNvPr id="48177" name="AutoShape 42"/>
            <p:cNvSpPr>
              <a:spLocks noChangeArrowheads="1"/>
            </p:cNvSpPr>
            <p:nvPr/>
          </p:nvSpPr>
          <p:spPr bwMode="auto">
            <a:xfrm>
              <a:off x="3048" y="2624"/>
              <a:ext cx="840" cy="312"/>
            </a:xfrm>
            <a:prstGeom prst="wedgeEllipseCallout">
              <a:avLst>
                <a:gd name="adj1" fmla="val 21676"/>
                <a:gd name="adj2" fmla="val -102245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b="1" dirty="0"/>
                <a:t>Accept: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178" name="Oval 43"/>
            <p:cNvSpPr>
              <a:spLocks noChangeArrowheads="1"/>
            </p:cNvSpPr>
            <p:nvPr/>
          </p:nvSpPr>
          <p:spPr bwMode="auto">
            <a:xfrm>
              <a:off x="3352" y="2304"/>
              <a:ext cx="488" cy="1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Text Box 44"/>
            <p:cNvSpPr txBox="1">
              <a:spLocks noChangeArrowheads="1"/>
            </p:cNvSpPr>
            <p:nvPr/>
          </p:nvSpPr>
          <p:spPr bwMode="auto">
            <a:xfrm>
              <a:off x="3398" y="2288"/>
              <a:ext cx="5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1,0,0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5994400" y="3606800"/>
            <a:ext cx="2006600" cy="1600200"/>
            <a:chOff x="3776" y="2272"/>
            <a:chExt cx="1264" cy="1008"/>
          </a:xfrm>
        </p:grpSpPr>
        <p:sp>
          <p:nvSpPr>
            <p:cNvPr id="48174" name="AutoShape 46"/>
            <p:cNvSpPr>
              <a:spLocks noChangeArrowheads="1"/>
            </p:cNvSpPr>
            <p:nvPr/>
          </p:nvSpPr>
          <p:spPr bwMode="auto">
            <a:xfrm>
              <a:off x="4080" y="2784"/>
              <a:ext cx="960" cy="496"/>
            </a:xfrm>
            <a:prstGeom prst="wedgeEllipseCallout">
              <a:avLst>
                <a:gd name="adj1" fmla="val -60218"/>
                <a:gd name="adj2" fmla="val -121574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b="1" dirty="0"/>
                <a:t>Accept Buffered message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175" name="Oval 47"/>
            <p:cNvSpPr>
              <a:spLocks noChangeArrowheads="1"/>
            </p:cNvSpPr>
            <p:nvPr/>
          </p:nvSpPr>
          <p:spPr bwMode="auto">
            <a:xfrm>
              <a:off x="3776" y="2288"/>
              <a:ext cx="488" cy="1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6" name="Text Box 48"/>
            <p:cNvSpPr txBox="1">
              <a:spLocks noChangeArrowheads="1"/>
            </p:cNvSpPr>
            <p:nvPr/>
          </p:nvSpPr>
          <p:spPr bwMode="auto">
            <a:xfrm>
              <a:off x="3822" y="2272"/>
              <a:ext cx="5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1,1,0</a:t>
              </a:r>
            </a:p>
          </p:txBody>
        </p:sp>
      </p:grpSp>
      <p:sp>
        <p:nvSpPr>
          <p:cNvPr id="48169" name="Text Box 49"/>
          <p:cNvSpPr txBox="1">
            <a:spLocks noChangeArrowheads="1"/>
          </p:cNvSpPr>
          <p:nvPr/>
        </p:nvSpPr>
        <p:spPr bwMode="auto">
          <a:xfrm>
            <a:off x="1866900" y="25400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(1,0,0)</a:t>
            </a:r>
          </a:p>
        </p:txBody>
      </p:sp>
      <p:sp>
        <p:nvSpPr>
          <p:cNvPr id="48170" name="Text Box 50"/>
          <p:cNvSpPr txBox="1">
            <a:spLocks noChangeArrowheads="1"/>
          </p:cNvSpPr>
          <p:nvPr/>
        </p:nvSpPr>
        <p:spPr bwMode="auto">
          <a:xfrm>
            <a:off x="4356100" y="32131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(1,0,0)</a:t>
            </a:r>
          </a:p>
        </p:txBody>
      </p:sp>
      <p:sp>
        <p:nvSpPr>
          <p:cNvPr id="48171" name="Text Box 51"/>
          <p:cNvSpPr txBox="1">
            <a:spLocks noChangeArrowheads="1"/>
          </p:cNvSpPr>
          <p:nvPr/>
        </p:nvSpPr>
        <p:spPr bwMode="auto">
          <a:xfrm>
            <a:off x="3187700" y="24511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(1,1,0)</a:t>
            </a:r>
          </a:p>
        </p:txBody>
      </p:sp>
      <p:sp>
        <p:nvSpPr>
          <p:cNvPr id="48172" name="Text Box 52"/>
          <p:cNvSpPr txBox="1">
            <a:spLocks noChangeArrowheads="1"/>
          </p:cNvSpPr>
          <p:nvPr/>
        </p:nvSpPr>
        <p:spPr bwMode="auto">
          <a:xfrm>
            <a:off x="4953000" y="25019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(1,1,0)</a:t>
            </a:r>
          </a:p>
        </p:txBody>
      </p:sp>
      <p:sp>
        <p:nvSpPr>
          <p:cNvPr id="103477" name="AutoShape 53"/>
          <p:cNvSpPr>
            <a:spLocks noChangeArrowheads="1"/>
          </p:cNvSpPr>
          <p:nvPr/>
        </p:nvSpPr>
        <p:spPr bwMode="auto">
          <a:xfrm>
            <a:off x="4191000" y="1714500"/>
            <a:ext cx="1219200" cy="457200"/>
          </a:xfrm>
          <a:prstGeom prst="wedgeEllipseCallout">
            <a:avLst>
              <a:gd name="adj1" fmla="val -55986"/>
              <a:gd name="adj2" fmla="val 54514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 dirty="0"/>
              <a:t>Accept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3" grpId="0" animBg="1" autoUpdateAnimBg="0"/>
      <p:bldP spid="103444" grpId="0" animBg="1" autoUpdateAnimBg="0"/>
      <p:bldP spid="103458" grpId="0" animBg="1" autoUpdateAnimBg="0"/>
      <p:bldP spid="10347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How do we organize the nodes in a distributed system?</a:t>
            </a:r>
          </a:p>
          <a:p>
            <a:r>
              <a:rPr lang="en-US" dirty="0" smtClean="0"/>
              <a:t>Up to the 90’s</a:t>
            </a:r>
          </a:p>
          <a:p>
            <a:pPr lvl="1"/>
            <a:r>
              <a:rPr lang="en-US" dirty="0" smtClean="0"/>
              <a:t>Prevalent architecture:</a:t>
            </a:r>
            <a:r>
              <a:rPr lang="en-US" dirty="0" smtClean="0">
                <a:solidFill>
                  <a:srgbClr val="0000FF"/>
                </a:solidFill>
              </a:rPr>
              <a:t> client-server </a:t>
            </a:r>
            <a:r>
              <a:rPr lang="en-US" dirty="0" smtClean="0"/>
              <a:t>(or master-slave)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Emerged architecture: </a:t>
            </a:r>
            <a:r>
              <a:rPr lang="en-US" dirty="0" smtClean="0">
                <a:solidFill>
                  <a:srgbClr val="0000FF"/>
                </a:solidFill>
              </a:rPr>
              <a:t>peer-to-peer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Studying an example client-server: DNS (today)</a:t>
            </a:r>
          </a:p>
          <a:p>
            <a:r>
              <a:rPr lang="en-US" dirty="0" smtClean="0"/>
              <a:t>Studying </a:t>
            </a:r>
            <a:r>
              <a:rPr lang="en-US" dirty="0" smtClean="0">
                <a:solidFill>
                  <a:srgbClr val="0000FF"/>
                </a:solidFill>
              </a:rPr>
              <a:t>peer-to-peer as a paradigm </a:t>
            </a:r>
            <a:r>
              <a:rPr lang="en-US" dirty="0" smtClean="0"/>
              <a:t>(not just as a file-sharing application)</a:t>
            </a:r>
          </a:p>
          <a:p>
            <a:pPr lvl="1"/>
            <a:r>
              <a:rPr lang="en-US" dirty="0" smtClean="0"/>
              <a:t>Learn the techniques and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Separating Names and 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Names are easier (for us!) to remember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/>
              <a:t>www.cnn.com</a:t>
            </a:r>
            <a:r>
              <a:rPr lang="en-US" dirty="0" smtClean="0"/>
              <a:t> vs. 64.236.16.20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IP addresses can change underneath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Move </a:t>
            </a:r>
            <a:r>
              <a:rPr lang="en-US" dirty="0" err="1" smtClean="0"/>
              <a:t>www.cnn.com</a:t>
            </a:r>
            <a:r>
              <a:rPr lang="en-US" dirty="0" smtClean="0"/>
              <a:t> to 173.15.201.39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E.g., renumbering when changing providers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Name could map to multiple IP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/>
              <a:t>www.cnn.com</a:t>
            </a:r>
            <a:r>
              <a:rPr lang="en-US" dirty="0" smtClean="0"/>
              <a:t> to multiple replicas of the Web site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Map to different addresses in different places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Address of a nearby copy of the Web site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E.g., to reduce latency, or return different content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Multiple names for the same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E.g., aliases like </a:t>
            </a:r>
            <a:r>
              <a:rPr lang="en-US" dirty="0" err="1" smtClean="0"/>
              <a:t>ee.mit.edu</a:t>
            </a:r>
            <a:r>
              <a:rPr lang="en-US" dirty="0" smtClean="0"/>
              <a:t> and </a:t>
            </a:r>
            <a:r>
              <a:rPr lang="en-US" dirty="0" err="1" smtClean="0"/>
              <a:t>cs.mit.edu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Two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Kinds of Identifiers</a:t>
            </a:r>
          </a:p>
        </p:txBody>
      </p:sp>
      <p:sp>
        <p:nvSpPr>
          <p:cNvPr id="2355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Host name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(e.g., </a:t>
            </a:r>
            <a:r>
              <a:rPr lang="en-US" dirty="0" err="1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www.cnn.com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Mnemonic name appreciated </a:t>
            </a:r>
            <a:r>
              <a:rPr lang="en-US" i="1" dirty="0"/>
              <a:t>by humans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Provides little (if any) information about 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Hierarchical, variable # of alpha-numeric characters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IP address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(e.g., </a:t>
            </a:r>
            <a:r>
              <a:rPr lang="en-US" dirty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64.236.16.20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Numerical address appreciated </a:t>
            </a:r>
            <a:r>
              <a:rPr lang="en-US" i="1" dirty="0"/>
              <a:t>by routers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Related to host’s current location in the topology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Hierarchical name space of 32 bits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91A752-257F-1347-AE52-81CF79A54BA7}" type="slidenum">
              <a:rPr lang="en-US">
                <a:latin typeface="Courier New" pitchFamily="-1" charset="0"/>
              </a:rPr>
              <a:pPr/>
              <a:t>8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Hierarchical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Assignment Processes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Host name: </a:t>
            </a:r>
            <a:r>
              <a:rPr lang="en-US" dirty="0" err="1" smtClean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www.cse.</a:t>
            </a:r>
            <a:r>
              <a:rPr lang="en-US" dirty="0" err="1" smtClean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buffalo.edu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>
                <a:solidFill>
                  <a:srgbClr val="009900"/>
                </a:solidFill>
              </a:rPr>
              <a:t>Domain</a:t>
            </a:r>
            <a:r>
              <a:rPr lang="en-US" dirty="0"/>
              <a:t>: registrar for each top-level domain (e.g., .</a:t>
            </a:r>
            <a:r>
              <a:rPr lang="en-US" dirty="0" err="1"/>
              <a:t>edu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>
                <a:solidFill>
                  <a:srgbClr val="CC0000"/>
                </a:solidFill>
              </a:rPr>
              <a:t>Host name</a:t>
            </a:r>
            <a:r>
              <a:rPr lang="en-US" dirty="0"/>
              <a:t>: local administrator assigns to each host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IP addresses: </a:t>
            </a:r>
            <a:r>
              <a:rPr lang="en-US" dirty="0" smtClean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128.205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.</a:t>
            </a:r>
            <a:r>
              <a:rPr lang="en-US" dirty="0" smtClean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32.58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>
                <a:solidFill>
                  <a:srgbClr val="009900"/>
                </a:solidFill>
              </a:rPr>
              <a:t>Prefixes</a:t>
            </a:r>
            <a:r>
              <a:rPr lang="en-US" dirty="0"/>
              <a:t>: ICANN, regional Internet registries, and ISPs</a:t>
            </a:r>
          </a:p>
          <a:p>
            <a:pPr lvl="1" eaLnBrk="1" hangingPunct="1"/>
            <a:r>
              <a:rPr lang="en-US" dirty="0">
                <a:solidFill>
                  <a:srgbClr val="CC0000"/>
                </a:solidFill>
              </a:rPr>
              <a:t>Hosts</a:t>
            </a:r>
            <a:r>
              <a:rPr lang="en-US" dirty="0"/>
              <a:t>: static configuration, or dynamic using </a:t>
            </a:r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7E5760-038A-B946-A62A-CB2C61D5CEA1}" type="slidenum">
              <a:rPr lang="en-US">
                <a:latin typeface="Courier New" pitchFamily="-1" charset="0"/>
              </a:rPr>
              <a:pPr/>
              <a:t>9</a:t>
            </a:fld>
            <a:endParaRPr lang="en-US">
              <a:latin typeface="Courier New" pitchFamily="-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18014</TotalTime>
  <Pages>12</Pages>
  <Words>2352</Words>
  <Application>Microsoft Macintosh PowerPoint</Application>
  <PresentationFormat>Letter Paper (8.5x11 in)</PresentationFormat>
  <Paragraphs>689</Paragraphs>
  <Slides>42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CS252-template</vt:lpstr>
      <vt:lpstr>Office Theme</vt:lpstr>
      <vt:lpstr>Clip</vt:lpstr>
      <vt:lpstr>CSE 486/586 Distributed Systems Domain Name System</vt:lpstr>
      <vt:lpstr>Last Time</vt:lpstr>
      <vt:lpstr>Review: Causally Ordered Multicast</vt:lpstr>
      <vt:lpstr>Review: Causal Ordering</vt:lpstr>
      <vt:lpstr>Example: Causal Ordering Multicast </vt:lpstr>
      <vt:lpstr>Today’s Question</vt:lpstr>
      <vt:lpstr>Separating Names and IP Addresses</vt:lpstr>
      <vt:lpstr>Two Kinds of Identifiers</vt:lpstr>
      <vt:lpstr>Hierarchical Assignment Processes</vt:lpstr>
      <vt:lpstr>Domain Name System (DNS)</vt:lpstr>
      <vt:lpstr>Overview: Domain Name System</vt:lpstr>
      <vt:lpstr>Strawman Solution #1: Local File</vt:lpstr>
      <vt:lpstr>Strawman Solution #2: Central Server</vt:lpstr>
      <vt:lpstr>Domain Name System (DNS)</vt:lpstr>
      <vt:lpstr>DNS Root Servers</vt:lpstr>
      <vt:lpstr>TLD and Authoritative DNS Servers</vt:lpstr>
      <vt:lpstr>Distributed Hierarchical Database</vt:lpstr>
      <vt:lpstr>Using DNS</vt:lpstr>
      <vt:lpstr>CSE 486/586 Administrivia</vt:lpstr>
      <vt:lpstr>Example</vt:lpstr>
      <vt:lpstr>Recursive vs. Iterative Queries</vt:lpstr>
      <vt:lpstr>DNS Caching</vt:lpstr>
      <vt:lpstr>Negative Caching</vt:lpstr>
      <vt:lpstr>DNS Resource Records</vt:lpstr>
      <vt:lpstr>Reliability</vt:lpstr>
      <vt:lpstr>Inserting Resource Records into DNS</vt:lpstr>
      <vt:lpstr>PowerPoint Presentation</vt:lpstr>
      <vt:lpstr>PowerPoint Presentation</vt:lpstr>
      <vt:lpstr>PowerPoint Presentation</vt:lpstr>
      <vt:lpstr>PowerPoint Presentation</vt:lpstr>
      <vt:lpstr>Content Distribution Networks (CDNs)</vt:lpstr>
      <vt:lpstr>Content Distribution Networks</vt:lpstr>
      <vt:lpstr>Server Selection</vt:lpstr>
      <vt:lpstr>How Akamai Works</vt:lpstr>
      <vt:lpstr>How Akamai Works</vt:lpstr>
      <vt:lpstr>How Akamai Works</vt:lpstr>
      <vt:lpstr>How Akamai Works</vt:lpstr>
      <vt:lpstr>How Akamai Works</vt:lpstr>
      <vt:lpstr>How Akamai Works</vt:lpstr>
      <vt:lpstr>How Akamai Works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657</cp:revision>
  <cp:lastPrinted>2013-02-13T17:59:43Z</cp:lastPrinted>
  <dcterms:created xsi:type="dcterms:W3CDTF">2012-02-08T15:18:05Z</dcterms:created>
  <dcterms:modified xsi:type="dcterms:W3CDTF">2013-02-13T18:03:12Z</dcterms:modified>
  <cp:category/>
</cp:coreProperties>
</file>