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2"/>
  </p:notesMasterIdLst>
  <p:handoutMasterIdLst>
    <p:handoutMasterId r:id="rId33"/>
  </p:handoutMasterIdLst>
  <p:sldIdLst>
    <p:sldId id="322" r:id="rId3"/>
    <p:sldId id="659" r:id="rId4"/>
    <p:sldId id="660" r:id="rId5"/>
    <p:sldId id="637" r:id="rId6"/>
    <p:sldId id="638" r:id="rId7"/>
    <p:sldId id="642" r:id="rId8"/>
    <p:sldId id="639" r:id="rId9"/>
    <p:sldId id="641" r:id="rId10"/>
    <p:sldId id="640" r:id="rId11"/>
    <p:sldId id="643" r:id="rId12"/>
    <p:sldId id="644" r:id="rId13"/>
    <p:sldId id="645" r:id="rId14"/>
    <p:sldId id="661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8" r:id="rId27"/>
    <p:sldId id="657" r:id="rId28"/>
    <p:sldId id="630" r:id="rId29"/>
    <p:sldId id="636" r:id="rId30"/>
    <p:sldId id="584" r:id="rId3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0" d="100"/>
          <a:sy n="80" d="100"/>
        </p:scale>
        <p:origin x="-10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82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4265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ADAC622-A9E5-CA41-9FAB-9F41B59D548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8F7D34C-3378-6F4E-97B2-1F749B37592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0B2A749-27CB-C847-94D3-66F48F19369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Remote Procedure Call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an illusion of doing a local call by using whatever the OS gives</a:t>
            </a:r>
          </a:p>
          <a:p>
            <a:r>
              <a:rPr lang="en-US" dirty="0" smtClean="0"/>
              <a:t>Closer to the programmers</a:t>
            </a:r>
          </a:p>
          <a:p>
            <a:pPr lvl="1"/>
            <a:r>
              <a:rPr lang="en-US" dirty="0" smtClean="0"/>
              <a:t>Language-level construct, not OS-level support</a:t>
            </a:r>
          </a:p>
          <a:p>
            <a:r>
              <a:rPr lang="en-US" dirty="0" smtClean="0"/>
              <a:t>What are some of the challenges?</a:t>
            </a:r>
          </a:p>
          <a:p>
            <a:pPr lvl="1"/>
            <a:r>
              <a:rPr lang="en-US" dirty="0" smtClean="0"/>
              <a:t>How do you know that there are remote calls available?</a:t>
            </a:r>
          </a:p>
          <a:p>
            <a:pPr lvl="1"/>
            <a:r>
              <a:rPr lang="en-US" dirty="0" smtClean="0"/>
              <a:t>How do you pass the parameters?</a:t>
            </a:r>
          </a:p>
          <a:p>
            <a:pPr lvl="1"/>
            <a:r>
              <a:rPr lang="en-US" dirty="0" smtClean="0"/>
              <a:t>How do you find the correct server process?</a:t>
            </a:r>
          </a:p>
          <a:p>
            <a:pPr lvl="1"/>
            <a:r>
              <a:rPr lang="en-US" dirty="0" smtClean="0"/>
              <a:t>How do you get the return value?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43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Stub, Marshalling, &amp; </a:t>
            </a:r>
            <a:r>
              <a:rPr lang="en-US" dirty="0" err="1" smtClean="0"/>
              <a:t>Unmarshalling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Stub functions:</a:t>
            </a:r>
            <a:r>
              <a:rPr lang="en-US" dirty="0" smtClean="0"/>
              <a:t> local interface to make it appear that the call is local.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Marshalling:</a:t>
            </a:r>
            <a:r>
              <a:rPr lang="en-US" dirty="0" smtClean="0"/>
              <a:t> the act of taking a collection of data items (platform dependent) and assembling them into the external data representation (platform independent).</a:t>
            </a:r>
            <a:endParaRPr lang="en-US" dirty="0" smtClean="0">
              <a:sym typeface="Symbol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Unmarshalling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the process of disassembling data that is in external data representation form, into a locally interpretable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295400"/>
            <a:ext cx="3200400" cy="48006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Client Process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23622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Client Function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90600" y="35814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Client Stub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90600" y="49530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Socket API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181600" y="1295400"/>
            <a:ext cx="3200400" cy="48006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 Process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486400" y="23622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Server Function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486400" y="35814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Server Stub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86400" y="49530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Socket API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 bwMode="auto">
          <a:xfrm rot="5400000">
            <a:off x="2019300" y="3314700"/>
            <a:ext cx="533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6" name="Straight Arrow Connector 15"/>
          <p:cNvCxnSpPr>
            <a:endCxn id="8" idx="0"/>
          </p:cNvCxnSpPr>
          <p:nvPr/>
        </p:nvCxnSpPr>
        <p:spPr bwMode="auto">
          <a:xfrm rot="5400000">
            <a:off x="1943100" y="4610100"/>
            <a:ext cx="685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9" name="Straight Arrow Connector 18"/>
          <p:cNvCxnSpPr>
            <a:stCxn id="8" idx="3"/>
            <a:endCxn id="13" idx="1"/>
          </p:cNvCxnSpPr>
          <p:nvPr/>
        </p:nvCxnSpPr>
        <p:spPr bwMode="auto">
          <a:xfrm>
            <a:off x="3581400" y="5295900"/>
            <a:ext cx="19050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2" name="Straight Arrow Connector 21"/>
          <p:cNvCxnSpPr>
            <a:stCxn id="13" idx="0"/>
            <a:endCxn id="12" idx="2"/>
          </p:cNvCxnSpPr>
          <p:nvPr/>
        </p:nvCxnSpPr>
        <p:spPr bwMode="auto">
          <a:xfrm rot="5400000" flipH="1" flipV="1">
            <a:off x="6438900" y="4610100"/>
            <a:ext cx="685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5" name="Straight Arrow Connector 24"/>
          <p:cNvCxnSpPr>
            <a:stCxn id="12" idx="0"/>
            <a:endCxn id="11" idx="2"/>
          </p:cNvCxnSpPr>
          <p:nvPr/>
        </p:nvCxnSpPr>
        <p:spPr bwMode="auto">
          <a:xfrm rot="5400000" flipH="1" flipV="1">
            <a:off x="6515100" y="3314700"/>
            <a:ext cx="533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31878" y="4419600"/>
            <a:ext cx="316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Marshalling/</a:t>
            </a:r>
            <a:r>
              <a:rPr lang="en-US" sz="2000" dirty="0" err="1" smtClean="0">
                <a:solidFill>
                  <a:srgbClr val="000000"/>
                </a:solidFill>
              </a:rPr>
              <a:t>unmarshalling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PA2 due in ~2 weeks</a:t>
            </a:r>
          </a:p>
          <a:p>
            <a:r>
              <a:rPr lang="en-US" dirty="0" smtClean="0"/>
              <a:t>PA1 grades </a:t>
            </a:r>
            <a:r>
              <a:rPr lang="en-US" dirty="0" smtClean="0"/>
              <a:t>are</a:t>
            </a:r>
            <a:r>
              <a:rPr lang="en-US" dirty="0" smtClean="0"/>
              <a:t> out.</a:t>
            </a:r>
            <a:endParaRPr lang="en-US" dirty="0" smtClean="0"/>
          </a:p>
          <a:p>
            <a:r>
              <a:rPr lang="en-US" dirty="0" smtClean="0"/>
              <a:t>AWS codes are on </a:t>
            </a:r>
            <a:r>
              <a:rPr lang="en-US" dirty="0" err="1" smtClean="0"/>
              <a:t>UBLearns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Setup instructions have been posted as well.</a:t>
            </a:r>
          </a:p>
          <a:p>
            <a:r>
              <a:rPr lang="en-US" dirty="0" smtClean="0"/>
              <a:t>Practice problem set 1 &amp; midterm example posted on the course website.</a:t>
            </a:r>
          </a:p>
          <a:p>
            <a:r>
              <a:rPr lang="en-US" dirty="0" smtClean="0"/>
              <a:t>Midterm on Wednesday (3/6) @ 3pm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Friday (3/8)</a:t>
            </a:r>
          </a:p>
          <a:p>
            <a:r>
              <a:rPr lang="en-US" dirty="0" smtClean="0"/>
              <a:t>Come </a:t>
            </a:r>
            <a:r>
              <a:rPr lang="en-US" dirty="0"/>
              <a:t>talk to me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4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Generate Stubs?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 heard of C/C++, Java, Python syntax for RPC?</a:t>
            </a:r>
          </a:p>
          <a:p>
            <a:pPr lvl="1"/>
            <a:r>
              <a:rPr lang="en-US" dirty="0" smtClean="0"/>
              <a:t>None!</a:t>
            </a:r>
          </a:p>
          <a:p>
            <a:r>
              <a:rPr lang="en-US" dirty="0" smtClean="0"/>
              <a:t>Language compilers don’t generate client and server stubs.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Common solution: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a separate language and a pre-compiler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Definition Language (IDL)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programmers to express remote procedures, e.g., names, parameters, and return values.</a:t>
            </a:r>
          </a:p>
          <a:p>
            <a:r>
              <a:rPr lang="en-US" dirty="0" smtClean="0"/>
              <a:t>Pre-compilers take this and generate stubs, marshalling/</a:t>
            </a:r>
            <a:r>
              <a:rPr lang="en-US" dirty="0" err="1" smtClean="0"/>
              <a:t>unmarshalling</a:t>
            </a:r>
            <a:r>
              <a:rPr lang="en-US" dirty="0" smtClean="0"/>
              <a:t> mechanisms.</a:t>
            </a:r>
          </a:p>
          <a:p>
            <a:r>
              <a:rPr lang="en-US" dirty="0" smtClean="0"/>
              <a:t>Similar to writing function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SUN XDR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3137" y="6094412"/>
            <a:ext cx="1905000" cy="292100"/>
          </a:xfrm>
        </p:spPr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914400"/>
            <a:ext cx="2831499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const MAX = 1000;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typedef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int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FileIdentifier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typedef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int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FilePointer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typedef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int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Length;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struct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Data {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int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length;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char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buffer[MAX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};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struct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writeargs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{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FileIdentifier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FilePointer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position;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Data data;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10112" y="1050925"/>
            <a:ext cx="409626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struct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readargs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{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FileIdentifier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FilePointer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position;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Length length;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};</a:t>
            </a:r>
            <a:endParaRPr lang="en-GB" sz="2000" dirty="0">
              <a:solidFill>
                <a:schemeClr val="tx1"/>
              </a:solidFill>
              <a:latin typeface="Times" pitchFamily="-84" charset="0"/>
            </a:endParaRP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endParaRPr lang="en-GB" sz="2000" i="1" dirty="0">
              <a:solidFill>
                <a:schemeClr val="tx1"/>
              </a:solidFill>
              <a:latin typeface="Times" pitchFamily="-84" charset="0"/>
            </a:endParaRP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program FILEREADWRITE {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  version VERSION {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void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WRITE(writeargs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)=1;</a:t>
            </a:r>
            <a:r>
              <a:rPr lang="en-GB" sz="2000" i="1" dirty="0" smtClean="0">
                <a:solidFill>
                  <a:schemeClr val="tx1"/>
                </a:solidFill>
                <a:latin typeface="Times" pitchFamily="-84" charset="0"/>
              </a:rPr>
              <a:t>		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Data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READ(readargs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)=2</a:t>
            </a:r>
            <a:r>
              <a:rPr lang="en-GB" sz="2000" i="1" dirty="0" smtClean="0">
                <a:solidFill>
                  <a:schemeClr val="tx1"/>
                </a:solidFill>
                <a:latin typeface="Times" pitchFamily="-84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  }=2;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} = 9999;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154487" y="987425"/>
            <a:ext cx="0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81100"/>
            <a:ext cx="7848600" cy="5219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84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84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84" charset="0"/>
              <a:ea typeface="+mn-ea"/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63600" y="34163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Interface </a:t>
            </a:r>
          </a:p>
          <a:p>
            <a:pPr algn="ctr">
              <a:defRPr/>
            </a:pPr>
            <a:r>
              <a:rPr lang="en-US" sz="1600" b="1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Specification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43200" y="3416300"/>
            <a:ext cx="1117600" cy="7493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89225" y="3546475"/>
            <a:ext cx="1243013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Stub Generator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38700" y="23368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Server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546600" y="34290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Common</a:t>
            </a:r>
          </a:p>
          <a:p>
            <a:pPr algn="ctr"/>
            <a:r>
              <a:rPr lang="en-US" sz="1600" b="1"/>
              <a:t>Header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902200" y="44831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Client 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197100" y="3746500"/>
            <a:ext cx="596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3822700" y="3771900"/>
            <a:ext cx="723900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3810000" y="2692400"/>
            <a:ext cx="1016000" cy="109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35400" y="3771900"/>
            <a:ext cx="107950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6756400" y="4495800"/>
            <a:ext cx="1104900" cy="6985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Client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Source 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105400" y="5537200"/>
            <a:ext cx="2921000" cy="7493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277100" y="5194300"/>
            <a:ext cx="0" cy="31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549900" y="5181600"/>
            <a:ext cx="0" cy="35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6261100" y="3429000"/>
            <a:ext cx="1371600" cy="698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RPC</a:t>
            </a:r>
          </a:p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LIBRARY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6807200" y="2413000"/>
            <a:ext cx="1028700" cy="6985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Server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Source 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6159500" y="1866900"/>
            <a:ext cx="317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130800" y="1282700"/>
            <a:ext cx="2755900" cy="7493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5575300" y="2006600"/>
            <a:ext cx="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356225" y="1501775"/>
            <a:ext cx="2259013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Compiler / Linker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7340600" y="2044700"/>
            <a:ext cx="127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6172200" y="3517900"/>
            <a:ext cx="1371600" cy="698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RPC</a:t>
            </a:r>
          </a:p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LIBRARY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2819400" y="4940300"/>
            <a:ext cx="1104900" cy="6985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Client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Program </a:t>
            </a: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2882900" y="1968500"/>
            <a:ext cx="1028700" cy="6985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Server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Program</a:t>
            </a:r>
          </a:p>
        </p:txBody>
      </p:sp>
      <p:cxnSp>
        <p:nvCxnSpPr>
          <p:cNvPr id="30" name="AutoShape 28"/>
          <p:cNvCxnSpPr>
            <a:cxnSpLocks noChangeShapeType="1"/>
            <a:stCxn id="23" idx="1"/>
            <a:endCxn id="29" idx="0"/>
          </p:cNvCxnSpPr>
          <p:nvPr/>
        </p:nvCxnSpPr>
        <p:spPr bwMode="auto">
          <a:xfrm rot="10800000" flipV="1">
            <a:off x="3397250" y="1657350"/>
            <a:ext cx="1719263" cy="311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1" name="AutoShape 29"/>
          <p:cNvCxnSpPr>
            <a:cxnSpLocks noChangeShapeType="1"/>
            <a:stCxn id="17" idx="1"/>
            <a:endCxn id="28" idx="2"/>
          </p:cNvCxnSpPr>
          <p:nvPr/>
        </p:nvCxnSpPr>
        <p:spPr bwMode="auto">
          <a:xfrm rot="10800000">
            <a:off x="3371850" y="5638800"/>
            <a:ext cx="1719263" cy="2730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6553200" y="2032000"/>
            <a:ext cx="0" cy="1409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419725" y="5743575"/>
            <a:ext cx="2259013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Compiler / Linker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6565900" y="4229100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96925" y="4183063"/>
            <a:ext cx="1582738" cy="290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e.g., in SUN XDR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676525" y="4208463"/>
            <a:ext cx="11191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e.g., </a:t>
            </a:r>
            <a:r>
              <a:rPr lang="en-US" i="1"/>
              <a:t>rpcgen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7896225" y="1617663"/>
            <a:ext cx="460375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gcc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2079625" y="2214563"/>
            <a:ext cx="7635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.o, .exe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1914525" y="5110163"/>
            <a:ext cx="7635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.o, .exe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4454525" y="24558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4378325" y="49069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921625" y="23923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7934325" y="45640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4467225" y="3141663"/>
            <a:ext cx="3317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.h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8010525" y="5770563"/>
            <a:ext cx="460375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gcc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Find the Server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</a:p>
          <a:p>
            <a:pPr lvl="1"/>
            <a:r>
              <a:rPr lang="en-US" dirty="0" smtClean="0"/>
              <a:t>Central DB (the first solution proposed)</a:t>
            </a:r>
          </a:p>
          <a:p>
            <a:r>
              <a:rPr lang="en-US" dirty="0" smtClean="0"/>
              <a:t>Solution 2</a:t>
            </a:r>
          </a:p>
          <a:p>
            <a:pPr lvl="1"/>
            <a:r>
              <a:rPr lang="en-US" dirty="0" smtClean="0"/>
              <a:t>Local DB with a well-known port (SUN RPC)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DB with Well-Known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7100" y="4140200"/>
            <a:ext cx="3213100" cy="2247900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7100" y="1435100"/>
            <a:ext cx="3213100" cy="2209800"/>
          </a:xfrm>
          <a:prstGeom prst="rect">
            <a:avLst/>
          </a:prstGeom>
          <a:gradFill rotWithShape="0">
            <a:gsLst>
              <a:gs pos="0">
                <a:srgbClr val="67F7F0"/>
              </a:gs>
              <a:gs pos="50000">
                <a:srgbClr val="FFFFFF"/>
              </a:gs>
              <a:gs pos="100000">
                <a:srgbClr val="67F7F0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22300" y="1219200"/>
            <a:ext cx="7848600" cy="529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-84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itchFamily="-84" charset="0"/>
                <a:ea typeface="+mn-ea"/>
                <a:cs typeface="+mn-cs"/>
              </a:rPr>
              <a:t>  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84" charset="0"/>
              <a:ea typeface="+mn-ea"/>
              <a:cs typeface="+mn-c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79500" y="1917700"/>
            <a:ext cx="1104900" cy="11303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Client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Program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30500" y="5054600"/>
            <a:ext cx="1028700" cy="10414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Server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procedure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155700" y="5676900"/>
            <a:ext cx="1371600" cy="571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Server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463800" y="1841500"/>
            <a:ext cx="1371600" cy="5588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Client 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590800" y="2603500"/>
            <a:ext cx="1117600" cy="5461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24125" y="2593975"/>
            <a:ext cx="1243013" cy="5847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Network Code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066800" y="4305300"/>
            <a:ext cx="1270000" cy="5461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000125" y="4419600"/>
            <a:ext cx="143827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Port </a:t>
            </a:r>
            <a:r>
              <a:rPr lang="en-US" sz="1600" b="1" dirty="0" err="1" smtClean="0">
                <a:solidFill>
                  <a:schemeClr val="tx1"/>
                </a:solidFill>
              </a:rPr>
              <a:t>Mapper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8" name="AutoShape 16"/>
          <p:cNvCxnSpPr>
            <a:cxnSpLocks noChangeShapeType="1"/>
          </p:cNvCxnSpPr>
          <p:nvPr/>
        </p:nvCxnSpPr>
        <p:spPr bwMode="auto">
          <a:xfrm rot="10800000" flipV="1">
            <a:off x="1812925" y="2860675"/>
            <a:ext cx="749300" cy="144780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9" name="AutoShape 17"/>
          <p:cNvCxnSpPr>
            <a:cxnSpLocks noChangeShapeType="1"/>
          </p:cNvCxnSpPr>
          <p:nvPr/>
        </p:nvCxnSpPr>
        <p:spPr bwMode="auto">
          <a:xfrm flipV="1">
            <a:off x="2344738" y="3163888"/>
            <a:ext cx="754062" cy="1411287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971800" y="4254500"/>
            <a:ext cx="1130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003300" y="1485900"/>
            <a:ext cx="1130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851400" y="1219200"/>
            <a:ext cx="3314700" cy="497059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635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>
                <a:solidFill>
                  <a:schemeClr val="tx1"/>
                </a:solidFill>
              </a:rPr>
              <a:t>Finding An RPC: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</a:rPr>
              <a:t>RPCs</a:t>
            </a:r>
            <a:r>
              <a:rPr lang="en-US" sz="1800" dirty="0">
                <a:solidFill>
                  <a:schemeClr val="tx1"/>
                </a:solidFill>
              </a:rPr>
              <a:t> live on specific hosts at specific ports.</a:t>
            </a:r>
          </a:p>
          <a:p>
            <a:pPr>
              <a:spcBef>
                <a:spcPct val="50000"/>
              </a:spcBef>
            </a:pPr>
            <a:r>
              <a:rPr lang="en-US" sz="1800" u="sng" dirty="0">
                <a:solidFill>
                  <a:schemeClr val="tx1"/>
                </a:solidFill>
              </a:rPr>
              <a:t>Port </a:t>
            </a:r>
            <a:r>
              <a:rPr lang="en-US" sz="1800" u="sng" dirty="0" err="1">
                <a:solidFill>
                  <a:schemeClr val="tx1"/>
                </a:solidFill>
              </a:rPr>
              <a:t>mapper</a:t>
            </a:r>
            <a:r>
              <a:rPr lang="en-US" sz="1800" dirty="0">
                <a:solidFill>
                  <a:schemeClr val="tx1"/>
                </a:solidFill>
              </a:rPr>
              <a:t> on the host maps from RPC name to port#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When a server process is initialized, it registers its </a:t>
            </a:r>
            <a:r>
              <a:rPr lang="en-US" sz="1800" dirty="0" err="1">
                <a:solidFill>
                  <a:schemeClr val="tx1"/>
                </a:solidFill>
              </a:rPr>
              <a:t>RPCs</a:t>
            </a:r>
            <a:r>
              <a:rPr lang="en-US" sz="1800" dirty="0">
                <a:solidFill>
                  <a:schemeClr val="tx1"/>
                </a:solidFill>
              </a:rPr>
              <a:t> (handle) with the port </a:t>
            </a:r>
            <a:r>
              <a:rPr lang="en-US" sz="1800" dirty="0" err="1">
                <a:solidFill>
                  <a:schemeClr val="tx1"/>
                </a:solidFill>
              </a:rPr>
              <a:t>mapper</a:t>
            </a:r>
            <a:r>
              <a:rPr lang="en-US" sz="1800" dirty="0">
                <a:solidFill>
                  <a:schemeClr val="tx1"/>
                </a:solidFill>
              </a:rPr>
              <a:t>  on the server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A client first connects to port </a:t>
            </a:r>
            <a:r>
              <a:rPr lang="en-US" sz="1800" dirty="0" err="1">
                <a:solidFill>
                  <a:schemeClr val="tx1"/>
                </a:solidFill>
              </a:rPr>
              <a:t>mapper</a:t>
            </a:r>
            <a:r>
              <a:rPr lang="en-US" sz="1800" dirty="0">
                <a:solidFill>
                  <a:schemeClr val="tx1"/>
                </a:solidFill>
              </a:rPr>
              <a:t> (daemon on standard port) to get this handle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The call to RPC is then made by connecting to the corresponding port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Finger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&lt;key, value&gt; using fingers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590800" y="23622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867400" y="31242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515779" y="3813103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470525" y="51657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360737" y="25146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970213" y="502761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357687" y="55483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4933950" y="24003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971800" y="4749800"/>
            <a:ext cx="177800" cy="355600"/>
          </a:xfrm>
          <a:custGeom>
            <a:avLst/>
            <a:gdLst>
              <a:gd name="T0" fmla="*/ 241935000 w 112"/>
              <a:gd name="T1" fmla="*/ 564515000 h 224"/>
              <a:gd name="T2" fmla="*/ 241935000 w 112"/>
              <a:gd name="T3" fmla="*/ 80645000 h 224"/>
              <a:gd name="T4" fmla="*/ 0 w 112"/>
              <a:gd name="T5" fmla="*/ 80645000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2895600" y="4570412"/>
            <a:ext cx="419100" cy="458788"/>
          </a:xfrm>
          <a:custGeom>
            <a:avLst/>
            <a:gdLst>
              <a:gd name="T0" fmla="*/ 362902500 w 264"/>
              <a:gd name="T1" fmla="*/ 751737246 h 280"/>
              <a:gd name="T2" fmla="*/ 604837500 w 264"/>
              <a:gd name="T3" fmla="*/ 107390801 h 280"/>
              <a:gd name="T4" fmla="*/ 0 w 264"/>
              <a:gd name="T5" fmla="*/ 107390801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2743200" y="4265612"/>
            <a:ext cx="812800" cy="763588"/>
          </a:xfrm>
          <a:custGeom>
            <a:avLst/>
            <a:gdLst>
              <a:gd name="T0" fmla="*/ 589159131 w 464"/>
              <a:gd name="T1" fmla="*/ 1487414882 h 392"/>
              <a:gd name="T2" fmla="*/ 1325608483 w 464"/>
              <a:gd name="T3" fmla="*/ 212487840 h 392"/>
              <a:gd name="T4" fmla="*/ 0 w 464"/>
              <a:gd name="T5" fmla="*/ 212487840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2667000" y="3886200"/>
            <a:ext cx="1447800" cy="1143000"/>
          </a:xfrm>
          <a:custGeom>
            <a:avLst/>
            <a:gdLst>
              <a:gd name="T0" fmla="*/ 725805000 w 912"/>
              <a:gd name="T1" fmla="*/ 1814512500 h 720"/>
              <a:gd name="T2" fmla="*/ 2147483647 w 912"/>
              <a:gd name="T3" fmla="*/ 362902500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3124200" y="2743200"/>
            <a:ext cx="1231900" cy="2286000"/>
          </a:xfrm>
          <a:custGeom>
            <a:avLst/>
            <a:gdLst>
              <a:gd name="T0" fmla="*/ 0 w 776"/>
              <a:gd name="T1" fmla="*/ 2147483647 h 1440"/>
              <a:gd name="T2" fmla="*/ 1935480000 w 776"/>
              <a:gd name="T3" fmla="*/ 2147483647 h 1440"/>
              <a:gd name="T4" fmla="*/ 120967500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3124200" y="2819400"/>
            <a:ext cx="2514600" cy="2209800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209800" y="4953000"/>
            <a:ext cx="6591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N86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676400" y="3886200"/>
            <a:ext cx="764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86 </a:t>
            </a:r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+ </a:t>
            </a:r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r>
              <a:rPr lang="en-US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4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752600" y="3320990"/>
            <a:ext cx="80021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N102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45555" y="28637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N20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cxnSp>
        <p:nvCxnSpPr>
          <p:cNvPr id="34" name="Straight Arrow Connector 33"/>
          <p:cNvCxnSpPr>
            <a:stCxn id="6" idx="2"/>
          </p:cNvCxnSpPr>
          <p:nvPr/>
        </p:nvCxnSpPr>
        <p:spPr bwMode="auto">
          <a:xfrm rot="10800000" flipV="1">
            <a:off x="3352800" y="3201194"/>
            <a:ext cx="2514600" cy="213280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2590800" y="5410200"/>
            <a:ext cx="764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0 </a:t>
            </a:r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+ </a:t>
            </a:r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r>
              <a:rPr lang="en-US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6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6" name="Multiply 35"/>
          <p:cNvSpPr/>
          <p:nvPr/>
        </p:nvSpPr>
        <p:spPr bwMode="auto">
          <a:xfrm>
            <a:off x="2667000" y="2971800"/>
            <a:ext cx="381000" cy="3810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5806857" y="3234226"/>
            <a:ext cx="229132" cy="185500"/>
          </a:xfrm>
          <a:custGeom>
            <a:avLst/>
            <a:gdLst>
              <a:gd name="connsiteX0" fmla="*/ 111293 w 229132"/>
              <a:gd name="connsiteY0" fmla="*/ 0 h 185500"/>
              <a:gd name="connsiteX1" fmla="*/ 19640 w 229132"/>
              <a:gd name="connsiteY1" fmla="*/ 157129 h 185500"/>
              <a:gd name="connsiteX2" fmla="*/ 229132 w 229132"/>
              <a:gd name="connsiteY2" fmla="*/ 170223 h 185500"/>
              <a:gd name="connsiteX3" fmla="*/ 229132 w 229132"/>
              <a:gd name="connsiteY3" fmla="*/ 170223 h 18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32" h="185500">
                <a:moveTo>
                  <a:pt x="111293" y="0"/>
                </a:moveTo>
                <a:cubicBezTo>
                  <a:pt x="55646" y="64379"/>
                  <a:pt x="0" y="128759"/>
                  <a:pt x="19640" y="157129"/>
                </a:cubicBezTo>
                <a:cubicBezTo>
                  <a:pt x="39280" y="185500"/>
                  <a:pt x="229132" y="170223"/>
                  <a:pt x="229132" y="170223"/>
                </a:cubicBezTo>
                <a:lnTo>
                  <a:pt x="229132" y="17022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5610459" y="3234226"/>
            <a:ext cx="477903" cy="386274"/>
          </a:xfrm>
          <a:custGeom>
            <a:avLst/>
            <a:gdLst>
              <a:gd name="connsiteX0" fmla="*/ 281504 w 477903"/>
              <a:gd name="connsiteY0" fmla="*/ 0 h 386274"/>
              <a:gd name="connsiteX1" fmla="*/ 32733 w 477903"/>
              <a:gd name="connsiteY1" fmla="*/ 327351 h 386274"/>
              <a:gd name="connsiteX2" fmla="*/ 477903 w 477903"/>
              <a:gd name="connsiteY2" fmla="*/ 353539 h 38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903" h="386274">
                <a:moveTo>
                  <a:pt x="281504" y="0"/>
                </a:moveTo>
                <a:cubicBezTo>
                  <a:pt x="140752" y="134214"/>
                  <a:pt x="0" y="268428"/>
                  <a:pt x="32733" y="327351"/>
                </a:cubicBezTo>
                <a:cubicBezTo>
                  <a:pt x="65466" y="386274"/>
                  <a:pt x="271684" y="369906"/>
                  <a:pt x="477903" y="35353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5403149" y="3234226"/>
            <a:ext cx="737586" cy="785642"/>
          </a:xfrm>
          <a:custGeom>
            <a:avLst/>
            <a:gdLst>
              <a:gd name="connsiteX0" fmla="*/ 475721 w 737586"/>
              <a:gd name="connsiteY0" fmla="*/ 0 h 785642"/>
              <a:gd name="connsiteX1" fmla="*/ 43644 w 737586"/>
              <a:gd name="connsiteY1" fmla="*/ 510668 h 785642"/>
              <a:gd name="connsiteX2" fmla="*/ 737586 w 737586"/>
              <a:gd name="connsiteY2" fmla="*/ 785642 h 7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586" h="785642">
                <a:moveTo>
                  <a:pt x="475721" y="0"/>
                </a:moveTo>
                <a:cubicBezTo>
                  <a:pt x="237860" y="189864"/>
                  <a:pt x="0" y="379728"/>
                  <a:pt x="43644" y="510668"/>
                </a:cubicBezTo>
                <a:cubicBezTo>
                  <a:pt x="87288" y="641608"/>
                  <a:pt x="412437" y="713625"/>
                  <a:pt x="737586" y="78564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5169653" y="3221132"/>
            <a:ext cx="735404" cy="1545096"/>
          </a:xfrm>
          <a:custGeom>
            <a:avLst/>
            <a:gdLst>
              <a:gd name="connsiteX0" fmla="*/ 735404 w 735404"/>
              <a:gd name="connsiteY0" fmla="*/ 0 h 1545096"/>
              <a:gd name="connsiteX1" fmla="*/ 2182 w 735404"/>
              <a:gd name="connsiteY1" fmla="*/ 759454 h 1545096"/>
              <a:gd name="connsiteX2" fmla="*/ 722310 w 735404"/>
              <a:gd name="connsiteY2" fmla="*/ 1545096 h 154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404" h="1545096">
                <a:moveTo>
                  <a:pt x="735404" y="0"/>
                </a:moveTo>
                <a:cubicBezTo>
                  <a:pt x="369884" y="250969"/>
                  <a:pt x="4364" y="501938"/>
                  <a:pt x="2182" y="759454"/>
                </a:cubicBezTo>
                <a:cubicBezTo>
                  <a:pt x="0" y="1016970"/>
                  <a:pt x="361155" y="1281033"/>
                  <a:pt x="722310" y="1545096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4394968" y="3194944"/>
            <a:ext cx="1470809" cy="2265268"/>
          </a:xfrm>
          <a:custGeom>
            <a:avLst/>
            <a:gdLst>
              <a:gd name="connsiteX0" fmla="*/ 1470809 w 1470809"/>
              <a:gd name="connsiteY0" fmla="*/ 0 h 2265268"/>
              <a:gd name="connsiteX1" fmla="*/ 135297 w 1470809"/>
              <a:gd name="connsiteY1" fmla="*/ 1257027 h 2265268"/>
              <a:gd name="connsiteX2" fmla="*/ 659027 w 1470809"/>
              <a:gd name="connsiteY2" fmla="*/ 2265268 h 226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809" h="2265268">
                <a:moveTo>
                  <a:pt x="1470809" y="0"/>
                </a:moveTo>
                <a:cubicBezTo>
                  <a:pt x="870701" y="439741"/>
                  <a:pt x="270594" y="879482"/>
                  <a:pt x="135297" y="1257027"/>
                </a:cubicBezTo>
                <a:cubicBezTo>
                  <a:pt x="0" y="1634572"/>
                  <a:pt x="659027" y="2265268"/>
                  <a:pt x="659027" y="226526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cxnSp>
        <p:nvCxnSpPr>
          <p:cNvPr id="45" name="Straight Arrow Connector 44"/>
          <p:cNvCxnSpPr>
            <a:stCxn id="6" idx="2"/>
            <a:endCxn id="10" idx="6"/>
          </p:cNvCxnSpPr>
          <p:nvPr/>
        </p:nvCxnSpPr>
        <p:spPr bwMode="auto">
          <a:xfrm rot="10800000" flipV="1">
            <a:off x="3124200" y="3201194"/>
            <a:ext cx="2743200" cy="1903412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6" name="Freeform 45"/>
          <p:cNvSpPr/>
          <p:nvPr/>
        </p:nvSpPr>
        <p:spPr bwMode="auto">
          <a:xfrm>
            <a:off x="2631744" y="3397902"/>
            <a:ext cx="1918161" cy="1682583"/>
          </a:xfrm>
          <a:custGeom>
            <a:avLst/>
            <a:gdLst>
              <a:gd name="connsiteX0" fmla="*/ 432077 w 1918161"/>
              <a:gd name="connsiteY0" fmla="*/ 1682583 h 1682583"/>
              <a:gd name="connsiteX1" fmla="*/ 1846148 w 1918161"/>
              <a:gd name="connsiteY1" fmla="*/ 202957 h 1682583"/>
              <a:gd name="connsiteX2" fmla="*/ 0 w 1918161"/>
              <a:gd name="connsiteY2" fmla="*/ 464838 h 168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8161" h="1682583">
                <a:moveTo>
                  <a:pt x="432077" y="1682583"/>
                </a:moveTo>
                <a:cubicBezTo>
                  <a:pt x="1175119" y="1044249"/>
                  <a:pt x="1918161" y="405915"/>
                  <a:pt x="1846148" y="202957"/>
                </a:cubicBezTo>
                <a:cubicBezTo>
                  <a:pt x="1774135" y="0"/>
                  <a:pt x="887067" y="232419"/>
                  <a:pt x="0" y="464838"/>
                </a:cubicBez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2657930" y="2658089"/>
            <a:ext cx="909981" cy="1204651"/>
          </a:xfrm>
          <a:custGeom>
            <a:avLst/>
            <a:gdLst>
              <a:gd name="connsiteX0" fmla="*/ 0 w 909981"/>
              <a:gd name="connsiteY0" fmla="*/ 1204651 h 1204651"/>
              <a:gd name="connsiteX1" fmla="*/ 772502 w 909981"/>
              <a:gd name="connsiteY1" fmla="*/ 733266 h 1204651"/>
              <a:gd name="connsiteX2" fmla="*/ 824875 w 909981"/>
              <a:gd name="connsiteY2" fmla="*/ 0 h 120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981" h="1204651">
                <a:moveTo>
                  <a:pt x="0" y="1204651"/>
                </a:moveTo>
                <a:cubicBezTo>
                  <a:pt x="317511" y="1069346"/>
                  <a:pt x="635023" y="934041"/>
                  <a:pt x="772502" y="733266"/>
                </a:cubicBezTo>
                <a:cubicBezTo>
                  <a:pt x="909981" y="532491"/>
                  <a:pt x="867428" y="266245"/>
                  <a:pt x="824875" y="0"/>
                </a:cubicBez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1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5" grpId="0"/>
      <p:bldP spid="35" grpId="0"/>
      <p:bldP spid="35" grpId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6" grpId="0" animBg="1"/>
      <p:bldP spid="46" grpId="1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Pass 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value: no problem</a:t>
            </a:r>
          </a:p>
          <a:p>
            <a:pPr lvl="1"/>
            <a:r>
              <a:rPr lang="en-US" dirty="0" smtClean="0"/>
              <a:t>Just copy the value</a:t>
            </a:r>
          </a:p>
          <a:p>
            <a:r>
              <a:rPr lang="en-US" dirty="0" smtClean="0"/>
              <a:t>What about pointers/references?</a:t>
            </a:r>
          </a:p>
          <a:p>
            <a:pPr lvl="1"/>
            <a:r>
              <a:rPr lang="en-US" dirty="0" smtClean="0"/>
              <a:t>Need to copy the actual data as well</a:t>
            </a:r>
          </a:p>
          <a:p>
            <a:pPr lvl="1"/>
            <a:r>
              <a:rPr lang="en-US" dirty="0" smtClean="0"/>
              <a:t>Marshall them at the client and </a:t>
            </a:r>
            <a:r>
              <a:rPr lang="en-US" dirty="0" err="1" smtClean="0"/>
              <a:t>unmarshall</a:t>
            </a:r>
            <a:r>
              <a:rPr lang="en-US" dirty="0" smtClean="0"/>
              <a:t> them at the server</a:t>
            </a:r>
          </a:p>
          <a:p>
            <a:pPr lvl="1"/>
            <a:r>
              <a:rPr lang="en-US" dirty="0" smtClean="0"/>
              <a:t>Pass the local pointers/references</a:t>
            </a:r>
          </a:p>
          <a:p>
            <a:r>
              <a:rPr lang="en-US" dirty="0" smtClean="0"/>
              <a:t>What about complex data structures? </a:t>
            </a:r>
            <a:r>
              <a:rPr lang="en-US" dirty="0" err="1" smtClean="0"/>
              <a:t>struct</a:t>
            </a:r>
            <a:r>
              <a:rPr lang="en-US" dirty="0" smtClean="0"/>
              <a:t>, class, etc.</a:t>
            </a:r>
          </a:p>
          <a:p>
            <a:pPr lvl="1"/>
            <a:r>
              <a:rPr lang="en-US" dirty="0" smtClean="0"/>
              <a:t>Need to have a platform independent way of representing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two heterogeneous machines</a:t>
            </a:r>
          </a:p>
          <a:p>
            <a:pPr lvl="1"/>
            <a:r>
              <a:rPr lang="en-US" dirty="0" smtClean="0"/>
              <a:t>Different byte ordering (big-endian &amp; little-endian)</a:t>
            </a:r>
          </a:p>
          <a:p>
            <a:pPr lvl="1"/>
            <a:r>
              <a:rPr lang="en-US" dirty="0" smtClean="0"/>
              <a:t>Different sizes of integers and other types</a:t>
            </a:r>
          </a:p>
          <a:p>
            <a:pPr lvl="1"/>
            <a:r>
              <a:rPr lang="en-US" dirty="0" smtClean="0"/>
              <a:t>Different floating point representations</a:t>
            </a:r>
          </a:p>
          <a:p>
            <a:pPr lvl="1"/>
            <a:r>
              <a:rPr lang="en-US" dirty="0" smtClean="0"/>
              <a:t>Different character sets</a:t>
            </a:r>
          </a:p>
          <a:p>
            <a:pPr lvl="1"/>
            <a:r>
              <a:rPr lang="en-US" dirty="0" smtClean="0"/>
              <a:t>Alignment requirements</a:t>
            </a:r>
          </a:p>
          <a:p>
            <a:r>
              <a:rPr lang="en-US" dirty="0" smtClean="0"/>
              <a:t>Used in general contexts, not just in </a:t>
            </a:r>
            <a:r>
              <a:rPr lang="en-US" dirty="0" err="1" smtClean="0"/>
              <a:t>RPCs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Google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language- and platform-neutral way to specify and serialize data</a:t>
            </a:r>
          </a:p>
          <a:p>
            <a:r>
              <a:rPr lang="en-US" dirty="0" smtClean="0"/>
              <a:t>Provides syntax &amp; pre-compiler (open-source)</a:t>
            </a:r>
          </a:p>
          <a:p>
            <a:pPr lvl="1"/>
            <a:r>
              <a:rPr lang="en-US" dirty="0" smtClean="0"/>
              <a:t>Pre-compiler generates code to manipulate objects for a specific language, </a:t>
            </a:r>
            <a:r>
              <a:rPr lang="en-US" dirty="0" err="1" smtClean="0"/>
              <a:t>e.g</a:t>
            </a:r>
            <a:r>
              <a:rPr lang="en-US" dirty="0" smtClean="0"/>
              <a:t>, C++, Java, Python.</a:t>
            </a:r>
          </a:p>
          <a:p>
            <a:pPr lvl="1"/>
            <a:r>
              <a:rPr lang="en-US" dirty="0" smtClean="0"/>
              <a:t>The runtime support applies a fast &amp; sloppy compression algorithm.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/>
              <a:t>message Book {</a:t>
            </a:r>
          </a:p>
          <a:p>
            <a:pPr>
              <a:buNone/>
            </a:pPr>
            <a:r>
              <a:rPr lang="en-US" sz="1800" dirty="0" smtClean="0"/>
              <a:t>	required string title = 1;</a:t>
            </a:r>
          </a:p>
          <a:p>
            <a:pPr>
              <a:buNone/>
            </a:pPr>
            <a:r>
              <a:rPr lang="en-US" sz="1800" dirty="0" smtClean="0"/>
              <a:t>	repeated string author = 2;</a:t>
            </a:r>
          </a:p>
          <a:p>
            <a:pPr>
              <a:buNone/>
            </a:pPr>
            <a:r>
              <a:rPr lang="en-US" sz="1800" dirty="0" smtClean="0"/>
              <a:t>	optional </a:t>
            </a:r>
            <a:r>
              <a:rPr lang="en-US" sz="1800" dirty="0" err="1" smtClean="0"/>
              <a:t>BookStats</a:t>
            </a:r>
            <a:r>
              <a:rPr lang="en-US" sz="1800" dirty="0" smtClean="0"/>
              <a:t> statistics = 3;</a:t>
            </a:r>
          </a:p>
          <a:p>
            <a:pPr>
              <a:buNone/>
            </a:pPr>
            <a:r>
              <a:rPr lang="en-US" sz="1800" dirty="0" smtClean="0"/>
              <a:t>	message </a:t>
            </a:r>
            <a:r>
              <a:rPr lang="en-US" sz="1800" dirty="0" err="1" smtClean="0"/>
              <a:t>BookStats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	required int32 sales =1;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Failures?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calls do not fail.</a:t>
            </a:r>
          </a:p>
          <a:p>
            <a:r>
              <a:rPr lang="en-US" dirty="0" smtClean="0"/>
              <a:t>Remote calls might fail.</a:t>
            </a:r>
          </a:p>
          <a:p>
            <a:r>
              <a:rPr lang="en-US" dirty="0" smtClean="0"/>
              <a:t>Programmers should deal with this.</a:t>
            </a:r>
          </a:p>
          <a:p>
            <a:pPr lvl="1"/>
            <a:r>
              <a:rPr lang="en-US" dirty="0" smtClean="0"/>
              <a:t>No transparency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Modes of RPC</a:t>
            </a:r>
            <a:endParaRPr lang="en-US" dirty="0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752600" y="16510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387600" y="12954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876300" y="12827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387600" y="23495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939800" y="2616200"/>
            <a:ext cx="144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295400" y="24511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276600" y="1714500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correct function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1752600" y="3581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Execute,</a:t>
            </a:r>
          </a:p>
          <a:p>
            <a:pPr algn="ctr"/>
            <a:r>
              <a:rPr lang="en-US" sz="1600" b="1"/>
              <a:t>Crash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387600" y="3225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76300" y="3213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387600" y="42799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155700" y="30353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2146300" y="41021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1727200" y="5232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/>
              <a:t>Crash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362200" y="4876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H="1">
            <a:off x="850900" y="4864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130300" y="46863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21" name="AutoShape 21"/>
          <p:cNvSpPr>
            <a:spLocks noChangeArrowheads="1"/>
          </p:cNvSpPr>
          <p:nvPr/>
        </p:nvSpPr>
        <p:spPr bwMode="auto">
          <a:xfrm>
            <a:off x="2133600" y="56769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auto">
          <a:xfrm>
            <a:off x="5321300" y="16256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4737100" y="12446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902200" y="10922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auto">
          <a:xfrm>
            <a:off x="6007100" y="9906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auto">
          <a:xfrm>
            <a:off x="5448300" y="30226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6083300" y="26670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H="1">
            <a:off x="4572000" y="26543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6083300" y="37211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H="1">
            <a:off x="5168900" y="3987800"/>
            <a:ext cx="91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4991100" y="38227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32" name="AutoShape 32"/>
          <p:cNvSpPr>
            <a:spLocks noChangeArrowheads="1"/>
          </p:cNvSpPr>
          <p:nvPr/>
        </p:nvSpPr>
        <p:spPr bwMode="auto">
          <a:xfrm>
            <a:off x="5029200" y="36830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33" name="AutoShape 33"/>
          <p:cNvSpPr>
            <a:spLocks noChangeArrowheads="1"/>
          </p:cNvSpPr>
          <p:nvPr/>
        </p:nvSpPr>
        <p:spPr bwMode="auto">
          <a:xfrm>
            <a:off x="5626100" y="4851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6261100" y="4495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H="1">
            <a:off x="4749800" y="4483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6261100" y="55499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 flipH="1">
            <a:off x="4813300" y="5816600"/>
            <a:ext cx="144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5168900" y="56515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>
            <a:off x="4457700" y="55372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3276600" y="3581400"/>
            <a:ext cx="10287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crash before reply </a:t>
            </a: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4305300" y="914400"/>
            <a:ext cx="0" cy="527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3124200" y="5270500"/>
            <a:ext cx="11557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crash before execution</a:t>
            </a: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7150100" y="1663700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lost request</a:t>
            </a: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7061200" y="2946400"/>
            <a:ext cx="10287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Channel fails during reply 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7188200" y="4673600"/>
            <a:ext cx="11176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Client machine fails before receiving reply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procedure call: </a:t>
            </a:r>
            <a:r>
              <a:rPr lang="en-US" dirty="0" smtClean="0">
                <a:solidFill>
                  <a:srgbClr val="FF0000"/>
                </a:solidFill>
              </a:rPr>
              <a:t>exactly-once</a:t>
            </a:r>
          </a:p>
          <a:p>
            <a:r>
              <a:rPr lang="en-US" dirty="0" smtClean="0"/>
              <a:t>Remote procedure call:</a:t>
            </a:r>
          </a:p>
          <a:p>
            <a:pPr lvl="1"/>
            <a:r>
              <a:rPr lang="en-US" dirty="0" smtClean="0"/>
              <a:t>0 times: server crashed or server process died before executing server code</a:t>
            </a:r>
          </a:p>
          <a:p>
            <a:pPr lvl="1"/>
            <a:r>
              <a:rPr lang="en-US" dirty="0" smtClean="0"/>
              <a:t>1 time: everything worked well, as expected</a:t>
            </a:r>
          </a:p>
          <a:p>
            <a:pPr lvl="1"/>
            <a:r>
              <a:rPr lang="en-US" dirty="0" smtClean="0"/>
              <a:t>1 or more: excess latency or lost reply from server and client retransmission</a:t>
            </a:r>
          </a:p>
          <a:p>
            <a:r>
              <a:rPr lang="en-US" dirty="0" smtClean="0"/>
              <a:t>When do these make sense?</a:t>
            </a:r>
          </a:p>
          <a:p>
            <a:pPr lvl="1"/>
            <a:r>
              <a:rPr lang="en-US" dirty="0" smtClean="0"/>
              <a:t>Idempotent functions: OK to run any number of times</a:t>
            </a:r>
          </a:p>
          <a:p>
            <a:pPr lvl="1"/>
            <a:r>
              <a:rPr lang="en-US" dirty="0" smtClean="0"/>
              <a:t>Non-idempotent functions: cannot do it</a:t>
            </a:r>
          </a:p>
          <a:p>
            <a:r>
              <a:rPr lang="en-US" dirty="0" smtClean="0"/>
              <a:t>What we can offer</a:t>
            </a:r>
          </a:p>
          <a:p>
            <a:pPr lvl="1"/>
            <a:r>
              <a:rPr lang="en-US" dirty="0" smtClean="0"/>
              <a:t>At least once</a:t>
            </a:r>
          </a:p>
          <a:p>
            <a:pPr lvl="1"/>
            <a:r>
              <a:rPr lang="en-US" dirty="0" smtClean="0"/>
              <a:t>At most once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657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Invocation Semantics</a:t>
            </a:r>
            <a:endParaRPr lang="en-GB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3250" y="2057400"/>
            <a:ext cx="7937500" cy="3209925"/>
            <a:chOff x="375" y="1097"/>
            <a:chExt cx="5416" cy="2022"/>
          </a:xfrm>
        </p:grpSpPr>
        <p:sp>
          <p:nvSpPr>
            <p:cNvPr id="27668" name="Line 4"/>
            <p:cNvSpPr>
              <a:spLocks noChangeShapeType="1"/>
            </p:cNvSpPr>
            <p:nvPr/>
          </p:nvSpPr>
          <p:spPr bwMode="auto">
            <a:xfrm>
              <a:off x="375" y="1602"/>
              <a:ext cx="429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5"/>
            <p:cNvSpPr>
              <a:spLocks noChangeShapeType="1"/>
            </p:cNvSpPr>
            <p:nvPr/>
          </p:nvSpPr>
          <p:spPr bwMode="auto">
            <a:xfrm>
              <a:off x="375" y="2139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Rectangle 6"/>
            <p:cNvSpPr>
              <a:spLocks noChangeArrowheads="1"/>
            </p:cNvSpPr>
            <p:nvPr/>
          </p:nvSpPr>
          <p:spPr bwMode="auto">
            <a:xfrm>
              <a:off x="1756" y="1231"/>
              <a:ext cx="17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Fault tolerance measures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1" name="Rectangle 7"/>
            <p:cNvSpPr>
              <a:spLocks noChangeArrowheads="1"/>
            </p:cNvSpPr>
            <p:nvPr/>
          </p:nvSpPr>
          <p:spPr bwMode="auto">
            <a:xfrm>
              <a:off x="4830" y="1168"/>
              <a:ext cx="7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Invocation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2" name="Rectangle 8"/>
            <p:cNvSpPr>
              <a:spLocks noChangeArrowheads="1"/>
            </p:cNvSpPr>
            <p:nvPr/>
          </p:nvSpPr>
          <p:spPr bwMode="auto">
            <a:xfrm>
              <a:off x="4830" y="1325"/>
              <a:ext cx="6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semantics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3" name="Rectangle 9"/>
            <p:cNvSpPr>
              <a:spLocks noChangeArrowheads="1"/>
            </p:cNvSpPr>
            <p:nvPr/>
          </p:nvSpPr>
          <p:spPr bwMode="auto">
            <a:xfrm>
              <a:off x="661" y="1768"/>
              <a:ext cx="13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charset="0"/>
                </a:rPr>
                <a:t>Retransmit request 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4" name="Rectangle 10"/>
            <p:cNvSpPr>
              <a:spLocks noChangeArrowheads="1"/>
            </p:cNvSpPr>
            <p:nvPr/>
          </p:nvSpPr>
          <p:spPr bwMode="auto">
            <a:xfrm>
              <a:off x="981" y="1926"/>
              <a:ext cx="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message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5" name="Rectangle 11"/>
            <p:cNvSpPr>
              <a:spLocks noChangeArrowheads="1"/>
            </p:cNvSpPr>
            <p:nvPr/>
          </p:nvSpPr>
          <p:spPr bwMode="auto">
            <a:xfrm>
              <a:off x="2146" y="1768"/>
              <a:ext cx="7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charset="0"/>
                </a:rPr>
                <a:t>Duplicate 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6" name="Rectangle 12"/>
            <p:cNvSpPr>
              <a:spLocks noChangeArrowheads="1"/>
            </p:cNvSpPr>
            <p:nvPr/>
          </p:nvSpPr>
          <p:spPr bwMode="auto">
            <a:xfrm>
              <a:off x="2201" y="1926"/>
              <a:ext cx="5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filtering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7" name="Rectangle 13"/>
            <p:cNvSpPr>
              <a:spLocks noChangeArrowheads="1"/>
            </p:cNvSpPr>
            <p:nvPr/>
          </p:nvSpPr>
          <p:spPr bwMode="auto">
            <a:xfrm>
              <a:off x="3219" y="1768"/>
              <a:ext cx="15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Re-execute procedure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8" name="Rectangle 14"/>
            <p:cNvSpPr>
              <a:spLocks noChangeArrowheads="1"/>
            </p:cNvSpPr>
            <p:nvPr/>
          </p:nvSpPr>
          <p:spPr bwMode="auto">
            <a:xfrm>
              <a:off x="3297" y="1926"/>
              <a:ext cx="1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or retransmit 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9" name="Rectangle 15"/>
            <p:cNvSpPr>
              <a:spLocks noChangeArrowheads="1"/>
            </p:cNvSpPr>
            <p:nvPr/>
          </p:nvSpPr>
          <p:spPr bwMode="auto">
            <a:xfrm>
              <a:off x="651" y="2210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0" name="Rectangle 16"/>
            <p:cNvSpPr>
              <a:spLocks noChangeArrowheads="1"/>
            </p:cNvSpPr>
            <p:nvPr/>
          </p:nvSpPr>
          <p:spPr bwMode="auto">
            <a:xfrm>
              <a:off x="651" y="2526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1" name="Rectangle 17"/>
            <p:cNvSpPr>
              <a:spLocks noChangeArrowheads="1"/>
            </p:cNvSpPr>
            <p:nvPr/>
          </p:nvSpPr>
          <p:spPr bwMode="auto">
            <a:xfrm>
              <a:off x="651" y="2857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2" name="Rectangle 18"/>
            <p:cNvSpPr>
              <a:spLocks noChangeArrowheads="1"/>
            </p:cNvSpPr>
            <p:nvPr/>
          </p:nvSpPr>
          <p:spPr bwMode="auto">
            <a:xfrm>
              <a:off x="2051" y="2210"/>
              <a:ext cx="10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Not applicable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3" name="Rectangle 19"/>
            <p:cNvSpPr>
              <a:spLocks noChangeArrowheads="1"/>
            </p:cNvSpPr>
            <p:nvPr/>
          </p:nvSpPr>
          <p:spPr bwMode="auto">
            <a:xfrm>
              <a:off x="2051" y="2526"/>
              <a:ext cx="2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4" name="Rectangle 20"/>
            <p:cNvSpPr>
              <a:spLocks noChangeArrowheads="1"/>
            </p:cNvSpPr>
            <p:nvPr/>
          </p:nvSpPr>
          <p:spPr bwMode="auto">
            <a:xfrm>
              <a:off x="2051" y="2857"/>
              <a:ext cx="2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5" name="Rectangle 21"/>
            <p:cNvSpPr>
              <a:spLocks noChangeArrowheads="1"/>
            </p:cNvSpPr>
            <p:nvPr/>
          </p:nvSpPr>
          <p:spPr bwMode="auto">
            <a:xfrm>
              <a:off x="3230" y="2210"/>
              <a:ext cx="10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Not applicable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6" name="Rectangle 22"/>
            <p:cNvSpPr>
              <a:spLocks noChangeArrowheads="1"/>
            </p:cNvSpPr>
            <p:nvPr/>
          </p:nvSpPr>
          <p:spPr bwMode="auto">
            <a:xfrm>
              <a:off x="3230" y="2526"/>
              <a:ext cx="15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Re-execute procedure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7" name="Rectangle 23"/>
            <p:cNvSpPr>
              <a:spLocks noChangeArrowheads="1"/>
            </p:cNvSpPr>
            <p:nvPr/>
          </p:nvSpPr>
          <p:spPr bwMode="auto">
            <a:xfrm>
              <a:off x="3230" y="2857"/>
              <a:ext cx="143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Retransmit old 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8" name="Rectangle 24"/>
            <p:cNvSpPr>
              <a:spLocks noChangeArrowheads="1"/>
            </p:cNvSpPr>
            <p:nvPr/>
          </p:nvSpPr>
          <p:spPr bwMode="auto">
            <a:xfrm>
              <a:off x="4841" y="2857"/>
              <a:ext cx="9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At-most-once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9" name="Rectangle 25"/>
            <p:cNvSpPr>
              <a:spLocks noChangeArrowheads="1"/>
            </p:cNvSpPr>
            <p:nvPr/>
          </p:nvSpPr>
          <p:spPr bwMode="auto">
            <a:xfrm>
              <a:off x="4830" y="2526"/>
              <a:ext cx="9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At-least-once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0" name="Rectangle 26"/>
            <p:cNvSpPr>
              <a:spLocks noChangeArrowheads="1"/>
            </p:cNvSpPr>
            <p:nvPr/>
          </p:nvSpPr>
          <p:spPr bwMode="auto">
            <a:xfrm>
              <a:off x="4999" y="2210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Maybe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1" name="Line 27"/>
            <p:cNvSpPr>
              <a:spLocks noChangeShapeType="1"/>
            </p:cNvSpPr>
            <p:nvPr/>
          </p:nvSpPr>
          <p:spPr bwMode="auto">
            <a:xfrm>
              <a:off x="375" y="1097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Line 28"/>
            <p:cNvSpPr>
              <a:spLocks noChangeShapeType="1"/>
            </p:cNvSpPr>
            <p:nvPr/>
          </p:nvSpPr>
          <p:spPr bwMode="auto">
            <a:xfrm>
              <a:off x="375" y="3118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Remote Method Invocation (RMI)</a:t>
            </a:r>
            <a:endParaRPr lang="en-GB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28675" y="2165350"/>
            <a:ext cx="7464425" cy="3090863"/>
            <a:chOff x="565" y="1364"/>
            <a:chExt cx="5094" cy="1947"/>
          </a:xfrm>
        </p:grpSpPr>
        <p:sp>
          <p:nvSpPr>
            <p:cNvPr id="39944" name="Rectangle 4"/>
            <p:cNvSpPr>
              <a:spLocks noChangeArrowheads="1"/>
            </p:cNvSpPr>
            <p:nvPr/>
          </p:nvSpPr>
          <p:spPr bwMode="auto">
            <a:xfrm>
              <a:off x="566" y="1364"/>
              <a:ext cx="1838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Rectangle 5"/>
            <p:cNvSpPr>
              <a:spLocks noChangeArrowheads="1"/>
            </p:cNvSpPr>
            <p:nvPr/>
          </p:nvSpPr>
          <p:spPr bwMode="auto">
            <a:xfrm>
              <a:off x="2918" y="1364"/>
              <a:ext cx="2741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Oval 6"/>
            <p:cNvSpPr>
              <a:spLocks noChangeArrowheads="1"/>
            </p:cNvSpPr>
            <p:nvPr/>
          </p:nvSpPr>
          <p:spPr bwMode="auto">
            <a:xfrm>
              <a:off x="3105" y="1489"/>
              <a:ext cx="2461" cy="1386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Oval 7"/>
            <p:cNvSpPr>
              <a:spLocks noChangeArrowheads="1"/>
            </p:cNvSpPr>
            <p:nvPr/>
          </p:nvSpPr>
          <p:spPr bwMode="auto">
            <a:xfrm>
              <a:off x="598" y="1505"/>
              <a:ext cx="1775" cy="137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ectangle 8"/>
            <p:cNvSpPr>
              <a:spLocks noChangeArrowheads="1"/>
            </p:cNvSpPr>
            <p:nvPr/>
          </p:nvSpPr>
          <p:spPr bwMode="auto">
            <a:xfrm>
              <a:off x="772" y="1821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49" name="Rectangle 9"/>
            <p:cNvSpPr>
              <a:spLocks noChangeArrowheads="1"/>
            </p:cNvSpPr>
            <p:nvPr/>
          </p:nvSpPr>
          <p:spPr bwMode="auto">
            <a:xfrm>
              <a:off x="4726" y="1837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0" name="Rectangle 10"/>
            <p:cNvSpPr>
              <a:spLocks noChangeArrowheads="1"/>
            </p:cNvSpPr>
            <p:nvPr/>
          </p:nvSpPr>
          <p:spPr bwMode="auto">
            <a:xfrm>
              <a:off x="3962" y="1764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skeleton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1" name="Rectangle 11"/>
            <p:cNvSpPr>
              <a:spLocks noChangeArrowheads="1"/>
            </p:cNvSpPr>
            <p:nvPr/>
          </p:nvSpPr>
          <p:spPr bwMode="auto">
            <a:xfrm>
              <a:off x="2436" y="1917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Request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2" name="Rectangle 12"/>
            <p:cNvSpPr>
              <a:spLocks noChangeArrowheads="1"/>
            </p:cNvSpPr>
            <p:nvPr/>
          </p:nvSpPr>
          <p:spPr bwMode="auto">
            <a:xfrm>
              <a:off x="1302" y="1821"/>
              <a:ext cx="6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proxy for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3" name="AutoShape 13"/>
            <p:cNvSpPr>
              <a:spLocks noChangeArrowheads="1"/>
            </p:cNvSpPr>
            <p:nvPr/>
          </p:nvSpPr>
          <p:spPr bwMode="auto">
            <a:xfrm>
              <a:off x="1921" y="1925"/>
              <a:ext cx="250" cy="592"/>
            </a:xfrm>
            <a:prstGeom prst="roundRect">
              <a:avLst>
                <a:gd name="adj" fmla="val 48199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AutoShape 14"/>
            <p:cNvSpPr>
              <a:spLocks noChangeArrowheads="1"/>
            </p:cNvSpPr>
            <p:nvPr/>
          </p:nvSpPr>
          <p:spPr bwMode="auto">
            <a:xfrm>
              <a:off x="3354" y="1925"/>
              <a:ext cx="249" cy="592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AutoShape 15"/>
            <p:cNvSpPr>
              <a:spLocks noChangeArrowheads="1"/>
            </p:cNvSpPr>
            <p:nvPr/>
          </p:nvSpPr>
          <p:spPr bwMode="auto">
            <a:xfrm>
              <a:off x="1112" y="2501"/>
              <a:ext cx="607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Rectangle 16"/>
            <p:cNvSpPr>
              <a:spLocks noChangeArrowheads="1"/>
            </p:cNvSpPr>
            <p:nvPr/>
          </p:nvSpPr>
          <p:spPr bwMode="auto">
            <a:xfrm>
              <a:off x="2485" y="2415"/>
              <a:ext cx="3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7" name="Rectangle 17"/>
            <p:cNvSpPr>
              <a:spLocks noChangeArrowheads="1"/>
            </p:cNvSpPr>
            <p:nvPr/>
          </p:nvSpPr>
          <p:spPr bwMode="auto">
            <a:xfrm>
              <a:off x="2927" y="2945"/>
              <a:ext cx="8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8" name="Rectangle 18"/>
            <p:cNvSpPr>
              <a:spLocks noChangeArrowheads="1"/>
            </p:cNvSpPr>
            <p:nvPr/>
          </p:nvSpPr>
          <p:spPr bwMode="auto">
            <a:xfrm>
              <a:off x="814" y="2976"/>
              <a:ext cx="4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9" name="Freeform 19"/>
            <p:cNvSpPr>
              <a:spLocks/>
            </p:cNvSpPr>
            <p:nvPr/>
          </p:nvSpPr>
          <p:spPr bwMode="auto">
            <a:xfrm>
              <a:off x="3214" y="2050"/>
              <a:ext cx="109" cy="62"/>
            </a:xfrm>
            <a:custGeom>
              <a:avLst/>
              <a:gdLst>
                <a:gd name="T0" fmla="*/ 0 w 109"/>
                <a:gd name="T1" fmla="*/ 31 h 62"/>
                <a:gd name="T2" fmla="*/ 0 w 109"/>
                <a:gd name="T3" fmla="*/ 0 h 62"/>
                <a:gd name="T4" fmla="*/ 109 w 109"/>
                <a:gd name="T5" fmla="*/ 31 h 62"/>
                <a:gd name="T6" fmla="*/ 0 w 109"/>
                <a:gd name="T7" fmla="*/ 62 h 62"/>
                <a:gd name="T8" fmla="*/ 0 w 109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62"/>
                <a:gd name="T17" fmla="*/ 109 w 109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62">
                  <a:moveTo>
                    <a:pt x="0" y="31"/>
                  </a:moveTo>
                  <a:lnTo>
                    <a:pt x="0" y="0"/>
                  </a:lnTo>
                  <a:lnTo>
                    <a:pt x="109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20"/>
            <p:cNvSpPr>
              <a:spLocks noChangeShapeType="1"/>
            </p:cNvSpPr>
            <p:nvPr/>
          </p:nvSpPr>
          <p:spPr bwMode="auto">
            <a:xfrm flipH="1">
              <a:off x="2077" y="2081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Freeform 21"/>
            <p:cNvSpPr>
              <a:spLocks/>
            </p:cNvSpPr>
            <p:nvPr/>
          </p:nvSpPr>
          <p:spPr bwMode="auto">
            <a:xfrm>
              <a:off x="2155" y="2314"/>
              <a:ext cx="125" cy="63"/>
            </a:xfrm>
            <a:custGeom>
              <a:avLst/>
              <a:gdLst>
                <a:gd name="T0" fmla="*/ 125 w 125"/>
                <a:gd name="T1" fmla="*/ 32 h 63"/>
                <a:gd name="T2" fmla="*/ 125 w 125"/>
                <a:gd name="T3" fmla="*/ 63 h 63"/>
                <a:gd name="T4" fmla="*/ 0 w 125"/>
                <a:gd name="T5" fmla="*/ 32 h 63"/>
                <a:gd name="T6" fmla="*/ 125 w 125"/>
                <a:gd name="T7" fmla="*/ 0 h 63"/>
                <a:gd name="T8" fmla="*/ 125 w 12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63"/>
                <a:gd name="T17" fmla="*/ 125 w 12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63">
                  <a:moveTo>
                    <a:pt x="125" y="32"/>
                  </a:moveTo>
                  <a:lnTo>
                    <a:pt x="125" y="63"/>
                  </a:lnTo>
                  <a:lnTo>
                    <a:pt x="0" y="32"/>
                  </a:lnTo>
                  <a:lnTo>
                    <a:pt x="125" y="0"/>
                  </a:lnTo>
                  <a:lnTo>
                    <a:pt x="125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2"/>
            <p:cNvSpPr>
              <a:spLocks noChangeShapeType="1"/>
            </p:cNvSpPr>
            <p:nvPr/>
          </p:nvSpPr>
          <p:spPr bwMode="auto">
            <a:xfrm>
              <a:off x="2280" y="2346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Rectangle 23"/>
            <p:cNvSpPr>
              <a:spLocks noChangeArrowheads="1"/>
            </p:cNvSpPr>
            <p:nvPr/>
          </p:nvSpPr>
          <p:spPr bwMode="auto">
            <a:xfrm>
              <a:off x="3982" y="2929"/>
              <a:ext cx="10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reference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4" name="Rectangle 24"/>
            <p:cNvSpPr>
              <a:spLocks noChangeArrowheads="1"/>
            </p:cNvSpPr>
            <p:nvPr/>
          </p:nvSpPr>
          <p:spPr bwMode="auto">
            <a:xfrm>
              <a:off x="1526" y="2945"/>
              <a:ext cx="8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5" name="Rectangle 25"/>
            <p:cNvSpPr>
              <a:spLocks noChangeArrowheads="1"/>
            </p:cNvSpPr>
            <p:nvPr/>
          </p:nvSpPr>
          <p:spPr bwMode="auto">
            <a:xfrm>
              <a:off x="2944" y="3131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6" name="Rectangle 26"/>
            <p:cNvSpPr>
              <a:spLocks noChangeArrowheads="1"/>
            </p:cNvSpPr>
            <p:nvPr/>
          </p:nvSpPr>
          <p:spPr bwMode="auto">
            <a:xfrm>
              <a:off x="1941" y="3131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7" name="Rectangle 27"/>
            <p:cNvSpPr>
              <a:spLocks noChangeArrowheads="1"/>
            </p:cNvSpPr>
            <p:nvPr/>
          </p:nvSpPr>
          <p:spPr bwMode="auto">
            <a:xfrm>
              <a:off x="565" y="3116"/>
              <a:ext cx="9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reference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8" name="Line 28"/>
            <p:cNvSpPr>
              <a:spLocks noChangeShapeType="1"/>
            </p:cNvSpPr>
            <p:nvPr/>
          </p:nvSpPr>
          <p:spPr bwMode="auto">
            <a:xfrm flipV="1">
              <a:off x="3401" y="2517"/>
              <a:ext cx="78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Line 29"/>
            <p:cNvSpPr>
              <a:spLocks noChangeShapeType="1"/>
            </p:cNvSpPr>
            <p:nvPr/>
          </p:nvSpPr>
          <p:spPr bwMode="auto">
            <a:xfrm flipV="1">
              <a:off x="2077" y="2517"/>
              <a:ext cx="1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30"/>
            <p:cNvSpPr>
              <a:spLocks noChangeShapeType="1"/>
            </p:cNvSpPr>
            <p:nvPr/>
          </p:nvSpPr>
          <p:spPr bwMode="auto">
            <a:xfrm flipV="1">
              <a:off x="1018" y="2719"/>
              <a:ext cx="156" cy="23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Line 31"/>
            <p:cNvSpPr>
              <a:spLocks noChangeShapeType="1"/>
            </p:cNvSpPr>
            <p:nvPr/>
          </p:nvSpPr>
          <p:spPr bwMode="auto">
            <a:xfrm flipH="1" flipV="1">
              <a:off x="3930" y="2626"/>
              <a:ext cx="343" cy="28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Rectangle 32"/>
            <p:cNvSpPr>
              <a:spLocks noChangeArrowheads="1"/>
            </p:cNvSpPr>
            <p:nvPr/>
          </p:nvSpPr>
          <p:spPr bwMode="auto">
            <a:xfrm>
              <a:off x="4237" y="3069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3" name="Rectangle 33"/>
            <p:cNvSpPr>
              <a:spLocks noChangeArrowheads="1"/>
            </p:cNvSpPr>
            <p:nvPr/>
          </p:nvSpPr>
          <p:spPr bwMode="auto">
            <a:xfrm>
              <a:off x="3828" y="2060"/>
              <a:ext cx="7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for </a:t>
              </a:r>
              <a:r>
                <a:rPr lang="en-GB" sz="16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lang="fr-FR" sz="1600" dirty="0" smtClean="0">
                  <a:solidFill>
                    <a:srgbClr val="000000"/>
                  </a:solidFill>
                  <a:latin typeface="Arial" charset="0"/>
                </a:rPr>
                <a:t>'</a:t>
              </a:r>
              <a:r>
                <a:rPr lang="en-GB" sz="1600" dirty="0" smtClean="0">
                  <a:solidFill>
                    <a:srgbClr val="000000"/>
                  </a:solidFill>
                  <a:latin typeface="Arial" charset="0"/>
                </a:rPr>
                <a:t>s </a:t>
              </a: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class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4" name="AutoShape 34"/>
            <p:cNvSpPr>
              <a:spLocks noChangeArrowheads="1"/>
            </p:cNvSpPr>
            <p:nvPr/>
          </p:nvSpPr>
          <p:spPr bwMode="auto">
            <a:xfrm>
              <a:off x="3759" y="1754"/>
              <a:ext cx="841" cy="545"/>
            </a:xfrm>
            <a:prstGeom prst="roundRect">
              <a:avLst>
                <a:gd name="adj" fmla="val 4926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Rectangle 35"/>
            <p:cNvSpPr>
              <a:spLocks noChangeArrowheads="1"/>
            </p:cNvSpPr>
            <p:nvPr/>
          </p:nvSpPr>
          <p:spPr bwMode="auto">
            <a:xfrm>
              <a:off x="3791" y="1904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&amp; dispatcher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6" name="Rectangle 36"/>
            <p:cNvSpPr>
              <a:spLocks noChangeArrowheads="1"/>
            </p:cNvSpPr>
            <p:nvPr/>
          </p:nvSpPr>
          <p:spPr bwMode="auto">
            <a:xfrm>
              <a:off x="4750" y="1697"/>
              <a:ext cx="3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7" name="Rectangle 37"/>
            <p:cNvSpPr>
              <a:spLocks noChangeArrowheads="1"/>
            </p:cNvSpPr>
            <p:nvPr/>
          </p:nvSpPr>
          <p:spPr bwMode="auto">
            <a:xfrm>
              <a:off x="1275" y="1605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8" name="Rectangle 38"/>
            <p:cNvSpPr>
              <a:spLocks noChangeArrowheads="1"/>
            </p:cNvSpPr>
            <p:nvPr/>
          </p:nvSpPr>
          <p:spPr bwMode="auto">
            <a:xfrm>
              <a:off x="4685" y="15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9" name="Rectangle 39"/>
            <p:cNvSpPr>
              <a:spLocks noChangeArrowheads="1"/>
            </p:cNvSpPr>
            <p:nvPr/>
          </p:nvSpPr>
          <p:spPr bwMode="auto">
            <a:xfrm>
              <a:off x="4175" y="1559"/>
              <a:ext cx="3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80" name="AutoShape 40"/>
            <p:cNvSpPr>
              <a:spLocks noChangeArrowheads="1"/>
            </p:cNvSpPr>
            <p:nvPr/>
          </p:nvSpPr>
          <p:spPr bwMode="auto">
            <a:xfrm>
              <a:off x="3634" y="2392"/>
              <a:ext cx="608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AutoShape 41"/>
            <p:cNvSpPr>
              <a:spLocks noChangeArrowheads="1"/>
            </p:cNvSpPr>
            <p:nvPr/>
          </p:nvSpPr>
          <p:spPr bwMode="auto">
            <a:xfrm>
              <a:off x="862" y="1972"/>
              <a:ext cx="218" cy="327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AutoShape 42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Rectangle 43"/>
            <p:cNvSpPr>
              <a:spLocks noChangeArrowheads="1"/>
            </p:cNvSpPr>
            <p:nvPr/>
          </p:nvSpPr>
          <p:spPr bwMode="auto">
            <a:xfrm>
              <a:off x="878" y="1987"/>
              <a:ext cx="202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Rectangle 44"/>
            <p:cNvSpPr>
              <a:spLocks noChangeArrowheads="1"/>
            </p:cNvSpPr>
            <p:nvPr/>
          </p:nvSpPr>
          <p:spPr bwMode="auto">
            <a:xfrm>
              <a:off x="878" y="1987"/>
              <a:ext cx="218" cy="156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AutoShape 45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46"/>
            <p:cNvSpPr>
              <a:spLocks noChangeShapeType="1"/>
            </p:cNvSpPr>
            <p:nvPr/>
          </p:nvSpPr>
          <p:spPr bwMode="auto">
            <a:xfrm>
              <a:off x="862" y="2143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AutoShape 47"/>
            <p:cNvSpPr>
              <a:spLocks noChangeArrowheads="1"/>
            </p:cNvSpPr>
            <p:nvPr/>
          </p:nvSpPr>
          <p:spPr bwMode="auto">
            <a:xfrm>
              <a:off x="1439" y="2003"/>
              <a:ext cx="202" cy="311"/>
            </a:xfrm>
            <a:prstGeom prst="roundRect">
              <a:avLst>
                <a:gd name="adj" fmla="val 32671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AutoShape 48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Rectangle 49"/>
            <p:cNvSpPr>
              <a:spLocks noChangeArrowheads="1"/>
            </p:cNvSpPr>
            <p:nvPr/>
          </p:nvSpPr>
          <p:spPr bwMode="auto">
            <a:xfrm>
              <a:off x="1439" y="2003"/>
              <a:ext cx="202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Rectangle 50"/>
            <p:cNvSpPr>
              <a:spLocks noChangeArrowheads="1"/>
            </p:cNvSpPr>
            <p:nvPr/>
          </p:nvSpPr>
          <p:spPr bwMode="auto">
            <a:xfrm>
              <a:off x="143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AutoShape 51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2"/>
            <p:cNvSpPr>
              <a:spLocks noChangeShapeType="1"/>
            </p:cNvSpPr>
            <p:nvPr/>
          </p:nvSpPr>
          <p:spPr bwMode="auto">
            <a:xfrm>
              <a:off x="1439" y="2159"/>
              <a:ext cx="20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AutoShape 53"/>
            <p:cNvSpPr>
              <a:spLocks noChangeArrowheads="1"/>
            </p:cNvSpPr>
            <p:nvPr/>
          </p:nvSpPr>
          <p:spPr bwMode="auto">
            <a:xfrm>
              <a:off x="4834" y="2003"/>
              <a:ext cx="218" cy="311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AutoShape 54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Rectangle 55"/>
            <p:cNvSpPr>
              <a:spLocks noChangeArrowheads="1"/>
            </p:cNvSpPr>
            <p:nvPr/>
          </p:nvSpPr>
          <p:spPr bwMode="auto">
            <a:xfrm>
              <a:off x="4849" y="2003"/>
              <a:ext cx="203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Rectangle 56"/>
            <p:cNvSpPr>
              <a:spLocks noChangeArrowheads="1"/>
            </p:cNvSpPr>
            <p:nvPr/>
          </p:nvSpPr>
          <p:spPr bwMode="auto">
            <a:xfrm>
              <a:off x="484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AutoShape 57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Line 58"/>
            <p:cNvSpPr>
              <a:spLocks noChangeShapeType="1"/>
            </p:cNvSpPr>
            <p:nvPr/>
          </p:nvSpPr>
          <p:spPr bwMode="auto">
            <a:xfrm>
              <a:off x="4834" y="2159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0" name="Text Box 59"/>
          <p:cNvSpPr txBox="1">
            <a:spLocks noChangeArrowheads="1"/>
          </p:cNvSpPr>
          <p:nvPr/>
        </p:nvSpPr>
        <p:spPr bwMode="auto">
          <a:xfrm>
            <a:off x="2257425" y="1655763"/>
            <a:ext cx="17907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 P1 (</a:t>
            </a:r>
            <a:r>
              <a:rPr lang="ja-JP" altLang="en-US"/>
              <a:t>“</a:t>
            </a:r>
            <a:r>
              <a:rPr lang="en-US"/>
              <a:t>client</a:t>
            </a:r>
            <a:r>
              <a:rPr lang="ja-JP" altLang="en-US"/>
              <a:t>”</a:t>
            </a:r>
            <a:r>
              <a:rPr lang="en-US"/>
              <a:t>)</a:t>
            </a:r>
          </a:p>
        </p:txBody>
      </p:sp>
      <p:sp>
        <p:nvSpPr>
          <p:cNvPr id="39941" name="Line 60"/>
          <p:cNvSpPr>
            <a:spLocks noChangeShapeType="1"/>
          </p:cNvSpPr>
          <p:nvPr/>
        </p:nvSpPr>
        <p:spPr bwMode="auto">
          <a:xfrm flipH="1">
            <a:off x="2540000" y="20447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Text Box 61"/>
          <p:cNvSpPr txBox="1">
            <a:spLocks noChangeArrowheads="1"/>
          </p:cNvSpPr>
          <p:nvPr/>
        </p:nvSpPr>
        <p:spPr bwMode="auto">
          <a:xfrm>
            <a:off x="6537325" y="1592263"/>
            <a:ext cx="1866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 P2 (</a:t>
            </a:r>
            <a:r>
              <a:rPr lang="ja-JP" altLang="en-US"/>
              <a:t>“</a:t>
            </a:r>
            <a:r>
              <a:rPr lang="en-US"/>
              <a:t>server</a:t>
            </a:r>
            <a:r>
              <a:rPr lang="ja-JP" altLang="en-US"/>
              <a:t>”</a:t>
            </a:r>
            <a:r>
              <a:rPr lang="en-US"/>
              <a:t>)</a:t>
            </a:r>
          </a:p>
        </p:txBody>
      </p:sp>
      <p:sp>
        <p:nvSpPr>
          <p:cNvPr id="39943" name="Line 62"/>
          <p:cNvSpPr>
            <a:spLocks noChangeShapeType="1"/>
          </p:cNvSpPr>
          <p:nvPr/>
        </p:nvSpPr>
        <p:spPr bwMode="auto">
          <a:xfrm flipH="1">
            <a:off x="6819900" y="19812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</a:t>
            </a:r>
            <a:endParaRPr lang="en-US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RPC enables programmers to call functions in remote processes.</a:t>
            </a:r>
          </a:p>
          <a:p>
            <a:r>
              <a:rPr lang="en-US" dirty="0" smtClean="0"/>
              <a:t>IDL (Interface Definition Language) allows programmers to define remote procedure calls.</a:t>
            </a:r>
          </a:p>
          <a:p>
            <a:r>
              <a:rPr lang="en-US" dirty="0" smtClean="0"/>
              <a:t>Stubs are used to make it appear that the call is local.</a:t>
            </a:r>
          </a:p>
          <a:p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Cannot provide exactly once </a:t>
            </a:r>
          </a:p>
          <a:p>
            <a:pPr lvl="1"/>
            <a:r>
              <a:rPr lang="en-US" dirty="0" smtClean="0"/>
              <a:t>At least once</a:t>
            </a:r>
          </a:p>
          <a:p>
            <a:pPr lvl="1"/>
            <a:r>
              <a:rPr lang="en-US" dirty="0" smtClean="0"/>
              <a:t>At most once</a:t>
            </a:r>
          </a:p>
          <a:p>
            <a:pPr lvl="1"/>
            <a:r>
              <a:rPr lang="en-US" dirty="0" smtClean="0"/>
              <a:t>Depends on the application requirements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Node Joins and Leaves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When a node joins</a:t>
            </a:r>
          </a:p>
          <a:p>
            <a:pPr lvl="1"/>
            <a:r>
              <a:rPr lang="en-US" dirty="0" smtClean="0"/>
              <a:t>Node does a lookup on its own id</a:t>
            </a:r>
          </a:p>
          <a:p>
            <a:pPr lvl="1"/>
            <a:r>
              <a:rPr lang="en-US" dirty="0" smtClean="0"/>
              <a:t>And learns the node responsible for that id</a:t>
            </a:r>
          </a:p>
          <a:p>
            <a:pPr lvl="1"/>
            <a:r>
              <a:rPr lang="en-US" dirty="0" smtClean="0"/>
              <a:t>This node becomes the new node’s successor</a:t>
            </a:r>
          </a:p>
          <a:p>
            <a:pPr lvl="1"/>
            <a:r>
              <a:rPr lang="en-US" dirty="0" smtClean="0"/>
              <a:t>And the node can learn that node’s predecessor (which will become the new node’s predecessor)</a:t>
            </a:r>
          </a:p>
          <a:p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Monitor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If doesn’t respond for some time, find new</a:t>
            </a:r>
          </a:p>
          <a:p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Leave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Clean (planned) leave: notify the neighbors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Unclean leave (failure): need an extra mechanism to handle lost (key, value) pairs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6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9977-8762-624D-9D2F-4FE156E28C29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2286000" y="3505200"/>
            <a:ext cx="2057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TCP</a:t>
            </a: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4343400" y="3505200"/>
            <a:ext cx="2133600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Arial" pitchFamily="-1" charset="0"/>
              </a:rPr>
              <a:t>UDP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2286000" y="4191000"/>
            <a:ext cx="419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IP</a:t>
            </a: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2286000" y="4876800"/>
            <a:ext cx="41910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Device Drivers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286000" y="5562600"/>
            <a:ext cx="4191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Network Interface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28800" y="3200400"/>
            <a:ext cx="5943600" cy="1588"/>
          </a:xfrm>
          <a:prstGeom prst="line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6973094" y="3543300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705600" y="3886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600" y="2052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App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2971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Socket API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819150" cy="819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28800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8800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82880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 bwMode="auto">
          <a:xfrm rot="5400000">
            <a:off x="6973094" y="2856706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1775" y="1700213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54175" y="2392363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bind()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00188" y="3108325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listen()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01775" y="3813175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accept()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70050" y="4926013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read()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93850" y="6000750"/>
            <a:ext cx="12509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write()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654175" y="1163638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Server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171700" y="208438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171700" y="277495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171700" y="35052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71700" y="4195763"/>
            <a:ext cx="19050" cy="73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171700" y="5322888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0000" y="1585913"/>
            <a:ext cx="1919288" cy="27654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116013" y="446563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block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47725" y="5307013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process</a:t>
            </a:r>
          </a:p>
          <a:p>
            <a:pPr>
              <a:lnSpc>
                <a:spcPct val="90000"/>
              </a:lnSpc>
            </a:pPr>
            <a:r>
              <a:rPr lang="en-US"/>
              <a:t>request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30975" y="2814638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Client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434138" y="3352800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357938" y="4044950"/>
            <a:ext cx="15557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connect()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508750" y="4760913"/>
            <a:ext cx="12509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write()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104063" y="37369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104063" y="442753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2152650" y="4235450"/>
            <a:ext cx="4264025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 rot="21359234">
            <a:off x="3670300" y="3621088"/>
            <a:ext cx="170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establish</a:t>
            </a:r>
          </a:p>
          <a:p>
            <a:r>
              <a:rPr lang="en-US"/>
              <a:t>connection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2728913" y="4887913"/>
            <a:ext cx="3763962" cy="230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 rot="21358569">
            <a:off x="3689350" y="4581525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send request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6607175" y="6156325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read()</a:t>
            </a: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843213" y="6156325"/>
            <a:ext cx="3763962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 rot="247832">
            <a:off x="3765550" y="5848350"/>
            <a:ext cx="216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send response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7107238" y="5157788"/>
            <a:ext cx="38100" cy="998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32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Socket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read/write</a:t>
            </a:r>
          </a:p>
          <a:p>
            <a:r>
              <a:rPr lang="en-US" dirty="0" smtClean="0"/>
              <a:t>Communication oriented</a:t>
            </a:r>
          </a:p>
          <a:p>
            <a:r>
              <a:rPr lang="en-US" dirty="0" smtClean="0"/>
              <a:t>Same sequence of calls, repeated many times</a:t>
            </a:r>
          </a:p>
          <a:p>
            <a:r>
              <a:rPr lang="en-US" dirty="0" smtClean="0"/>
              <a:t>Etc, etc…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programmer friendly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RPC (Remote Procedure Call)</a:t>
            </a:r>
          </a:p>
          <a:p>
            <a:pPr lvl="1"/>
            <a:r>
              <a:rPr lang="en-US" dirty="0" smtClean="0"/>
              <a:t>Goal: it should appear that the programmer is calling a local function</a:t>
            </a:r>
          </a:p>
          <a:p>
            <a:pPr lvl="1"/>
            <a:r>
              <a:rPr lang="en-US" dirty="0" smtClean="0"/>
              <a:t>Mechanism to enable function calls between different processes</a:t>
            </a:r>
          </a:p>
          <a:p>
            <a:pPr lvl="1"/>
            <a:r>
              <a:rPr lang="en-US" dirty="0" smtClean="0"/>
              <a:t>First proposed in the 80’s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Sun RPC</a:t>
            </a:r>
          </a:p>
          <a:p>
            <a:pPr lvl="1"/>
            <a:r>
              <a:rPr lang="en-US" dirty="0" smtClean="0"/>
              <a:t>Java RMI</a:t>
            </a:r>
          </a:p>
          <a:p>
            <a:pPr lvl="1"/>
            <a:r>
              <a:rPr lang="en-US" dirty="0" smtClean="0"/>
              <a:t>CORBA</a:t>
            </a:r>
          </a:p>
          <a:p>
            <a:r>
              <a:rPr lang="en-US" dirty="0" smtClean="0"/>
              <a:t>Other examples that borrow the idea</a:t>
            </a:r>
          </a:p>
          <a:p>
            <a:pPr lvl="1"/>
            <a:r>
              <a:rPr lang="en-US" dirty="0" smtClean="0"/>
              <a:t>XML-RPC</a:t>
            </a:r>
          </a:p>
          <a:p>
            <a:pPr lvl="1"/>
            <a:r>
              <a:rPr lang="en-US" dirty="0" smtClean="0"/>
              <a:t>Android Bound Services with AIDL</a:t>
            </a:r>
          </a:p>
          <a:p>
            <a:pPr lvl="1"/>
            <a:r>
              <a:rPr lang="en-US" dirty="0" smtClean="0"/>
              <a:t>Google Protocol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(…)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rpc_call</a:t>
            </a:r>
            <a:r>
              <a:rPr lang="en-US" dirty="0" smtClean="0"/>
              <a:t>(…);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rpc_call</a:t>
            </a:r>
            <a:r>
              <a:rPr lang="en-US" dirty="0" smtClean="0"/>
              <a:t>(…) {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200400" y="3048000"/>
            <a:ext cx="1524000" cy="381000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>
            <a:off x="3124200" y="3581400"/>
            <a:ext cx="1524000" cy="381000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Procedure Call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local_call(“str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The compiler generates code to </a:t>
            </a:r>
            <a:r>
              <a:rPr lang="en-US" i="1" dirty="0" smtClean="0">
                <a:solidFill>
                  <a:srgbClr val="0000FF"/>
                </a:solidFill>
              </a:rPr>
              <a:t>transfer necessary things</a:t>
            </a:r>
            <a:r>
              <a:rPr lang="en-US" dirty="0" smtClean="0"/>
              <a:t> to </a:t>
            </a:r>
            <a:r>
              <a:rPr lang="en-US" dirty="0" err="1" smtClean="0"/>
              <a:t>local_call</a:t>
            </a:r>
            <a:endParaRPr lang="en-US" dirty="0" smtClean="0"/>
          </a:p>
          <a:p>
            <a:pPr lvl="1"/>
            <a:r>
              <a:rPr lang="en-US" dirty="0" smtClean="0"/>
              <a:t>Push the parameters to the stack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local_call</a:t>
            </a:r>
            <a:endParaRPr lang="en-US" dirty="0" smtClean="0"/>
          </a:p>
          <a:p>
            <a:r>
              <a:rPr lang="en-US" dirty="0" smtClean="0"/>
              <a:t>The compiler also generates code to </a:t>
            </a:r>
            <a:r>
              <a:rPr lang="en-US" i="1" dirty="0" smtClean="0">
                <a:solidFill>
                  <a:srgbClr val="0000FF"/>
                </a:solidFill>
              </a:rPr>
              <a:t>execute the local call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Assigns registers</a:t>
            </a:r>
          </a:p>
          <a:p>
            <a:pPr lvl="1"/>
            <a:r>
              <a:rPr lang="en-US" dirty="0" smtClean="0"/>
              <a:t>Adjust stack pointers</a:t>
            </a:r>
          </a:p>
          <a:p>
            <a:pPr lvl="1"/>
            <a:r>
              <a:rPr lang="en-US" dirty="0" smtClean="0"/>
              <a:t>Saves the return value</a:t>
            </a:r>
          </a:p>
          <a:p>
            <a:pPr lvl="1"/>
            <a:r>
              <a:rPr lang="en-US" dirty="0" smtClean="0"/>
              <a:t>Calls the return instruction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24592</TotalTime>
  <Pages>12</Pages>
  <Words>1405</Words>
  <Application>Microsoft Macintosh PowerPoint</Application>
  <PresentationFormat>Letter Paper (8.5x11 in)</PresentationFormat>
  <Paragraphs>379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CS252-template</vt:lpstr>
      <vt:lpstr>Office Theme</vt:lpstr>
      <vt:lpstr>CSE 486/586 Distributed Systems Remote Procedure Call</vt:lpstr>
      <vt:lpstr>Recap: Finger Table</vt:lpstr>
      <vt:lpstr>Chord: Node Joins and Leaves</vt:lpstr>
      <vt:lpstr>Recall?</vt:lpstr>
      <vt:lpstr>Socket API</vt:lpstr>
      <vt:lpstr>What’s Wrong with Socket API?</vt:lpstr>
      <vt:lpstr>Another Abstraction</vt:lpstr>
      <vt:lpstr>RPC</vt:lpstr>
      <vt:lpstr>Local Procedure Call</vt:lpstr>
      <vt:lpstr>Remote Procedure Call</vt:lpstr>
      <vt:lpstr>Stub, Marshalling, &amp; Unmarshalling</vt:lpstr>
      <vt:lpstr>RPC Process</vt:lpstr>
      <vt:lpstr>CSE 486/586 Administrivia</vt:lpstr>
      <vt:lpstr>How Do You Generate Stubs?</vt:lpstr>
      <vt:lpstr>Interface Definition Language (IDL)</vt:lpstr>
      <vt:lpstr>Example: SUN XDR</vt:lpstr>
      <vt:lpstr>Stub Generation</vt:lpstr>
      <vt:lpstr>How Do You Find the Server Process?</vt:lpstr>
      <vt:lpstr>Local DB with Well-Known Port</vt:lpstr>
      <vt:lpstr>How to Pass Parameters?</vt:lpstr>
      <vt:lpstr>External Data Representation</vt:lpstr>
      <vt:lpstr>Example: Google Protocol Buffers</vt:lpstr>
      <vt:lpstr>What About Failures?</vt:lpstr>
      <vt:lpstr>Failure Modes of RPC</vt:lpstr>
      <vt:lpstr>Invocation Semantics</vt:lpstr>
      <vt:lpstr>Invocation Semantics</vt:lpstr>
      <vt:lpstr>Remote Method Invocation (RMI)</vt:lpstr>
      <vt:lpstr>Summary 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950</cp:revision>
  <cp:lastPrinted>2012-02-29T19:14:03Z</cp:lastPrinted>
  <dcterms:created xsi:type="dcterms:W3CDTF">2012-02-29T14:30:44Z</dcterms:created>
  <dcterms:modified xsi:type="dcterms:W3CDTF">2013-02-20T20:00:24Z</dcterms:modified>
  <cp:category/>
</cp:coreProperties>
</file>