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0"/>
  </p:notesMasterIdLst>
  <p:handoutMasterIdLst>
    <p:handoutMasterId r:id="rId31"/>
  </p:handoutMasterIdLst>
  <p:sldIdLst>
    <p:sldId id="322" r:id="rId3"/>
    <p:sldId id="767" r:id="rId4"/>
    <p:sldId id="870" r:id="rId5"/>
    <p:sldId id="871" r:id="rId6"/>
    <p:sldId id="872" r:id="rId7"/>
    <p:sldId id="873" r:id="rId8"/>
    <p:sldId id="874" r:id="rId9"/>
    <p:sldId id="875" r:id="rId10"/>
    <p:sldId id="876" r:id="rId11"/>
    <p:sldId id="877" r:id="rId12"/>
    <p:sldId id="878" r:id="rId13"/>
    <p:sldId id="889" r:id="rId14"/>
    <p:sldId id="879" r:id="rId15"/>
    <p:sldId id="898" r:id="rId16"/>
    <p:sldId id="880" r:id="rId17"/>
    <p:sldId id="890" r:id="rId18"/>
    <p:sldId id="881" r:id="rId19"/>
    <p:sldId id="882" r:id="rId20"/>
    <p:sldId id="883" r:id="rId21"/>
    <p:sldId id="891" r:id="rId22"/>
    <p:sldId id="897" r:id="rId23"/>
    <p:sldId id="893" r:id="rId24"/>
    <p:sldId id="894" r:id="rId25"/>
    <p:sldId id="895" r:id="rId26"/>
    <p:sldId id="896" r:id="rId27"/>
    <p:sldId id="888" r:id="rId28"/>
    <p:sldId id="584" r:id="rId2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2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496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A8CF79B-F835-5F44-8F22-67522666401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FF6DCFCF-4AA0-A04E-935C-C978BC8992EC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26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CEEEA8-17B3-634F-8A18-37FAE86C6DB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BE43B9A-BB2F-A547-916D-0135C23BA00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FCD337-3A77-824C-886C-896071B387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FDB2C60-FFF0-A248-829D-970FD06E210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FCA3C0-440D-184D-97AA-517C22A8DB8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F6782B-64A6-7D4F-BCAB-FA16966F357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4CFBE8B-C858-4940-B9AB-29CE34D9574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56558B-7860-A64A-85BB-2D394DAA00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 algorithms studied, we make the following assumptions:</a:t>
            </a:r>
          </a:p>
          <a:p>
            <a:pPr lvl="1"/>
            <a:r>
              <a:rPr lang="en-US" dirty="0" smtClean="0"/>
              <a:t>Each pair of processes is connected by reliable channels (such as TCP). </a:t>
            </a:r>
          </a:p>
          <a:p>
            <a:pPr lvl="1"/>
            <a:r>
              <a:rPr lang="en-US" dirty="0" smtClean="0"/>
              <a:t>Messages are eventually delivered to recipients’ input buffer in FIFO order.</a:t>
            </a:r>
          </a:p>
          <a:p>
            <a:pPr lvl="1"/>
            <a:r>
              <a:rPr lang="en-US" dirty="0" smtClean="0"/>
              <a:t>Processes do not fail (why?)</a:t>
            </a:r>
          </a:p>
          <a:p>
            <a:r>
              <a:rPr lang="en-US" dirty="0" smtClean="0"/>
              <a:t>Four algorithms</a:t>
            </a:r>
          </a:p>
          <a:p>
            <a:pPr lvl="1"/>
            <a:r>
              <a:rPr lang="en-US" dirty="0" smtClean="0"/>
              <a:t>Centralized control</a:t>
            </a:r>
          </a:p>
          <a:p>
            <a:pPr lvl="1"/>
            <a:r>
              <a:rPr lang="en-US" dirty="0" smtClean="0"/>
              <a:t>Token ring</a:t>
            </a:r>
          </a:p>
          <a:p>
            <a:pPr lvl="1"/>
            <a:r>
              <a:rPr lang="en-US" dirty="0" err="1" smtClean="0"/>
              <a:t>Ricart</a:t>
            </a:r>
            <a:r>
              <a:rPr lang="en-US" dirty="0" smtClean="0"/>
              <a:t> and </a:t>
            </a:r>
            <a:r>
              <a:rPr lang="en-US" dirty="0" err="1" smtClean="0"/>
              <a:t>Agrawala</a:t>
            </a:r>
            <a:endParaRPr lang="en-US" dirty="0" smtClean="0"/>
          </a:p>
          <a:p>
            <a:pPr lvl="1"/>
            <a:r>
              <a:rPr lang="en-US" dirty="0" err="1" smtClean="0"/>
              <a:t>Maekawa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Centralized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8445500" cy="4927600"/>
          </a:xfrm>
        </p:spPr>
        <p:txBody>
          <a:bodyPr/>
          <a:lstStyle/>
          <a:p>
            <a:r>
              <a:rPr lang="en-US" dirty="0" smtClean="0"/>
              <a:t>A central coordinator (master or leader)</a:t>
            </a:r>
          </a:p>
          <a:p>
            <a:pPr lvl="1"/>
            <a:r>
              <a:rPr lang="en-US" dirty="0" smtClean="0"/>
              <a:t> Is elected (next lecture)</a:t>
            </a:r>
          </a:p>
          <a:p>
            <a:pPr lvl="1"/>
            <a:r>
              <a:rPr lang="en-US" dirty="0" smtClean="0"/>
              <a:t> Grants permission to enter CS &amp; keeps a queue of requests to enter the CS.</a:t>
            </a:r>
          </a:p>
          <a:p>
            <a:pPr lvl="1"/>
            <a:r>
              <a:rPr lang="en-US" dirty="0" smtClean="0"/>
              <a:t> Ensures only one process at a time can access the CS</a:t>
            </a:r>
          </a:p>
          <a:p>
            <a:pPr lvl="1"/>
            <a:r>
              <a:rPr lang="en-US" dirty="0" smtClean="0"/>
              <a:t> Has a special token per CS</a:t>
            </a:r>
          </a:p>
          <a:p>
            <a:r>
              <a:rPr lang="en-US" dirty="0" smtClean="0"/>
              <a:t> Operations (token gives access to CS)</a:t>
            </a:r>
          </a:p>
          <a:p>
            <a:pPr lvl="1"/>
            <a:r>
              <a:rPr lang="en-US" dirty="0" smtClean="0"/>
              <a:t>To enter a CS Send a request to the </a:t>
            </a:r>
            <a:r>
              <a:rPr lang="en-US" dirty="0" err="1" smtClean="0"/>
              <a:t>coord</a:t>
            </a:r>
            <a:r>
              <a:rPr lang="en-US" dirty="0" smtClean="0"/>
              <a:t> &amp; wait for token.</a:t>
            </a:r>
          </a:p>
          <a:p>
            <a:pPr lvl="1"/>
            <a:r>
              <a:rPr lang="en-US" dirty="0" smtClean="0"/>
              <a:t>On exiting the CS Send a message to the </a:t>
            </a:r>
            <a:r>
              <a:rPr lang="en-US" dirty="0" err="1" smtClean="0"/>
              <a:t>coord</a:t>
            </a:r>
            <a:r>
              <a:rPr lang="en-US" dirty="0" smtClean="0"/>
              <a:t> to release the token.</a:t>
            </a:r>
          </a:p>
          <a:p>
            <a:pPr lvl="1"/>
            <a:r>
              <a:rPr lang="en-US" dirty="0" smtClean="0"/>
              <a:t>Upon receipt of a request, if no other process has the token, the </a:t>
            </a:r>
            <a:r>
              <a:rPr lang="en-US" dirty="0" err="1" smtClean="0"/>
              <a:t>coord</a:t>
            </a:r>
            <a:r>
              <a:rPr lang="en-US" dirty="0" smtClean="0"/>
              <a:t>  replies with the token; otherwise, the </a:t>
            </a:r>
            <a:r>
              <a:rPr lang="en-US" dirty="0" err="1" smtClean="0"/>
              <a:t>coord</a:t>
            </a:r>
            <a:r>
              <a:rPr lang="en-US" dirty="0" smtClean="0"/>
              <a:t> queues the request.</a:t>
            </a:r>
          </a:p>
          <a:p>
            <a:pPr lvl="1"/>
            <a:r>
              <a:rPr lang="en-US" dirty="0" smtClean="0"/>
              <a:t>Upon receipt of a release message, the </a:t>
            </a:r>
            <a:r>
              <a:rPr lang="en-US" dirty="0" err="1" smtClean="0"/>
              <a:t>coord</a:t>
            </a:r>
            <a:r>
              <a:rPr lang="en-US" dirty="0" smtClean="0"/>
              <a:t> removes the oldest entry in the queue (if any) and replies with a token.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Centralized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r>
              <a:rPr lang="en-US" dirty="0" smtClean="0"/>
              <a:t>, </a:t>
            </a:r>
            <a:r>
              <a:rPr lang="en-US" dirty="0" err="1" smtClean="0"/>
              <a:t>liveness</a:t>
            </a:r>
            <a:r>
              <a:rPr lang="en-US" dirty="0" smtClean="0"/>
              <a:t>, ordering?</a:t>
            </a:r>
            <a:endParaRPr lang="en-US" dirty="0"/>
          </a:p>
          <a:p>
            <a:r>
              <a:rPr lang="en-US" dirty="0" smtClean="0"/>
              <a:t>Bandwidth?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/>
              <a:t>3 messages per entry + exit operation.</a:t>
            </a:r>
          </a:p>
          <a:p>
            <a:r>
              <a:rPr lang="en-US" dirty="0" smtClean="0"/>
              <a:t>Client delay: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round trip time (request + grant)</a:t>
            </a:r>
          </a:p>
          <a:p>
            <a:r>
              <a:rPr lang="en-US" dirty="0" smtClean="0"/>
              <a:t>Synchronization delay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round trip time (release + grant)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coordinator becomes performance bottleneck and single point of failure.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Token Ring Approach </a:t>
            </a:r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339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Processes are organized in a logical ring: pi has a communication channel to p(i+1)mod (n).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Only the process holding the token can enter the CS. </a:t>
            </a:r>
          </a:p>
          <a:p>
            <a:pPr lvl="1"/>
            <a:r>
              <a:rPr lang="en-US" dirty="0" smtClean="0"/>
              <a:t>To enter the critical section, wait passively for the token. When in CS, hold on to the token. </a:t>
            </a:r>
          </a:p>
          <a:p>
            <a:pPr lvl="1"/>
            <a:r>
              <a:rPr lang="en-US" dirty="0" smtClean="0"/>
              <a:t>To exit the CS, the process sends the token onto its neighbor.</a:t>
            </a:r>
          </a:p>
          <a:p>
            <a:pPr lvl="1"/>
            <a:r>
              <a:rPr lang="en-US" dirty="0" smtClean="0"/>
              <a:t> If a process does not want to enter the CS when it receives the token, it forwards the token to the next neighbor.</a:t>
            </a:r>
          </a:p>
          <a:p>
            <a:endParaRPr lang="en-US" dirty="0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083300" y="37592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908800" y="42418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5384800" y="42545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896100" y="51054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6210300" y="55626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35849" name="AutoShape 10"/>
          <p:cNvCxnSpPr>
            <a:cxnSpLocks noChangeShapeType="1"/>
            <a:stCxn id="150532" idx="6"/>
            <a:endCxn id="150533" idx="0"/>
          </p:cNvCxnSpPr>
          <p:nvPr/>
        </p:nvCxnSpPr>
        <p:spPr bwMode="auto">
          <a:xfrm>
            <a:off x="6565900" y="3987800"/>
            <a:ext cx="584200" cy="2540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1"/>
          <p:cNvCxnSpPr>
            <a:cxnSpLocks noChangeShapeType="1"/>
            <a:stCxn id="150535" idx="4"/>
            <a:endCxn id="150537" idx="6"/>
          </p:cNvCxnSpPr>
          <p:nvPr/>
        </p:nvCxnSpPr>
        <p:spPr bwMode="auto">
          <a:xfrm rot="5400000">
            <a:off x="6800850" y="5454650"/>
            <a:ext cx="228600" cy="444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3"/>
          <p:cNvCxnSpPr>
            <a:cxnSpLocks noChangeShapeType="1"/>
            <a:stCxn id="150534" idx="0"/>
            <a:endCxn id="150532" idx="2"/>
          </p:cNvCxnSpPr>
          <p:nvPr/>
        </p:nvCxnSpPr>
        <p:spPr bwMode="auto">
          <a:xfrm rot="-5400000">
            <a:off x="5721350" y="3892550"/>
            <a:ext cx="266700" cy="4572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4"/>
          <p:cNvCxnSpPr>
            <a:cxnSpLocks noChangeShapeType="1"/>
            <a:stCxn id="150533" idx="6"/>
            <a:endCxn id="35856" idx="3"/>
          </p:cNvCxnSpPr>
          <p:nvPr/>
        </p:nvCxnSpPr>
        <p:spPr bwMode="auto">
          <a:xfrm>
            <a:off x="7391400" y="4470400"/>
            <a:ext cx="38100" cy="804863"/>
          </a:xfrm>
          <a:prstGeom prst="curvedConnector3">
            <a:avLst>
              <a:gd name="adj1" fmla="val 70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5"/>
          <p:cNvCxnSpPr>
            <a:cxnSpLocks noChangeShapeType="1"/>
            <a:stCxn id="150537" idx="2"/>
            <a:endCxn id="150534" idx="2"/>
          </p:cNvCxnSpPr>
          <p:nvPr/>
        </p:nvCxnSpPr>
        <p:spPr bwMode="auto">
          <a:xfrm rot="10800000">
            <a:off x="5384800" y="4483100"/>
            <a:ext cx="825500" cy="1308100"/>
          </a:xfrm>
          <a:prstGeom prst="curvedConnector3">
            <a:avLst>
              <a:gd name="adj1" fmla="val 98653"/>
            </a:avLst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6134100" y="37465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946900" y="42545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P1</a:t>
            </a:r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6959600" y="51181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P2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6235700" y="55753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P3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5410200" y="4254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PN-1</a:t>
            </a:r>
          </a:p>
        </p:txBody>
      </p:sp>
      <p:sp>
        <p:nvSpPr>
          <p:cNvPr id="35859" name="Oval 21"/>
          <p:cNvSpPr>
            <a:spLocks noChangeArrowheads="1"/>
          </p:cNvSpPr>
          <p:nvPr/>
        </p:nvSpPr>
        <p:spPr bwMode="auto">
          <a:xfrm>
            <a:off x="7073900" y="4533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6477000" y="3695700"/>
            <a:ext cx="2120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Previous holder of token</a:t>
            </a:r>
          </a:p>
        </p:txBody>
      </p:sp>
      <p:sp>
        <p:nvSpPr>
          <p:cNvPr id="35861" name="Text Box 23"/>
          <p:cNvSpPr txBox="1">
            <a:spLocks noChangeArrowheads="1"/>
          </p:cNvSpPr>
          <p:nvPr/>
        </p:nvSpPr>
        <p:spPr bwMode="auto">
          <a:xfrm>
            <a:off x="7289800" y="5359400"/>
            <a:ext cx="143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next holder of token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7404100" y="4152900"/>
            <a:ext cx="143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current holder of token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190500" y="3276600"/>
            <a:ext cx="5016500" cy="28956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Features: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Safety &amp; </a:t>
            </a:r>
            <a:r>
              <a:rPr lang="en-US" sz="1800" b="1" dirty="0" err="1" smtClean="0">
                <a:solidFill>
                  <a:schemeClr val="tx1"/>
                </a:solidFill>
                <a:latin typeface="Arial" charset="0"/>
              </a:rPr>
              <a:t>liveness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</a:rPr>
              <a:t>, ordering?</a:t>
            </a:r>
            <a:endParaRPr lang="en-US" sz="1800" b="1" dirty="0">
              <a:solidFill>
                <a:schemeClr val="tx1"/>
              </a:solidFill>
              <a:latin typeface="Arial" charset="0"/>
            </a:endParaRP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Bandwidth: 1 message per exit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Client delay: 0 to </a:t>
            </a:r>
            <a:r>
              <a:rPr lang="en-US" sz="1800" b="1" dirty="0">
                <a:latin typeface="Arial" charset="0"/>
              </a:rPr>
              <a:t>N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Synchronization delay between one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exit from the CS and the next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entry is between 1 and </a:t>
            </a:r>
            <a:r>
              <a:rPr lang="en-US" sz="1800" b="1" dirty="0">
                <a:latin typeface="Arial" charset="0"/>
              </a:rPr>
              <a:t>N-1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" y="3276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due </a:t>
            </a:r>
            <a:r>
              <a:rPr lang="en-US" dirty="0" smtClean="0"/>
              <a:t>this Friday.</a:t>
            </a:r>
            <a:endParaRPr lang="en-US" dirty="0" smtClean="0"/>
          </a:p>
          <a:p>
            <a:pPr lvl="1"/>
            <a:r>
              <a:rPr lang="en-US" dirty="0" smtClean="0"/>
              <a:t>More help by TAs </a:t>
            </a:r>
            <a:r>
              <a:rPr lang="en-US" dirty="0" smtClean="0"/>
              <a:t>this week</a:t>
            </a:r>
          </a:p>
          <a:p>
            <a:r>
              <a:rPr lang="en-US" dirty="0" smtClean="0"/>
              <a:t>PA3 will be out this weekend.</a:t>
            </a:r>
            <a:endParaRPr lang="en-US" dirty="0" smtClean="0"/>
          </a:p>
          <a:p>
            <a:r>
              <a:rPr lang="en-US" dirty="0" smtClean="0"/>
              <a:t>Practice problem set 1 &amp; midterm example posted on the course website.</a:t>
            </a:r>
          </a:p>
          <a:p>
            <a:pPr lvl="1"/>
            <a:r>
              <a:rPr lang="en-US" dirty="0" smtClean="0"/>
              <a:t>Will post solutions </a:t>
            </a:r>
            <a:r>
              <a:rPr lang="en-US" dirty="0" smtClean="0"/>
              <a:t>today</a:t>
            </a:r>
            <a:endParaRPr lang="en-US" dirty="0" smtClean="0"/>
          </a:p>
          <a:p>
            <a:r>
              <a:rPr lang="en-US" dirty="0" smtClean="0"/>
              <a:t>Midterm on Wednesday (3/6) @ 3pm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Friday (3/8)</a:t>
            </a:r>
          </a:p>
          <a:p>
            <a:r>
              <a:rPr lang="en-US" dirty="0" smtClean="0"/>
              <a:t>Come </a:t>
            </a:r>
            <a:r>
              <a:rPr lang="en-US" dirty="0"/>
              <a:t>talk to me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6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Agrawala’s</a:t>
            </a:r>
            <a:r>
              <a:rPr lang="en-US" dirty="0" smtClean="0"/>
              <a:t> Algorithm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requiring entry to critical section multicast a request, and can enter it only when all other processes have replied positively.</a:t>
            </a:r>
          </a:p>
          <a:p>
            <a:r>
              <a:rPr lang="en-US" dirty="0" smtClean="0"/>
              <a:t>Messages requesting entry are of the form &lt;</a:t>
            </a:r>
            <a:r>
              <a:rPr lang="en-US" dirty="0" err="1" smtClean="0"/>
              <a:t>T,pi</a:t>
            </a:r>
            <a:r>
              <a:rPr lang="en-US" dirty="0" smtClean="0"/>
              <a:t>&gt;, where T is the sender’s timestamp </a:t>
            </a:r>
            <a:r>
              <a:rPr lang="en-US" dirty="0" smtClean="0"/>
              <a:t>(</a:t>
            </a:r>
            <a:r>
              <a:rPr lang="en-US" dirty="0" err="1" smtClean="0"/>
              <a:t>Lamport</a:t>
            </a:r>
            <a:r>
              <a:rPr lang="en-US" dirty="0" smtClean="0"/>
              <a:t> </a:t>
            </a:r>
            <a:r>
              <a:rPr lang="en-US" dirty="0" smtClean="0"/>
              <a:t>clock) and pi the sender’s identity (used to break ties in 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Agrawala’s</a:t>
            </a:r>
            <a:r>
              <a:rPr lang="en-US" dirty="0" smtClean="0"/>
              <a:t>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enter the CS</a:t>
            </a:r>
          </a:p>
          <a:p>
            <a:pPr lvl="1"/>
            <a:r>
              <a:rPr lang="en-US" dirty="0" smtClean="0"/>
              <a:t> set state to wanted</a:t>
            </a:r>
          </a:p>
          <a:p>
            <a:pPr lvl="1"/>
            <a:r>
              <a:rPr lang="en-US" dirty="0" smtClean="0"/>
              <a:t> multicast </a:t>
            </a:r>
            <a:r>
              <a:rPr lang="ja-JP" altLang="en-US" dirty="0" smtClean="0"/>
              <a:t>“</a:t>
            </a:r>
            <a:r>
              <a:rPr lang="en-US" dirty="0" smtClean="0"/>
              <a:t>request</a:t>
            </a:r>
            <a:r>
              <a:rPr lang="ja-JP" altLang="en-US" dirty="0" smtClean="0"/>
              <a:t>”</a:t>
            </a:r>
            <a:r>
              <a:rPr lang="en-US" dirty="0" smtClean="0"/>
              <a:t>  to all processes (including timestamp)</a:t>
            </a:r>
          </a:p>
          <a:p>
            <a:pPr lvl="1"/>
            <a:r>
              <a:rPr lang="en-US" dirty="0" smtClean="0"/>
              <a:t> wait until all processes send back </a:t>
            </a:r>
            <a:r>
              <a:rPr lang="ja-JP" altLang="en-US" dirty="0" smtClean="0"/>
              <a:t>“</a:t>
            </a:r>
            <a:r>
              <a:rPr lang="en-US" dirty="0" smtClean="0"/>
              <a:t>reply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 change state to held and enter the CS</a:t>
            </a:r>
          </a:p>
          <a:p>
            <a:r>
              <a:rPr lang="en-US" dirty="0" smtClean="0"/>
              <a:t> On receipt of a request &lt;Ti, pi&gt; at </a:t>
            </a:r>
            <a:r>
              <a:rPr lang="en-US" dirty="0" err="1" smtClean="0"/>
              <a:t>pj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if (state = held) or (state = wanted &amp; (</a:t>
            </a:r>
            <a:r>
              <a:rPr lang="en-US" dirty="0" err="1" smtClean="0"/>
              <a:t>Tj</a:t>
            </a:r>
            <a:r>
              <a:rPr lang="en-US" dirty="0" smtClean="0"/>
              <a:t>, </a:t>
            </a:r>
            <a:r>
              <a:rPr lang="en-US" dirty="0" err="1" smtClean="0"/>
              <a:t>pj</a:t>
            </a:r>
            <a:r>
              <a:rPr lang="en-US" dirty="0" smtClean="0"/>
              <a:t>)&lt;(</a:t>
            </a:r>
            <a:r>
              <a:rPr lang="en-US" dirty="0" err="1" smtClean="0"/>
              <a:t>Ti,pi</a:t>
            </a:r>
            <a:r>
              <a:rPr lang="en-US" dirty="0" smtClean="0"/>
              <a:t>)), </a:t>
            </a:r>
            <a:r>
              <a:rPr lang="en-US" dirty="0" err="1" smtClean="0"/>
              <a:t>enqueue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smtClean="0"/>
              <a:t> else </a:t>
            </a:r>
            <a:r>
              <a:rPr lang="ja-JP" altLang="en-US" dirty="0" smtClean="0"/>
              <a:t>“</a:t>
            </a:r>
            <a:r>
              <a:rPr lang="en-US" dirty="0" smtClean="0"/>
              <a:t>reply</a:t>
            </a:r>
            <a:r>
              <a:rPr lang="ja-JP" altLang="en-US" dirty="0" smtClean="0"/>
              <a:t>”</a:t>
            </a:r>
            <a:r>
              <a:rPr lang="en-US" dirty="0" smtClean="0"/>
              <a:t> to pi</a:t>
            </a:r>
          </a:p>
          <a:p>
            <a:r>
              <a:rPr lang="en-US" dirty="0" smtClean="0"/>
              <a:t> On exiting the CS </a:t>
            </a:r>
          </a:p>
          <a:p>
            <a:pPr lvl="1"/>
            <a:r>
              <a:rPr lang="en-US" dirty="0" smtClean="0"/>
              <a:t> change state to release and </a:t>
            </a:r>
            <a:r>
              <a:rPr lang="ja-JP" altLang="en-US" dirty="0" smtClean="0"/>
              <a:t>“</a:t>
            </a:r>
            <a:r>
              <a:rPr lang="en-US" dirty="0" smtClean="0"/>
              <a:t>reply</a:t>
            </a:r>
            <a:r>
              <a:rPr lang="ja-JP" altLang="en-US" dirty="0" smtClean="0"/>
              <a:t>”</a:t>
            </a:r>
            <a:r>
              <a:rPr lang="en-US" dirty="0" smtClean="0"/>
              <a:t> to all queued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</a:t>
            </a:r>
            <a:r>
              <a:rPr lang="ja-JP" altLang="en-US" dirty="0" smtClean="0"/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 </a:t>
            </a:r>
            <a:endParaRPr lang="en-GB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25488" y="1398686"/>
            <a:ext cx="6269124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initialization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enter the section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WANTED;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to all processes;		</a:t>
            </a:r>
            <a:endParaRPr lang="en-GB" sz="1800" dirty="0" smtClean="0">
              <a:solidFill>
                <a:schemeClr val="tx1"/>
              </a:solidFill>
              <a:latin typeface="Time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request’s timestamp;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Wait until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(number of replies received =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– 1));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HELD</a:t>
            </a:r>
            <a:r>
              <a:rPr lang="en-GB" sz="1800" dirty="0" smtClean="0">
                <a:solidFill>
                  <a:schemeClr val="tx1"/>
                </a:solidFill>
                <a:latin typeface="Time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receipt of a request &lt;T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, 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&gt; at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≠ j)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HELD or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WANTED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and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 &lt;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then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without replying;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reply immediately to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end if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exit the critical section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reply to any queued requests;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</a:t>
            </a:r>
            <a:r>
              <a:rPr lang="ja-JP" altLang="en-US" dirty="0" smtClean="0"/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 </a:t>
            </a:r>
            <a:endParaRPr lang="en-GB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 flipV="1">
            <a:off x="3045402" y="3722688"/>
            <a:ext cx="1178062" cy="104140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967812" y="4764088"/>
            <a:ext cx="930434" cy="1074738"/>
          </a:xfrm>
          <a:prstGeom prst="ellips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339850" y="2109788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833707" y="4489450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270284" y="1808163"/>
            <a:ext cx="930434" cy="1041400"/>
          </a:xfrm>
          <a:prstGeom prst="ellips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393501" y="1438275"/>
            <a:ext cx="1644012" cy="1779588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6145874" y="2043113"/>
            <a:ext cx="247627" cy="133350"/>
          </a:xfrm>
          <a:custGeom>
            <a:avLst/>
            <a:gdLst>
              <a:gd name="T0" fmla="*/ 0 w 169"/>
              <a:gd name="T1" fmla="*/ 42 h 84"/>
              <a:gd name="T2" fmla="*/ 0 w 169"/>
              <a:gd name="T3" fmla="*/ 0 h 84"/>
              <a:gd name="T4" fmla="*/ 169 w 169"/>
              <a:gd name="T5" fmla="*/ 0 h 84"/>
              <a:gd name="T6" fmla="*/ 21 w 169"/>
              <a:gd name="T7" fmla="*/ 84 h 84"/>
              <a:gd name="T8" fmla="*/ 0 w 169"/>
              <a:gd name="T9" fmla="*/ 42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"/>
              <a:gd name="T16" fmla="*/ 0 h 84"/>
              <a:gd name="T17" fmla="*/ 169 w 169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" h="84">
                <a:moveTo>
                  <a:pt x="0" y="42"/>
                </a:moveTo>
                <a:lnTo>
                  <a:pt x="0" y="0"/>
                </a:lnTo>
                <a:lnTo>
                  <a:pt x="169" y="0"/>
                </a:lnTo>
                <a:lnTo>
                  <a:pt x="21" y="84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2890086" y="2109788"/>
            <a:ext cx="3255788" cy="77311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3603663" y="4830763"/>
            <a:ext cx="216857" cy="201613"/>
          </a:xfrm>
          <a:custGeom>
            <a:avLst/>
            <a:gdLst>
              <a:gd name="T0" fmla="*/ 21 w 148"/>
              <a:gd name="T1" fmla="*/ 42 h 127"/>
              <a:gd name="T2" fmla="*/ 63 w 148"/>
              <a:gd name="T3" fmla="*/ 0 h 127"/>
              <a:gd name="T4" fmla="*/ 148 w 148"/>
              <a:gd name="T5" fmla="*/ 127 h 127"/>
              <a:gd name="T6" fmla="*/ 0 w 148"/>
              <a:gd name="T7" fmla="*/ 63 h 127"/>
              <a:gd name="T8" fmla="*/ 21 w 148"/>
              <a:gd name="T9" fmla="*/ 42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21" y="42"/>
                </a:moveTo>
                <a:lnTo>
                  <a:pt x="63" y="0"/>
                </a:lnTo>
                <a:lnTo>
                  <a:pt x="148" y="127"/>
                </a:lnTo>
                <a:lnTo>
                  <a:pt x="0" y="63"/>
                </a:lnTo>
                <a:lnTo>
                  <a:pt x="21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301055" y="3689350"/>
            <a:ext cx="1333379" cy="117475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2859315" y="3587750"/>
            <a:ext cx="216857" cy="201613"/>
          </a:xfrm>
          <a:custGeom>
            <a:avLst/>
            <a:gdLst>
              <a:gd name="T0" fmla="*/ 106 w 148"/>
              <a:gd name="T1" fmla="*/ 85 h 127"/>
              <a:gd name="T2" fmla="*/ 85 w 148"/>
              <a:gd name="T3" fmla="*/ 127 h 127"/>
              <a:gd name="T4" fmla="*/ 0 w 148"/>
              <a:gd name="T5" fmla="*/ 0 h 127"/>
              <a:gd name="T6" fmla="*/ 148 w 148"/>
              <a:gd name="T7" fmla="*/ 64 h 127"/>
              <a:gd name="T8" fmla="*/ 106 w 148"/>
              <a:gd name="T9" fmla="*/ 85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106" y="85"/>
                </a:moveTo>
                <a:lnTo>
                  <a:pt x="85" y="127"/>
                </a:lnTo>
                <a:lnTo>
                  <a:pt x="0" y="0"/>
                </a:lnTo>
                <a:lnTo>
                  <a:pt x="148" y="64"/>
                </a:lnTo>
                <a:lnTo>
                  <a:pt x="106" y="85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6301190" y="2916238"/>
            <a:ext cx="186087" cy="234950"/>
          </a:xfrm>
          <a:custGeom>
            <a:avLst/>
            <a:gdLst>
              <a:gd name="T0" fmla="*/ 21 w 127"/>
              <a:gd name="T1" fmla="*/ 127 h 148"/>
              <a:gd name="T2" fmla="*/ 0 w 127"/>
              <a:gd name="T3" fmla="*/ 85 h 148"/>
              <a:gd name="T4" fmla="*/ 127 w 127"/>
              <a:gd name="T5" fmla="*/ 0 h 148"/>
              <a:gd name="T6" fmla="*/ 63 w 127"/>
              <a:gd name="T7" fmla="*/ 148 h 148"/>
              <a:gd name="T8" fmla="*/ 21 w 127"/>
              <a:gd name="T9" fmla="*/ 127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48"/>
              <a:gd name="T17" fmla="*/ 127 w 127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48">
                <a:moveTo>
                  <a:pt x="21" y="127"/>
                </a:moveTo>
                <a:lnTo>
                  <a:pt x="0" y="85"/>
                </a:lnTo>
                <a:lnTo>
                  <a:pt x="127" y="0"/>
                </a:lnTo>
                <a:lnTo>
                  <a:pt x="63" y="148"/>
                </a:lnTo>
                <a:lnTo>
                  <a:pt x="21" y="127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5029352" y="3117850"/>
            <a:ext cx="1302608" cy="151130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190598" y="2170113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7282909" y="2466975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212509" y="379730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4" name="Freeform 20"/>
          <p:cNvSpPr>
            <a:spLocks/>
          </p:cNvSpPr>
          <p:nvPr/>
        </p:nvSpPr>
        <p:spPr bwMode="auto">
          <a:xfrm>
            <a:off x="3045402" y="2916238"/>
            <a:ext cx="216857" cy="134938"/>
          </a:xfrm>
          <a:custGeom>
            <a:avLst/>
            <a:gdLst>
              <a:gd name="T0" fmla="*/ 148 w 148"/>
              <a:gd name="T1" fmla="*/ 42 h 85"/>
              <a:gd name="T2" fmla="*/ 148 w 148"/>
              <a:gd name="T3" fmla="*/ 85 h 85"/>
              <a:gd name="T4" fmla="*/ 0 w 148"/>
              <a:gd name="T5" fmla="*/ 85 h 85"/>
              <a:gd name="T6" fmla="*/ 127 w 148"/>
              <a:gd name="T7" fmla="*/ 0 h 85"/>
              <a:gd name="T8" fmla="*/ 148 w 148"/>
              <a:gd name="T9" fmla="*/ 42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85"/>
              <a:gd name="T17" fmla="*/ 148 w 148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85">
                <a:moveTo>
                  <a:pt x="148" y="42"/>
                </a:moveTo>
                <a:lnTo>
                  <a:pt x="148" y="85"/>
                </a:lnTo>
                <a:lnTo>
                  <a:pt x="0" y="85"/>
                </a:lnTo>
                <a:lnTo>
                  <a:pt x="127" y="0"/>
                </a:lnTo>
                <a:lnTo>
                  <a:pt x="148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3262260" y="2176463"/>
            <a:ext cx="3131242" cy="80645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5215439" y="4494213"/>
            <a:ext cx="186087" cy="234950"/>
          </a:xfrm>
          <a:custGeom>
            <a:avLst/>
            <a:gdLst>
              <a:gd name="T0" fmla="*/ 106 w 127"/>
              <a:gd name="T1" fmla="*/ 22 h 148"/>
              <a:gd name="T2" fmla="*/ 127 w 127"/>
              <a:gd name="T3" fmla="*/ 64 h 148"/>
              <a:gd name="T4" fmla="*/ 0 w 127"/>
              <a:gd name="T5" fmla="*/ 148 h 148"/>
              <a:gd name="T6" fmla="*/ 64 w 127"/>
              <a:gd name="T7" fmla="*/ 0 h 148"/>
              <a:gd name="T8" fmla="*/ 106 w 127"/>
              <a:gd name="T9" fmla="*/ 22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48"/>
              <a:gd name="T17" fmla="*/ 127 w 127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48">
                <a:moveTo>
                  <a:pt x="106" y="22"/>
                </a:moveTo>
                <a:lnTo>
                  <a:pt x="127" y="64"/>
                </a:lnTo>
                <a:lnTo>
                  <a:pt x="0" y="148"/>
                </a:lnTo>
                <a:lnTo>
                  <a:pt x="64" y="0"/>
                </a:lnTo>
                <a:lnTo>
                  <a:pt x="106" y="2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5370756" y="2949575"/>
            <a:ext cx="1302608" cy="157956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4037377" y="4394200"/>
            <a:ext cx="216857" cy="201613"/>
          </a:xfrm>
          <a:custGeom>
            <a:avLst/>
            <a:gdLst>
              <a:gd name="T0" fmla="*/ 42 w 148"/>
              <a:gd name="T1" fmla="*/ 21 h 127"/>
              <a:gd name="T2" fmla="*/ 63 w 148"/>
              <a:gd name="T3" fmla="*/ 0 h 127"/>
              <a:gd name="T4" fmla="*/ 148 w 148"/>
              <a:gd name="T5" fmla="*/ 127 h 127"/>
              <a:gd name="T6" fmla="*/ 0 w 148"/>
              <a:gd name="T7" fmla="*/ 63 h 127"/>
              <a:gd name="T8" fmla="*/ 42 w 148"/>
              <a:gd name="T9" fmla="*/ 21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42" y="21"/>
                </a:moveTo>
                <a:lnTo>
                  <a:pt x="63" y="0"/>
                </a:lnTo>
                <a:lnTo>
                  <a:pt x="148" y="127"/>
                </a:lnTo>
                <a:lnTo>
                  <a:pt x="0" y="63"/>
                </a:lnTo>
                <a:lnTo>
                  <a:pt x="42" y="21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828545" y="3352800"/>
            <a:ext cx="1239602" cy="1074738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971441" y="2976563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Reply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018397" y="5049838"/>
            <a:ext cx="31356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762609" y="4465638"/>
            <a:ext cx="26081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</a:rPr>
              <a:t>41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290099" y="195580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41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4126758" y="229235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 dirty="0">
                <a:solidFill>
                  <a:srgbClr val="000000"/>
                </a:solidFill>
              </a:rPr>
              <a:t>41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227093" y="4167188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1339850" y="2109788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2079802" y="2773363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2173578" y="3071813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4591242" y="5159375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685018" y="5456238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3662273" y="3849688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Reply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5955391" y="4017963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Reply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3" name="Freeform 39"/>
          <p:cNvSpPr>
            <a:spLocks/>
          </p:cNvSpPr>
          <p:nvPr/>
        </p:nvSpPr>
        <p:spPr bwMode="auto">
          <a:xfrm>
            <a:off x="5804470" y="5132388"/>
            <a:ext cx="93776" cy="168275"/>
          </a:xfrm>
          <a:custGeom>
            <a:avLst/>
            <a:gdLst>
              <a:gd name="T0" fmla="*/ 42 w 64"/>
              <a:gd name="T1" fmla="*/ 0 h 106"/>
              <a:gd name="T2" fmla="*/ 64 w 64"/>
              <a:gd name="T3" fmla="*/ 0 h 106"/>
              <a:gd name="T4" fmla="*/ 64 w 64"/>
              <a:gd name="T5" fmla="*/ 106 h 106"/>
              <a:gd name="T6" fmla="*/ 0 w 64"/>
              <a:gd name="T7" fmla="*/ 0 h 106"/>
              <a:gd name="T8" fmla="*/ 42 w 64"/>
              <a:gd name="T9" fmla="*/ 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106"/>
              <a:gd name="T17" fmla="*/ 64 w 64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106">
                <a:moveTo>
                  <a:pt x="42" y="0"/>
                </a:moveTo>
                <a:lnTo>
                  <a:pt x="64" y="0"/>
                </a:lnTo>
                <a:lnTo>
                  <a:pt x="64" y="106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H="1" flipV="1">
            <a:off x="5835241" y="5032375"/>
            <a:ext cx="30770" cy="66675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Freeform 41"/>
          <p:cNvSpPr>
            <a:spLocks/>
          </p:cNvSpPr>
          <p:nvPr/>
        </p:nvSpPr>
        <p:spPr bwMode="auto">
          <a:xfrm>
            <a:off x="3137713" y="2076450"/>
            <a:ext cx="93776" cy="201613"/>
          </a:xfrm>
          <a:custGeom>
            <a:avLst/>
            <a:gdLst>
              <a:gd name="T0" fmla="*/ 43 w 64"/>
              <a:gd name="T1" fmla="*/ 106 h 127"/>
              <a:gd name="T2" fmla="*/ 0 w 64"/>
              <a:gd name="T3" fmla="*/ 127 h 127"/>
              <a:gd name="T4" fmla="*/ 0 w 64"/>
              <a:gd name="T5" fmla="*/ 0 h 127"/>
              <a:gd name="T6" fmla="*/ 64 w 64"/>
              <a:gd name="T7" fmla="*/ 106 h 127"/>
              <a:gd name="T8" fmla="*/ 43 w 64"/>
              <a:gd name="T9" fmla="*/ 10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127"/>
              <a:gd name="T17" fmla="*/ 64 w 64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127">
                <a:moveTo>
                  <a:pt x="43" y="106"/>
                </a:moveTo>
                <a:lnTo>
                  <a:pt x="0" y="127"/>
                </a:lnTo>
                <a:lnTo>
                  <a:pt x="0" y="0"/>
                </a:lnTo>
                <a:lnTo>
                  <a:pt x="64" y="106"/>
                </a:lnTo>
                <a:lnTo>
                  <a:pt x="43" y="106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3200719" y="2278063"/>
            <a:ext cx="1465" cy="66675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2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1999" grpId="0" animBg="1"/>
      <p:bldP spid="42000" grpId="0" animBg="1"/>
      <p:bldP spid="42003" grpId="0"/>
      <p:bldP spid="42004" grpId="0" animBg="1"/>
      <p:bldP spid="42005" grpId="0" animBg="1"/>
      <p:bldP spid="42006" grpId="0" animBg="1"/>
      <p:bldP spid="42007" grpId="0" animBg="1"/>
      <p:bldP spid="42008" grpId="0" animBg="1"/>
      <p:bldP spid="42010" grpId="0"/>
      <p:bldP spid="42011" grpId="0"/>
      <p:bldP spid="42012" grpId="0"/>
      <p:bldP spid="42013" grpId="0"/>
      <p:bldP spid="42014" grpId="0"/>
      <p:bldP spid="42015" grpId="0"/>
      <p:bldP spid="42022" grpId="0"/>
      <p:bldP spid="42023" grpId="0" animBg="1"/>
      <p:bldP spid="420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Analysis: Ricart &amp; Agrawala 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Safety, </a:t>
            </a:r>
            <a:r>
              <a:rPr lang="en-US" dirty="0" err="1" smtClean="0"/>
              <a:t>liveness</a:t>
            </a:r>
            <a:r>
              <a:rPr lang="en-US" dirty="0" smtClean="0"/>
              <a:t>, and </a:t>
            </a:r>
            <a:r>
              <a:rPr lang="en-US" dirty="0" smtClean="0"/>
              <a:t>ordering?</a:t>
            </a:r>
            <a:endParaRPr lang="en-US" dirty="0" smtClean="0"/>
          </a:p>
          <a:p>
            <a:r>
              <a:rPr lang="en-US" dirty="0" smtClean="0"/>
              <a:t>Bandwidth: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(N-1) messages per entry operation</a:t>
            </a:r>
          </a:p>
          <a:p>
            <a:pPr lvl="1"/>
            <a:r>
              <a:rPr lang="en-US" dirty="0" smtClean="0"/>
              <a:t>N-1 </a:t>
            </a:r>
            <a:r>
              <a:rPr lang="en-US" dirty="0" err="1" smtClean="0"/>
              <a:t>unicasts</a:t>
            </a:r>
            <a:r>
              <a:rPr lang="en-US" dirty="0" smtClean="0"/>
              <a:t> for the multicast request + N-1 replies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-1 unicast messages per exit operation </a:t>
            </a:r>
          </a:p>
          <a:p>
            <a:r>
              <a:rPr lang="en-US" dirty="0" smtClean="0"/>
              <a:t>Client delay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 smtClean="0"/>
              <a:t>round-trip time</a:t>
            </a:r>
          </a:p>
          <a:p>
            <a:r>
              <a:rPr lang="en-US" dirty="0" smtClean="0"/>
              <a:t>Synchronization </a:t>
            </a:r>
            <a:r>
              <a:rPr lang="en-US" dirty="0" smtClean="0"/>
              <a:t>delay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 smtClean="0"/>
              <a:t>message transmission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On a synchronous system</a:t>
            </a:r>
          </a:p>
          <a:p>
            <a:pPr lvl="1"/>
            <a:r>
              <a:rPr lang="en-US" dirty="0" smtClean="0"/>
              <a:t>There’s an algorithm that works.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On an asynchronous system</a:t>
            </a:r>
          </a:p>
          <a:p>
            <a:pPr lvl="1"/>
            <a:r>
              <a:rPr lang="en-US" dirty="0" smtClean="0"/>
              <a:t>It’s been shown (FLP) that it’s impossible to guarantee.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Getting around the result</a:t>
            </a:r>
          </a:p>
          <a:p>
            <a:pPr lvl="1"/>
            <a:r>
              <a:rPr lang="en-US" dirty="0" smtClean="0"/>
              <a:t>Masking faults</a:t>
            </a:r>
          </a:p>
          <a:p>
            <a:pPr lvl="1"/>
            <a:r>
              <a:rPr lang="en-US" dirty="0" smtClean="0"/>
              <a:t>Using failure detectors</a:t>
            </a:r>
          </a:p>
          <a:p>
            <a:pPr lvl="1"/>
            <a:r>
              <a:rPr lang="en-US" dirty="0" smtClean="0"/>
              <a:t>Still not perfect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Impossibility Result</a:t>
            </a:r>
          </a:p>
          <a:p>
            <a:pPr lvl="1"/>
            <a:r>
              <a:rPr lang="en-US" dirty="0" smtClean="0"/>
              <a:t>Lemma 1: schedules are commutative</a:t>
            </a:r>
          </a:p>
          <a:p>
            <a:pPr lvl="1"/>
            <a:r>
              <a:rPr lang="en-US" dirty="0" smtClean="0"/>
              <a:t>Lemma 2: some initial configuration is bivalent</a:t>
            </a:r>
          </a:p>
          <a:p>
            <a:pPr lvl="1"/>
            <a:r>
              <a:rPr lang="en-US" dirty="0" smtClean="0"/>
              <a:t>Lemma 3: from a bivalent configuration, there is always another bivalent configuration that is reachable.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Maekawa’s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</a:t>
            </a:r>
            <a:r>
              <a:rPr lang="en-US" dirty="0" smtClean="0">
                <a:solidFill>
                  <a:srgbClr val="FF0000"/>
                </a:solidFill>
              </a:rPr>
              <a:t>no need to have all peers reply</a:t>
            </a:r>
          </a:p>
          <a:p>
            <a:r>
              <a:rPr lang="en-US" dirty="0" smtClean="0"/>
              <a:t>Only need to have </a:t>
            </a:r>
            <a:r>
              <a:rPr lang="en-US" dirty="0" smtClean="0">
                <a:solidFill>
                  <a:srgbClr val="0000FF"/>
                </a:solidFill>
              </a:rPr>
              <a:t>a subset of peers</a:t>
            </a:r>
            <a:r>
              <a:rPr lang="en-US" dirty="0" smtClean="0"/>
              <a:t> as long as all subsets overlap.</a:t>
            </a:r>
          </a:p>
          <a:p>
            <a:r>
              <a:rPr lang="en-US" dirty="0" smtClean="0"/>
              <a:t>Voting set: a subset of processes that grant permission to enter a CS</a:t>
            </a:r>
          </a:p>
          <a:p>
            <a:r>
              <a:rPr lang="en-US" dirty="0" smtClean="0"/>
              <a:t>Voting sets are chosen so that </a:t>
            </a:r>
            <a:r>
              <a:rPr lang="en-US" dirty="0" smtClean="0">
                <a:solidFill>
                  <a:srgbClr val="0000FF"/>
                </a:solidFill>
              </a:rPr>
              <a:t>for any two processes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, their corresponding voting sets have </a:t>
            </a:r>
            <a:r>
              <a:rPr lang="en-US" dirty="0" smtClean="0">
                <a:solidFill>
                  <a:srgbClr val="FF0000"/>
                </a:solidFill>
              </a:rPr>
              <a:t>at least one common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process p</a:t>
            </a:r>
            <a:r>
              <a:rPr lang="en-US" baseline="-25000" dirty="0" smtClean="0"/>
              <a:t>i</a:t>
            </a:r>
            <a:r>
              <a:rPr lang="en-US" dirty="0" smtClean="0"/>
              <a:t> is associated with a voting set v</a:t>
            </a:r>
            <a:r>
              <a:rPr lang="en-US" baseline="-25000" dirty="0" smtClean="0"/>
              <a:t>i</a:t>
            </a:r>
            <a:r>
              <a:rPr lang="en-US" dirty="0" smtClean="0"/>
              <a:t> (of processes)</a:t>
            </a:r>
          </a:p>
          <a:p>
            <a:pPr lvl="1"/>
            <a:r>
              <a:rPr lang="en-US" dirty="0" smtClean="0"/>
              <a:t>Each process belongs to its own voting set</a:t>
            </a:r>
          </a:p>
          <a:p>
            <a:pPr lvl="1"/>
            <a:r>
              <a:rPr lang="en-US" dirty="0" smtClean="0"/>
              <a:t>The intersection of any two voting sets is non-empty</a:t>
            </a:r>
          </a:p>
          <a:p>
            <a:pPr lvl="1"/>
            <a:r>
              <a:rPr lang="en-US" dirty="0" smtClean="0"/>
              <a:t>Each voting set is of size K</a:t>
            </a:r>
          </a:p>
          <a:p>
            <a:pPr lvl="1"/>
            <a:r>
              <a:rPr lang="en-US" dirty="0" smtClean="0"/>
              <a:t>Each process belongs to M other voting sets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8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Maekawa’s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667000" y="22860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6670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57800" y="22860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100291" y="1725693"/>
            <a:ext cx="4868117" cy="3956068"/>
          </a:xfrm>
          <a:custGeom>
            <a:avLst/>
            <a:gdLst>
              <a:gd name="connsiteX0" fmla="*/ 81407 w 4868117"/>
              <a:gd name="connsiteY0" fmla="*/ 211641 h 3956068"/>
              <a:gd name="connsiteX1" fmla="*/ 504721 w 4868117"/>
              <a:gd name="connsiteY1" fmla="*/ 195361 h 3956068"/>
              <a:gd name="connsiteX2" fmla="*/ 748941 w 4868117"/>
              <a:gd name="connsiteY2" fmla="*/ 162801 h 3956068"/>
              <a:gd name="connsiteX3" fmla="*/ 1351350 w 4868117"/>
              <a:gd name="connsiteY3" fmla="*/ 113960 h 3956068"/>
              <a:gd name="connsiteX4" fmla="*/ 1644414 w 4868117"/>
              <a:gd name="connsiteY4" fmla="*/ 48840 h 3956068"/>
              <a:gd name="connsiteX5" fmla="*/ 1774665 w 4868117"/>
              <a:gd name="connsiteY5" fmla="*/ 16280 h 3956068"/>
              <a:gd name="connsiteX6" fmla="*/ 1856071 w 4868117"/>
              <a:gd name="connsiteY6" fmla="*/ 0 h 3956068"/>
              <a:gd name="connsiteX7" fmla="*/ 2409636 w 4868117"/>
              <a:gd name="connsiteY7" fmla="*/ 16280 h 3956068"/>
              <a:gd name="connsiteX8" fmla="*/ 2735263 w 4868117"/>
              <a:gd name="connsiteY8" fmla="*/ 48840 h 3956068"/>
              <a:gd name="connsiteX9" fmla="*/ 3126015 w 4868117"/>
              <a:gd name="connsiteY9" fmla="*/ 130241 h 3956068"/>
              <a:gd name="connsiteX10" fmla="*/ 3272547 w 4868117"/>
              <a:gd name="connsiteY10" fmla="*/ 162801 h 3956068"/>
              <a:gd name="connsiteX11" fmla="*/ 3467923 w 4868117"/>
              <a:gd name="connsiteY11" fmla="*/ 211641 h 3956068"/>
              <a:gd name="connsiteX12" fmla="*/ 3581892 w 4868117"/>
              <a:gd name="connsiteY12" fmla="*/ 227921 h 3956068"/>
              <a:gd name="connsiteX13" fmla="*/ 3988925 w 4868117"/>
              <a:gd name="connsiteY13" fmla="*/ 309322 h 3956068"/>
              <a:gd name="connsiteX14" fmla="*/ 4526209 w 4868117"/>
              <a:gd name="connsiteY14" fmla="*/ 325602 h 3956068"/>
              <a:gd name="connsiteX15" fmla="*/ 4656460 w 4868117"/>
              <a:gd name="connsiteY15" fmla="*/ 358162 h 3956068"/>
              <a:gd name="connsiteX16" fmla="*/ 4802991 w 4868117"/>
              <a:gd name="connsiteY16" fmla="*/ 439563 h 3956068"/>
              <a:gd name="connsiteX17" fmla="*/ 4835554 w 4868117"/>
              <a:gd name="connsiteY17" fmla="*/ 488403 h 3956068"/>
              <a:gd name="connsiteX18" fmla="*/ 4868117 w 4868117"/>
              <a:gd name="connsiteY18" fmla="*/ 586084 h 3956068"/>
              <a:gd name="connsiteX19" fmla="*/ 4851835 w 4868117"/>
              <a:gd name="connsiteY19" fmla="*/ 1921054 h 3956068"/>
              <a:gd name="connsiteX20" fmla="*/ 4737866 w 4868117"/>
              <a:gd name="connsiteY20" fmla="*/ 2100135 h 3956068"/>
              <a:gd name="connsiteX21" fmla="*/ 4672741 w 4868117"/>
              <a:gd name="connsiteY21" fmla="*/ 2116415 h 3956068"/>
              <a:gd name="connsiteX22" fmla="*/ 4477365 w 4868117"/>
              <a:gd name="connsiteY22" fmla="*/ 2148975 h 3956068"/>
              <a:gd name="connsiteX23" fmla="*/ 3191140 w 4868117"/>
              <a:gd name="connsiteY23" fmla="*/ 2165255 h 3956068"/>
              <a:gd name="connsiteX24" fmla="*/ 2670138 w 4868117"/>
              <a:gd name="connsiteY24" fmla="*/ 2246656 h 3956068"/>
              <a:gd name="connsiteX25" fmla="*/ 2621294 w 4868117"/>
              <a:gd name="connsiteY25" fmla="*/ 2262936 h 3956068"/>
              <a:gd name="connsiteX26" fmla="*/ 2539887 w 4868117"/>
              <a:gd name="connsiteY26" fmla="*/ 2295496 h 3956068"/>
              <a:gd name="connsiteX27" fmla="*/ 2474762 w 4868117"/>
              <a:gd name="connsiteY27" fmla="*/ 2311776 h 3956068"/>
              <a:gd name="connsiteX28" fmla="*/ 2393355 w 4868117"/>
              <a:gd name="connsiteY28" fmla="*/ 2344337 h 3956068"/>
              <a:gd name="connsiteX29" fmla="*/ 2344511 w 4868117"/>
              <a:gd name="connsiteY29" fmla="*/ 2360617 h 3956068"/>
              <a:gd name="connsiteX30" fmla="*/ 2279386 w 4868117"/>
              <a:gd name="connsiteY30" fmla="*/ 2409457 h 3956068"/>
              <a:gd name="connsiteX31" fmla="*/ 2230542 w 4868117"/>
              <a:gd name="connsiteY31" fmla="*/ 2588538 h 3956068"/>
              <a:gd name="connsiteX32" fmla="*/ 2246823 w 4868117"/>
              <a:gd name="connsiteY32" fmla="*/ 3093222 h 3956068"/>
              <a:gd name="connsiteX33" fmla="*/ 2279386 w 4868117"/>
              <a:gd name="connsiteY33" fmla="*/ 3272303 h 3956068"/>
              <a:gd name="connsiteX34" fmla="*/ 2295667 w 4868117"/>
              <a:gd name="connsiteY34" fmla="*/ 3386264 h 3956068"/>
              <a:gd name="connsiteX35" fmla="*/ 2230542 w 4868117"/>
              <a:gd name="connsiteY35" fmla="*/ 3565346 h 3956068"/>
              <a:gd name="connsiteX36" fmla="*/ 2149135 w 4868117"/>
              <a:gd name="connsiteY36" fmla="*/ 3711867 h 3956068"/>
              <a:gd name="connsiteX37" fmla="*/ 2084010 w 4868117"/>
              <a:gd name="connsiteY37" fmla="*/ 3760707 h 3956068"/>
              <a:gd name="connsiteX38" fmla="*/ 1986322 w 4868117"/>
              <a:gd name="connsiteY38" fmla="*/ 3793267 h 3956068"/>
              <a:gd name="connsiteX39" fmla="*/ 1937478 w 4868117"/>
              <a:gd name="connsiteY39" fmla="*/ 3809547 h 3956068"/>
              <a:gd name="connsiteX40" fmla="*/ 1888634 w 4868117"/>
              <a:gd name="connsiteY40" fmla="*/ 3825827 h 3956068"/>
              <a:gd name="connsiteX41" fmla="*/ 1790946 w 4868117"/>
              <a:gd name="connsiteY41" fmla="*/ 3842108 h 3956068"/>
              <a:gd name="connsiteX42" fmla="*/ 1644414 w 4868117"/>
              <a:gd name="connsiteY42" fmla="*/ 3890948 h 3956068"/>
              <a:gd name="connsiteX43" fmla="*/ 1449038 w 4868117"/>
              <a:gd name="connsiteY43" fmla="*/ 3923508 h 3956068"/>
              <a:gd name="connsiteX44" fmla="*/ 1400194 w 4868117"/>
              <a:gd name="connsiteY44" fmla="*/ 3956068 h 3956068"/>
              <a:gd name="connsiteX45" fmla="*/ 732660 w 4868117"/>
              <a:gd name="connsiteY45" fmla="*/ 3923508 h 3956068"/>
              <a:gd name="connsiteX46" fmla="*/ 683816 w 4868117"/>
              <a:gd name="connsiteY46" fmla="*/ 3907228 h 3956068"/>
              <a:gd name="connsiteX47" fmla="*/ 602409 w 4868117"/>
              <a:gd name="connsiteY47" fmla="*/ 3890948 h 3956068"/>
              <a:gd name="connsiteX48" fmla="*/ 439596 w 4868117"/>
              <a:gd name="connsiteY48" fmla="*/ 3842108 h 3956068"/>
              <a:gd name="connsiteX49" fmla="*/ 390752 w 4868117"/>
              <a:gd name="connsiteY49" fmla="*/ 3809547 h 3956068"/>
              <a:gd name="connsiteX50" fmla="*/ 276783 w 4868117"/>
              <a:gd name="connsiteY50" fmla="*/ 3646746 h 3956068"/>
              <a:gd name="connsiteX51" fmla="*/ 260501 w 4868117"/>
              <a:gd name="connsiteY51" fmla="*/ 3565346 h 3956068"/>
              <a:gd name="connsiteX52" fmla="*/ 227939 w 4868117"/>
              <a:gd name="connsiteY52" fmla="*/ 3483945 h 3956068"/>
              <a:gd name="connsiteX53" fmla="*/ 211657 w 4868117"/>
              <a:gd name="connsiteY53" fmla="*/ 3418825 h 3956068"/>
              <a:gd name="connsiteX54" fmla="*/ 195376 w 4868117"/>
              <a:gd name="connsiteY54" fmla="*/ 3256023 h 3956068"/>
              <a:gd name="connsiteX55" fmla="*/ 179095 w 4868117"/>
              <a:gd name="connsiteY55" fmla="*/ 3109502 h 3956068"/>
              <a:gd name="connsiteX56" fmla="*/ 130251 w 4868117"/>
              <a:gd name="connsiteY56" fmla="*/ 2751340 h 3956068"/>
              <a:gd name="connsiteX57" fmla="*/ 113969 w 4868117"/>
              <a:gd name="connsiteY57" fmla="*/ 2555978 h 3956068"/>
              <a:gd name="connsiteX58" fmla="*/ 97688 w 4868117"/>
              <a:gd name="connsiteY58" fmla="*/ 2474578 h 3956068"/>
              <a:gd name="connsiteX59" fmla="*/ 81407 w 4868117"/>
              <a:gd name="connsiteY59" fmla="*/ 2328057 h 3956068"/>
              <a:gd name="connsiteX60" fmla="*/ 48844 w 4868117"/>
              <a:gd name="connsiteY60" fmla="*/ 2230376 h 3956068"/>
              <a:gd name="connsiteX61" fmla="*/ 32563 w 4868117"/>
              <a:gd name="connsiteY61" fmla="*/ 2067575 h 3956068"/>
              <a:gd name="connsiteX62" fmla="*/ 16281 w 4868117"/>
              <a:gd name="connsiteY62" fmla="*/ 2018734 h 3956068"/>
              <a:gd name="connsiteX63" fmla="*/ 0 w 4868117"/>
              <a:gd name="connsiteY63" fmla="*/ 1725692 h 3956068"/>
              <a:gd name="connsiteX64" fmla="*/ 16281 w 4868117"/>
              <a:gd name="connsiteY64" fmla="*/ 651204 h 395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868117" h="3956068">
                <a:moveTo>
                  <a:pt x="81407" y="211641"/>
                </a:moveTo>
                <a:cubicBezTo>
                  <a:pt x="222512" y="206214"/>
                  <a:pt x="363756" y="203652"/>
                  <a:pt x="504721" y="195361"/>
                </a:cubicBezTo>
                <a:cubicBezTo>
                  <a:pt x="568891" y="191587"/>
                  <a:pt x="683010" y="170126"/>
                  <a:pt x="748941" y="162801"/>
                </a:cubicBezTo>
                <a:cubicBezTo>
                  <a:pt x="1077785" y="126266"/>
                  <a:pt x="1040861" y="132224"/>
                  <a:pt x="1351350" y="113960"/>
                </a:cubicBezTo>
                <a:cubicBezTo>
                  <a:pt x="1541467" y="50593"/>
                  <a:pt x="1357873" y="106143"/>
                  <a:pt x="1644414" y="48840"/>
                </a:cubicBezTo>
                <a:cubicBezTo>
                  <a:pt x="1688298" y="40064"/>
                  <a:pt x="1730781" y="25056"/>
                  <a:pt x="1774665" y="16280"/>
                </a:cubicBezTo>
                <a:lnTo>
                  <a:pt x="1856071" y="0"/>
                </a:lnTo>
                <a:lnTo>
                  <a:pt x="2409636" y="16280"/>
                </a:lnTo>
                <a:cubicBezTo>
                  <a:pt x="2478739" y="19351"/>
                  <a:pt x="2659453" y="40417"/>
                  <a:pt x="2735263" y="48840"/>
                </a:cubicBezTo>
                <a:cubicBezTo>
                  <a:pt x="2961886" y="113584"/>
                  <a:pt x="2756801" y="59243"/>
                  <a:pt x="3126015" y="130241"/>
                </a:cubicBezTo>
                <a:cubicBezTo>
                  <a:pt x="3175150" y="139689"/>
                  <a:pt x="3223872" y="151213"/>
                  <a:pt x="3272547" y="162801"/>
                </a:cubicBezTo>
                <a:cubicBezTo>
                  <a:pt x="3337851" y="178348"/>
                  <a:pt x="3401468" y="202148"/>
                  <a:pt x="3467923" y="211641"/>
                </a:cubicBezTo>
                <a:cubicBezTo>
                  <a:pt x="3505913" y="217068"/>
                  <a:pt x="3544368" y="219881"/>
                  <a:pt x="3581892" y="227921"/>
                </a:cubicBezTo>
                <a:cubicBezTo>
                  <a:pt x="3774122" y="269110"/>
                  <a:pt x="3699413" y="300550"/>
                  <a:pt x="3988925" y="309322"/>
                </a:cubicBezTo>
                <a:lnTo>
                  <a:pt x="4526209" y="325602"/>
                </a:lnTo>
                <a:cubicBezTo>
                  <a:pt x="4548761" y="330112"/>
                  <a:pt x="4628299" y="342518"/>
                  <a:pt x="4656460" y="358162"/>
                </a:cubicBezTo>
                <a:cubicBezTo>
                  <a:pt x="4824411" y="451462"/>
                  <a:pt x="4692469" y="402726"/>
                  <a:pt x="4802991" y="439563"/>
                </a:cubicBezTo>
                <a:cubicBezTo>
                  <a:pt x="4813845" y="455843"/>
                  <a:pt x="4827607" y="470523"/>
                  <a:pt x="4835554" y="488403"/>
                </a:cubicBezTo>
                <a:cubicBezTo>
                  <a:pt x="4849494" y="519766"/>
                  <a:pt x="4868117" y="586084"/>
                  <a:pt x="4868117" y="586084"/>
                </a:cubicBezTo>
                <a:cubicBezTo>
                  <a:pt x="4862690" y="1031074"/>
                  <a:pt x="4871379" y="1476460"/>
                  <a:pt x="4851835" y="1921054"/>
                </a:cubicBezTo>
                <a:cubicBezTo>
                  <a:pt x="4846522" y="2041923"/>
                  <a:pt x="4824899" y="2067500"/>
                  <a:pt x="4737866" y="2100135"/>
                </a:cubicBezTo>
                <a:cubicBezTo>
                  <a:pt x="4716914" y="2107991"/>
                  <a:pt x="4694734" y="2112292"/>
                  <a:pt x="4672741" y="2116415"/>
                </a:cubicBezTo>
                <a:cubicBezTo>
                  <a:pt x="4607848" y="2128581"/>
                  <a:pt x="4543383" y="2148139"/>
                  <a:pt x="4477365" y="2148975"/>
                </a:cubicBezTo>
                <a:lnTo>
                  <a:pt x="3191140" y="2165255"/>
                </a:lnTo>
                <a:cubicBezTo>
                  <a:pt x="3063861" y="2180228"/>
                  <a:pt x="2798163" y="2203985"/>
                  <a:pt x="2670138" y="2246656"/>
                </a:cubicBezTo>
                <a:cubicBezTo>
                  <a:pt x="2653857" y="2252083"/>
                  <a:pt x="2637363" y="2256911"/>
                  <a:pt x="2621294" y="2262936"/>
                </a:cubicBezTo>
                <a:cubicBezTo>
                  <a:pt x="2593929" y="2273197"/>
                  <a:pt x="2567613" y="2286255"/>
                  <a:pt x="2539887" y="2295496"/>
                </a:cubicBezTo>
                <a:cubicBezTo>
                  <a:pt x="2518659" y="2302571"/>
                  <a:pt x="2495990" y="2304700"/>
                  <a:pt x="2474762" y="2311776"/>
                </a:cubicBezTo>
                <a:cubicBezTo>
                  <a:pt x="2447036" y="2321017"/>
                  <a:pt x="2420720" y="2334076"/>
                  <a:pt x="2393355" y="2344337"/>
                </a:cubicBezTo>
                <a:cubicBezTo>
                  <a:pt x="2377286" y="2350363"/>
                  <a:pt x="2360792" y="2355190"/>
                  <a:pt x="2344511" y="2360617"/>
                </a:cubicBezTo>
                <a:cubicBezTo>
                  <a:pt x="2322803" y="2376897"/>
                  <a:pt x="2298574" y="2390271"/>
                  <a:pt x="2279386" y="2409457"/>
                </a:cubicBezTo>
                <a:cubicBezTo>
                  <a:pt x="2226612" y="2462227"/>
                  <a:pt x="2240173" y="2511492"/>
                  <a:pt x="2230542" y="2588538"/>
                </a:cubicBezTo>
                <a:cubicBezTo>
                  <a:pt x="2235969" y="2756766"/>
                  <a:pt x="2238202" y="2925127"/>
                  <a:pt x="2246823" y="3093222"/>
                </a:cubicBezTo>
                <a:cubicBezTo>
                  <a:pt x="2252402" y="3201997"/>
                  <a:pt x="2254302" y="3197055"/>
                  <a:pt x="2279386" y="3272303"/>
                </a:cubicBezTo>
                <a:cubicBezTo>
                  <a:pt x="2284813" y="3310290"/>
                  <a:pt x="2298220" y="3347976"/>
                  <a:pt x="2295667" y="3386264"/>
                </a:cubicBezTo>
                <a:cubicBezTo>
                  <a:pt x="2288758" y="3489892"/>
                  <a:pt x="2274637" y="3499208"/>
                  <a:pt x="2230542" y="3565346"/>
                </a:cubicBezTo>
                <a:cubicBezTo>
                  <a:pt x="2212796" y="3618581"/>
                  <a:pt x="2198899" y="3674546"/>
                  <a:pt x="2149135" y="3711867"/>
                </a:cubicBezTo>
                <a:cubicBezTo>
                  <a:pt x="2127427" y="3728147"/>
                  <a:pt x="2108280" y="3748573"/>
                  <a:pt x="2084010" y="3760707"/>
                </a:cubicBezTo>
                <a:cubicBezTo>
                  <a:pt x="2053309" y="3776056"/>
                  <a:pt x="2018885" y="3782414"/>
                  <a:pt x="1986322" y="3793267"/>
                </a:cubicBezTo>
                <a:lnTo>
                  <a:pt x="1937478" y="3809547"/>
                </a:lnTo>
                <a:cubicBezTo>
                  <a:pt x="1921197" y="3814974"/>
                  <a:pt x="1905562" y="3823006"/>
                  <a:pt x="1888634" y="3825827"/>
                </a:cubicBezTo>
                <a:cubicBezTo>
                  <a:pt x="1856071" y="3831254"/>
                  <a:pt x="1822843" y="3833603"/>
                  <a:pt x="1790946" y="3842108"/>
                </a:cubicBezTo>
                <a:cubicBezTo>
                  <a:pt x="1741199" y="3855373"/>
                  <a:pt x="1694900" y="3880852"/>
                  <a:pt x="1644414" y="3890948"/>
                </a:cubicBezTo>
                <a:cubicBezTo>
                  <a:pt x="1525377" y="3914753"/>
                  <a:pt x="1590402" y="3903315"/>
                  <a:pt x="1449038" y="3923508"/>
                </a:cubicBezTo>
                <a:cubicBezTo>
                  <a:pt x="1432757" y="3934361"/>
                  <a:pt x="1419761" y="3956068"/>
                  <a:pt x="1400194" y="3956068"/>
                </a:cubicBezTo>
                <a:cubicBezTo>
                  <a:pt x="1177418" y="3956068"/>
                  <a:pt x="954920" y="3938661"/>
                  <a:pt x="732660" y="3923508"/>
                </a:cubicBezTo>
                <a:cubicBezTo>
                  <a:pt x="715538" y="3922341"/>
                  <a:pt x="700466" y="3911390"/>
                  <a:pt x="683816" y="3907228"/>
                </a:cubicBezTo>
                <a:cubicBezTo>
                  <a:pt x="656969" y="3900517"/>
                  <a:pt x="629545" y="3896375"/>
                  <a:pt x="602409" y="3890948"/>
                </a:cubicBezTo>
                <a:cubicBezTo>
                  <a:pt x="492494" y="3817678"/>
                  <a:pt x="630085" y="3899251"/>
                  <a:pt x="439596" y="3842108"/>
                </a:cubicBezTo>
                <a:cubicBezTo>
                  <a:pt x="420854" y="3836486"/>
                  <a:pt x="404589" y="3823383"/>
                  <a:pt x="390752" y="3809547"/>
                </a:cubicBezTo>
                <a:cubicBezTo>
                  <a:pt x="337692" y="3756491"/>
                  <a:pt x="314517" y="3709631"/>
                  <a:pt x="276783" y="3646746"/>
                </a:cubicBezTo>
                <a:cubicBezTo>
                  <a:pt x="271356" y="3619613"/>
                  <a:pt x="268453" y="3591850"/>
                  <a:pt x="260501" y="3565346"/>
                </a:cubicBezTo>
                <a:cubicBezTo>
                  <a:pt x="252103" y="3537355"/>
                  <a:pt x="237181" y="3511669"/>
                  <a:pt x="227939" y="3483945"/>
                </a:cubicBezTo>
                <a:cubicBezTo>
                  <a:pt x="220863" y="3462718"/>
                  <a:pt x="217084" y="3440532"/>
                  <a:pt x="211657" y="3418825"/>
                </a:cubicBezTo>
                <a:cubicBezTo>
                  <a:pt x="206230" y="3364558"/>
                  <a:pt x="201086" y="3310261"/>
                  <a:pt x="195376" y="3256023"/>
                </a:cubicBezTo>
                <a:cubicBezTo>
                  <a:pt x="190231" y="3207152"/>
                  <a:pt x="183352" y="3158458"/>
                  <a:pt x="179095" y="3109502"/>
                </a:cubicBezTo>
                <a:cubicBezTo>
                  <a:pt x="153135" y="2810989"/>
                  <a:pt x="185100" y="2970723"/>
                  <a:pt x="130251" y="2751340"/>
                </a:cubicBezTo>
                <a:cubicBezTo>
                  <a:pt x="124824" y="2686219"/>
                  <a:pt x="121605" y="2620877"/>
                  <a:pt x="113969" y="2555978"/>
                </a:cubicBezTo>
                <a:cubicBezTo>
                  <a:pt x="110736" y="2528497"/>
                  <a:pt x="101601" y="2501971"/>
                  <a:pt x="97688" y="2474578"/>
                </a:cubicBezTo>
                <a:cubicBezTo>
                  <a:pt x="90738" y="2425931"/>
                  <a:pt x="91045" y="2376244"/>
                  <a:pt x="81407" y="2328057"/>
                </a:cubicBezTo>
                <a:cubicBezTo>
                  <a:pt x="74675" y="2294402"/>
                  <a:pt x="48844" y="2230376"/>
                  <a:pt x="48844" y="2230376"/>
                </a:cubicBezTo>
                <a:cubicBezTo>
                  <a:pt x="43417" y="2176109"/>
                  <a:pt x="40857" y="2121478"/>
                  <a:pt x="32563" y="2067575"/>
                </a:cubicBezTo>
                <a:cubicBezTo>
                  <a:pt x="29953" y="2050613"/>
                  <a:pt x="17908" y="2035818"/>
                  <a:pt x="16281" y="2018734"/>
                </a:cubicBezTo>
                <a:cubicBezTo>
                  <a:pt x="7005" y="1921343"/>
                  <a:pt x="5427" y="1823373"/>
                  <a:pt x="0" y="1725692"/>
                </a:cubicBezTo>
                <a:cubicBezTo>
                  <a:pt x="5510" y="1367531"/>
                  <a:pt x="16281" y="1009408"/>
                  <a:pt x="16281" y="651204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16553" y="1937334"/>
            <a:ext cx="4919640" cy="3972349"/>
          </a:xfrm>
          <a:custGeom>
            <a:avLst/>
            <a:gdLst>
              <a:gd name="connsiteX0" fmla="*/ 3158597 w 4919640"/>
              <a:gd name="connsiteY0" fmla="*/ 244202 h 3972349"/>
              <a:gd name="connsiteX1" fmla="*/ 3288847 w 4919640"/>
              <a:gd name="connsiteY1" fmla="*/ 113961 h 3972349"/>
              <a:gd name="connsiteX2" fmla="*/ 3402817 w 4919640"/>
              <a:gd name="connsiteY2" fmla="*/ 65121 h 3972349"/>
              <a:gd name="connsiteX3" fmla="*/ 3484223 w 4919640"/>
              <a:gd name="connsiteY3" fmla="*/ 32560 h 3972349"/>
              <a:gd name="connsiteX4" fmla="*/ 3858694 w 4919640"/>
              <a:gd name="connsiteY4" fmla="*/ 0 h 3972349"/>
              <a:gd name="connsiteX5" fmla="*/ 4330852 w 4919640"/>
              <a:gd name="connsiteY5" fmla="*/ 16280 h 3972349"/>
              <a:gd name="connsiteX6" fmla="*/ 4379696 w 4919640"/>
              <a:gd name="connsiteY6" fmla="*/ 48840 h 3972349"/>
              <a:gd name="connsiteX7" fmla="*/ 4412259 w 4919640"/>
              <a:gd name="connsiteY7" fmla="*/ 113961 h 3972349"/>
              <a:gd name="connsiteX8" fmla="*/ 4461103 w 4919640"/>
              <a:gd name="connsiteY8" fmla="*/ 195362 h 3972349"/>
              <a:gd name="connsiteX9" fmla="*/ 4509947 w 4919640"/>
              <a:gd name="connsiteY9" fmla="*/ 325602 h 3972349"/>
              <a:gd name="connsiteX10" fmla="*/ 4558791 w 4919640"/>
              <a:gd name="connsiteY10" fmla="*/ 390723 h 3972349"/>
              <a:gd name="connsiteX11" fmla="*/ 4591354 w 4919640"/>
              <a:gd name="connsiteY11" fmla="*/ 472124 h 3972349"/>
              <a:gd name="connsiteX12" fmla="*/ 4607635 w 4919640"/>
              <a:gd name="connsiteY12" fmla="*/ 553524 h 3972349"/>
              <a:gd name="connsiteX13" fmla="*/ 4656479 w 4919640"/>
              <a:gd name="connsiteY13" fmla="*/ 602365 h 3972349"/>
              <a:gd name="connsiteX14" fmla="*/ 4689041 w 4919640"/>
              <a:gd name="connsiteY14" fmla="*/ 667485 h 3972349"/>
              <a:gd name="connsiteX15" fmla="*/ 4705323 w 4919640"/>
              <a:gd name="connsiteY15" fmla="*/ 846566 h 3972349"/>
              <a:gd name="connsiteX16" fmla="*/ 4737885 w 4919640"/>
              <a:gd name="connsiteY16" fmla="*/ 944247 h 3972349"/>
              <a:gd name="connsiteX17" fmla="*/ 4754167 w 4919640"/>
              <a:gd name="connsiteY17" fmla="*/ 1204729 h 3972349"/>
              <a:gd name="connsiteX18" fmla="*/ 4803011 w 4919640"/>
              <a:gd name="connsiteY18" fmla="*/ 1758253 h 3972349"/>
              <a:gd name="connsiteX19" fmla="*/ 4835573 w 4919640"/>
              <a:gd name="connsiteY19" fmla="*/ 2328057 h 3972349"/>
              <a:gd name="connsiteX20" fmla="*/ 4884417 w 4919640"/>
              <a:gd name="connsiteY20" fmla="*/ 2490858 h 3972349"/>
              <a:gd name="connsiteX21" fmla="*/ 4900699 w 4919640"/>
              <a:gd name="connsiteY21" fmla="*/ 2702500 h 3972349"/>
              <a:gd name="connsiteX22" fmla="*/ 4884417 w 4919640"/>
              <a:gd name="connsiteY22" fmla="*/ 3174623 h 3972349"/>
              <a:gd name="connsiteX23" fmla="*/ 4868136 w 4919640"/>
              <a:gd name="connsiteY23" fmla="*/ 3223464 h 3972349"/>
              <a:gd name="connsiteX24" fmla="*/ 4835573 w 4919640"/>
              <a:gd name="connsiteY24" fmla="*/ 3272304 h 3972349"/>
              <a:gd name="connsiteX25" fmla="*/ 4819292 w 4919640"/>
              <a:gd name="connsiteY25" fmla="*/ 3353705 h 3972349"/>
              <a:gd name="connsiteX26" fmla="*/ 4689041 w 4919640"/>
              <a:gd name="connsiteY26" fmla="*/ 3451385 h 3972349"/>
              <a:gd name="connsiteX27" fmla="*/ 4640198 w 4919640"/>
              <a:gd name="connsiteY27" fmla="*/ 3516506 h 3972349"/>
              <a:gd name="connsiteX28" fmla="*/ 4575072 w 4919640"/>
              <a:gd name="connsiteY28" fmla="*/ 3532786 h 3972349"/>
              <a:gd name="connsiteX29" fmla="*/ 4526228 w 4919640"/>
              <a:gd name="connsiteY29" fmla="*/ 3549066 h 3972349"/>
              <a:gd name="connsiteX30" fmla="*/ 4444822 w 4919640"/>
              <a:gd name="connsiteY30" fmla="*/ 3597906 h 3972349"/>
              <a:gd name="connsiteX31" fmla="*/ 4412259 w 4919640"/>
              <a:gd name="connsiteY31" fmla="*/ 3630467 h 3972349"/>
              <a:gd name="connsiteX32" fmla="*/ 4363415 w 4919640"/>
              <a:gd name="connsiteY32" fmla="*/ 3646747 h 3972349"/>
              <a:gd name="connsiteX33" fmla="*/ 4298290 w 4919640"/>
              <a:gd name="connsiteY33" fmla="*/ 3695587 h 3972349"/>
              <a:gd name="connsiteX34" fmla="*/ 4200602 w 4919640"/>
              <a:gd name="connsiteY34" fmla="*/ 3825828 h 3972349"/>
              <a:gd name="connsiteX35" fmla="*/ 4086632 w 4919640"/>
              <a:gd name="connsiteY35" fmla="*/ 3874668 h 3972349"/>
              <a:gd name="connsiteX36" fmla="*/ 4021507 w 4919640"/>
              <a:gd name="connsiteY36" fmla="*/ 3923509 h 3972349"/>
              <a:gd name="connsiteX37" fmla="*/ 3874975 w 4919640"/>
              <a:gd name="connsiteY37" fmla="*/ 3972349 h 3972349"/>
              <a:gd name="connsiteX38" fmla="*/ 3158597 w 4919640"/>
              <a:gd name="connsiteY38" fmla="*/ 3956069 h 3972349"/>
              <a:gd name="connsiteX39" fmla="*/ 3109753 w 4919640"/>
              <a:gd name="connsiteY39" fmla="*/ 3923509 h 3972349"/>
              <a:gd name="connsiteX40" fmla="*/ 3028346 w 4919640"/>
              <a:gd name="connsiteY40" fmla="*/ 3890948 h 3972349"/>
              <a:gd name="connsiteX41" fmla="*/ 2865533 w 4919640"/>
              <a:gd name="connsiteY41" fmla="*/ 3825828 h 3972349"/>
              <a:gd name="connsiteX42" fmla="*/ 2816689 w 4919640"/>
              <a:gd name="connsiteY42" fmla="*/ 3793268 h 3972349"/>
              <a:gd name="connsiteX43" fmla="*/ 2605032 w 4919640"/>
              <a:gd name="connsiteY43" fmla="*/ 3711867 h 3972349"/>
              <a:gd name="connsiteX44" fmla="*/ 2409656 w 4919640"/>
              <a:gd name="connsiteY44" fmla="*/ 3646747 h 3972349"/>
              <a:gd name="connsiteX45" fmla="*/ 2344530 w 4919640"/>
              <a:gd name="connsiteY45" fmla="*/ 3614186 h 3972349"/>
              <a:gd name="connsiteX46" fmla="*/ 2165436 w 4919640"/>
              <a:gd name="connsiteY46" fmla="*/ 3565346 h 3972349"/>
              <a:gd name="connsiteX47" fmla="*/ 2002623 w 4919640"/>
              <a:gd name="connsiteY47" fmla="*/ 3532786 h 3972349"/>
              <a:gd name="connsiteX48" fmla="*/ 1904935 w 4919640"/>
              <a:gd name="connsiteY48" fmla="*/ 3500226 h 3972349"/>
              <a:gd name="connsiteX49" fmla="*/ 1530464 w 4919640"/>
              <a:gd name="connsiteY49" fmla="*/ 3532786 h 3972349"/>
              <a:gd name="connsiteX50" fmla="*/ 1107150 w 4919640"/>
              <a:gd name="connsiteY50" fmla="*/ 3581626 h 3972349"/>
              <a:gd name="connsiteX51" fmla="*/ 472178 w 4919640"/>
              <a:gd name="connsiteY51" fmla="*/ 3565346 h 3972349"/>
              <a:gd name="connsiteX52" fmla="*/ 325646 w 4919640"/>
              <a:gd name="connsiteY52" fmla="*/ 3516506 h 3972349"/>
              <a:gd name="connsiteX53" fmla="*/ 195395 w 4919640"/>
              <a:gd name="connsiteY53" fmla="*/ 3500226 h 3972349"/>
              <a:gd name="connsiteX54" fmla="*/ 130270 w 4919640"/>
              <a:gd name="connsiteY54" fmla="*/ 3451385 h 3972349"/>
              <a:gd name="connsiteX55" fmla="*/ 97707 w 4919640"/>
              <a:gd name="connsiteY55" fmla="*/ 3386265 h 3972349"/>
              <a:gd name="connsiteX56" fmla="*/ 48863 w 4919640"/>
              <a:gd name="connsiteY56" fmla="*/ 3304864 h 3972349"/>
              <a:gd name="connsiteX57" fmla="*/ 16301 w 4919640"/>
              <a:gd name="connsiteY57" fmla="*/ 3076943 h 3972349"/>
              <a:gd name="connsiteX58" fmla="*/ 19 w 4919640"/>
              <a:gd name="connsiteY58" fmla="*/ 2995542 h 3972349"/>
              <a:gd name="connsiteX59" fmla="*/ 32582 w 4919640"/>
              <a:gd name="connsiteY59" fmla="*/ 2295497 h 3972349"/>
              <a:gd name="connsiteX60" fmla="*/ 65145 w 4919640"/>
              <a:gd name="connsiteY60" fmla="*/ 2230376 h 3972349"/>
              <a:gd name="connsiteX61" fmla="*/ 227958 w 4919640"/>
              <a:gd name="connsiteY61" fmla="*/ 2067575 h 3972349"/>
              <a:gd name="connsiteX62" fmla="*/ 293083 w 4919640"/>
              <a:gd name="connsiteY62" fmla="*/ 2018735 h 3972349"/>
              <a:gd name="connsiteX63" fmla="*/ 374490 w 4919640"/>
              <a:gd name="connsiteY63" fmla="*/ 2002455 h 3972349"/>
              <a:gd name="connsiteX64" fmla="*/ 569866 w 4919640"/>
              <a:gd name="connsiteY64" fmla="*/ 1921054 h 3972349"/>
              <a:gd name="connsiteX65" fmla="*/ 683835 w 4919640"/>
              <a:gd name="connsiteY65" fmla="*/ 1872214 h 3972349"/>
              <a:gd name="connsiteX66" fmla="*/ 830367 w 4919640"/>
              <a:gd name="connsiteY66" fmla="*/ 1839654 h 3972349"/>
              <a:gd name="connsiteX67" fmla="*/ 960618 w 4919640"/>
              <a:gd name="connsiteY67" fmla="*/ 1807093 h 3972349"/>
              <a:gd name="connsiteX68" fmla="*/ 1139712 w 4919640"/>
              <a:gd name="connsiteY68" fmla="*/ 1758253 h 3972349"/>
              <a:gd name="connsiteX69" fmla="*/ 1921216 w 4919640"/>
              <a:gd name="connsiteY69" fmla="*/ 1725693 h 3972349"/>
              <a:gd name="connsiteX70" fmla="*/ 2377093 w 4919640"/>
              <a:gd name="connsiteY70" fmla="*/ 1693132 h 3972349"/>
              <a:gd name="connsiteX71" fmla="*/ 2458500 w 4919640"/>
              <a:gd name="connsiteY71" fmla="*/ 1676852 h 3972349"/>
              <a:gd name="connsiteX72" fmla="*/ 2832970 w 4919640"/>
              <a:gd name="connsiteY72" fmla="*/ 1644292 h 3972349"/>
              <a:gd name="connsiteX73" fmla="*/ 2881814 w 4919640"/>
              <a:gd name="connsiteY73" fmla="*/ 1611732 h 3972349"/>
              <a:gd name="connsiteX74" fmla="*/ 2995784 w 4919640"/>
              <a:gd name="connsiteY74" fmla="*/ 1562892 h 3972349"/>
              <a:gd name="connsiteX75" fmla="*/ 3012065 w 4919640"/>
              <a:gd name="connsiteY75" fmla="*/ 1416370 h 3972349"/>
              <a:gd name="connsiteX76" fmla="*/ 3028346 w 4919640"/>
              <a:gd name="connsiteY76" fmla="*/ 667485 h 3972349"/>
              <a:gd name="connsiteX77" fmla="*/ 3060909 w 4919640"/>
              <a:gd name="connsiteY77" fmla="*/ 488404 h 3972349"/>
              <a:gd name="connsiteX78" fmla="*/ 3109753 w 4919640"/>
              <a:gd name="connsiteY78" fmla="*/ 423283 h 3972349"/>
              <a:gd name="connsiteX79" fmla="*/ 3142315 w 4919640"/>
              <a:gd name="connsiteY79" fmla="*/ 341883 h 3972349"/>
              <a:gd name="connsiteX80" fmla="*/ 3158597 w 4919640"/>
              <a:gd name="connsiteY80" fmla="*/ 244202 h 39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919640" h="3972349">
                <a:moveTo>
                  <a:pt x="3158597" y="244202"/>
                </a:moveTo>
                <a:cubicBezTo>
                  <a:pt x="3183019" y="206215"/>
                  <a:pt x="3233930" y="141417"/>
                  <a:pt x="3288847" y="113961"/>
                </a:cubicBezTo>
                <a:cubicBezTo>
                  <a:pt x="3403215" y="56782"/>
                  <a:pt x="3306983" y="101057"/>
                  <a:pt x="3402817" y="65121"/>
                </a:cubicBezTo>
                <a:cubicBezTo>
                  <a:pt x="3430182" y="54860"/>
                  <a:pt x="3455565" y="38291"/>
                  <a:pt x="3484223" y="32560"/>
                </a:cubicBezTo>
                <a:cubicBezTo>
                  <a:pt x="3527950" y="23815"/>
                  <a:pt x="3838502" y="1553"/>
                  <a:pt x="3858694" y="0"/>
                </a:cubicBezTo>
                <a:cubicBezTo>
                  <a:pt x="4016080" y="5427"/>
                  <a:pt x="4174060" y="1582"/>
                  <a:pt x="4330852" y="16280"/>
                </a:cubicBezTo>
                <a:cubicBezTo>
                  <a:pt x="4350334" y="18106"/>
                  <a:pt x="4367169" y="33809"/>
                  <a:pt x="4379696" y="48840"/>
                </a:cubicBezTo>
                <a:cubicBezTo>
                  <a:pt x="4395234" y="67484"/>
                  <a:pt x="4400472" y="92746"/>
                  <a:pt x="4412259" y="113961"/>
                </a:cubicBezTo>
                <a:cubicBezTo>
                  <a:pt x="4427627" y="141622"/>
                  <a:pt x="4444822" y="168228"/>
                  <a:pt x="4461103" y="195362"/>
                </a:cubicBezTo>
                <a:cubicBezTo>
                  <a:pt x="4476730" y="257866"/>
                  <a:pt x="4474471" y="268845"/>
                  <a:pt x="4509947" y="325602"/>
                </a:cubicBezTo>
                <a:cubicBezTo>
                  <a:pt x="4524329" y="348611"/>
                  <a:pt x="4545613" y="367004"/>
                  <a:pt x="4558791" y="390723"/>
                </a:cubicBezTo>
                <a:cubicBezTo>
                  <a:pt x="4572984" y="416269"/>
                  <a:pt x="4580500" y="444990"/>
                  <a:pt x="4591354" y="472124"/>
                </a:cubicBezTo>
                <a:cubicBezTo>
                  <a:pt x="4596781" y="499257"/>
                  <a:pt x="4595260" y="528775"/>
                  <a:pt x="4607635" y="553524"/>
                </a:cubicBezTo>
                <a:cubicBezTo>
                  <a:pt x="4617932" y="574118"/>
                  <a:pt x="4643096" y="583630"/>
                  <a:pt x="4656479" y="602365"/>
                </a:cubicBezTo>
                <a:cubicBezTo>
                  <a:pt x="4670586" y="622113"/>
                  <a:pt x="4678187" y="645778"/>
                  <a:pt x="4689041" y="667485"/>
                </a:cubicBezTo>
                <a:cubicBezTo>
                  <a:pt x="4694468" y="727179"/>
                  <a:pt x="4694906" y="787538"/>
                  <a:pt x="4705323" y="846566"/>
                </a:cubicBezTo>
                <a:cubicBezTo>
                  <a:pt x="4711288" y="880365"/>
                  <a:pt x="4733247" y="910240"/>
                  <a:pt x="4737885" y="944247"/>
                </a:cubicBezTo>
                <a:cubicBezTo>
                  <a:pt x="4749640" y="1030446"/>
                  <a:pt x="4746520" y="1118069"/>
                  <a:pt x="4754167" y="1204729"/>
                </a:cubicBezTo>
                <a:cubicBezTo>
                  <a:pt x="4797531" y="1696152"/>
                  <a:pt x="4779540" y="1300615"/>
                  <a:pt x="4803011" y="1758253"/>
                </a:cubicBezTo>
                <a:cubicBezTo>
                  <a:pt x="4805279" y="1802479"/>
                  <a:pt x="4817731" y="2215063"/>
                  <a:pt x="4835573" y="2328057"/>
                </a:cubicBezTo>
                <a:cubicBezTo>
                  <a:pt x="4841164" y="2363464"/>
                  <a:pt x="4869406" y="2445827"/>
                  <a:pt x="4884417" y="2490858"/>
                </a:cubicBezTo>
                <a:cubicBezTo>
                  <a:pt x="4889844" y="2561405"/>
                  <a:pt x="4894293" y="2632035"/>
                  <a:pt x="4900699" y="2702500"/>
                </a:cubicBezTo>
                <a:cubicBezTo>
                  <a:pt x="4923882" y="2957495"/>
                  <a:pt x="4933287" y="2799978"/>
                  <a:pt x="4884417" y="3174623"/>
                </a:cubicBezTo>
                <a:cubicBezTo>
                  <a:pt x="4882197" y="3191640"/>
                  <a:pt x="4875811" y="3208115"/>
                  <a:pt x="4868136" y="3223464"/>
                </a:cubicBezTo>
                <a:cubicBezTo>
                  <a:pt x="4859385" y="3240965"/>
                  <a:pt x="4846427" y="3256024"/>
                  <a:pt x="4835573" y="3272304"/>
                </a:cubicBezTo>
                <a:cubicBezTo>
                  <a:pt x="4830146" y="3299438"/>
                  <a:pt x="4834642" y="3330682"/>
                  <a:pt x="4819292" y="3353705"/>
                </a:cubicBezTo>
                <a:cubicBezTo>
                  <a:pt x="4803823" y="3376907"/>
                  <a:pt x="4721066" y="3430037"/>
                  <a:pt x="4689041" y="3451385"/>
                </a:cubicBezTo>
                <a:cubicBezTo>
                  <a:pt x="4672760" y="3473092"/>
                  <a:pt x="4662279" y="3500735"/>
                  <a:pt x="4640198" y="3516506"/>
                </a:cubicBezTo>
                <a:cubicBezTo>
                  <a:pt x="4621989" y="3529512"/>
                  <a:pt x="4596588" y="3526639"/>
                  <a:pt x="4575072" y="3532786"/>
                </a:cubicBezTo>
                <a:cubicBezTo>
                  <a:pt x="4558570" y="3537500"/>
                  <a:pt x="4541578" y="3541391"/>
                  <a:pt x="4526228" y="3549066"/>
                </a:cubicBezTo>
                <a:cubicBezTo>
                  <a:pt x="4497924" y="3563217"/>
                  <a:pt x="4470573" y="3579514"/>
                  <a:pt x="4444822" y="3597906"/>
                </a:cubicBezTo>
                <a:cubicBezTo>
                  <a:pt x="4432331" y="3606828"/>
                  <a:pt x="4425422" y="3622570"/>
                  <a:pt x="4412259" y="3630467"/>
                </a:cubicBezTo>
                <a:cubicBezTo>
                  <a:pt x="4397543" y="3639296"/>
                  <a:pt x="4379696" y="3641320"/>
                  <a:pt x="4363415" y="3646747"/>
                </a:cubicBezTo>
                <a:cubicBezTo>
                  <a:pt x="4341707" y="3663027"/>
                  <a:pt x="4316543" y="3675510"/>
                  <a:pt x="4298290" y="3695587"/>
                </a:cubicBezTo>
                <a:cubicBezTo>
                  <a:pt x="4261784" y="3735741"/>
                  <a:pt x="4242031" y="3790775"/>
                  <a:pt x="4200602" y="3825828"/>
                </a:cubicBezTo>
                <a:cubicBezTo>
                  <a:pt x="4169049" y="3852524"/>
                  <a:pt x="4122917" y="3854878"/>
                  <a:pt x="4086632" y="3874668"/>
                </a:cubicBezTo>
                <a:cubicBezTo>
                  <a:pt x="4062810" y="3887661"/>
                  <a:pt x="4044518" y="3909128"/>
                  <a:pt x="4021507" y="3923509"/>
                </a:cubicBezTo>
                <a:cubicBezTo>
                  <a:pt x="3958066" y="3963157"/>
                  <a:pt x="3950039" y="3957337"/>
                  <a:pt x="3874975" y="3972349"/>
                </a:cubicBezTo>
                <a:cubicBezTo>
                  <a:pt x="3636182" y="3966922"/>
                  <a:pt x="3396966" y="3971283"/>
                  <a:pt x="3158597" y="3956069"/>
                </a:cubicBezTo>
                <a:cubicBezTo>
                  <a:pt x="3139069" y="3954823"/>
                  <a:pt x="3127255" y="3932259"/>
                  <a:pt x="3109753" y="3923509"/>
                </a:cubicBezTo>
                <a:cubicBezTo>
                  <a:pt x="3083612" y="3910440"/>
                  <a:pt x="3055711" y="3901209"/>
                  <a:pt x="3028346" y="3890948"/>
                </a:cubicBezTo>
                <a:cubicBezTo>
                  <a:pt x="2941720" y="3858465"/>
                  <a:pt x="2991836" y="3888974"/>
                  <a:pt x="2865533" y="3825828"/>
                </a:cubicBezTo>
                <a:cubicBezTo>
                  <a:pt x="2848031" y="3817078"/>
                  <a:pt x="2834570" y="3801214"/>
                  <a:pt x="2816689" y="3793268"/>
                </a:cubicBezTo>
                <a:cubicBezTo>
                  <a:pt x="2561368" y="3679801"/>
                  <a:pt x="2893149" y="3855915"/>
                  <a:pt x="2605032" y="3711867"/>
                </a:cubicBezTo>
                <a:cubicBezTo>
                  <a:pt x="2458713" y="3638713"/>
                  <a:pt x="2593764" y="3673046"/>
                  <a:pt x="2409656" y="3646747"/>
                </a:cubicBezTo>
                <a:cubicBezTo>
                  <a:pt x="2387947" y="3635893"/>
                  <a:pt x="2366839" y="3623746"/>
                  <a:pt x="2344530" y="3614186"/>
                </a:cubicBezTo>
                <a:cubicBezTo>
                  <a:pt x="2303596" y="3596644"/>
                  <a:pt x="2180997" y="3568458"/>
                  <a:pt x="2165436" y="3565346"/>
                </a:cubicBezTo>
                <a:cubicBezTo>
                  <a:pt x="2111165" y="3554493"/>
                  <a:pt x="2055129" y="3550287"/>
                  <a:pt x="2002623" y="3532786"/>
                </a:cubicBezTo>
                <a:lnTo>
                  <a:pt x="1904935" y="3500226"/>
                </a:lnTo>
                <a:lnTo>
                  <a:pt x="1530464" y="3532786"/>
                </a:lnTo>
                <a:cubicBezTo>
                  <a:pt x="1159071" y="3559959"/>
                  <a:pt x="1347708" y="3521491"/>
                  <a:pt x="1107150" y="3581626"/>
                </a:cubicBezTo>
                <a:lnTo>
                  <a:pt x="472178" y="3565346"/>
                </a:lnTo>
                <a:cubicBezTo>
                  <a:pt x="195652" y="3553057"/>
                  <a:pt x="496521" y="3563104"/>
                  <a:pt x="325646" y="3516506"/>
                </a:cubicBezTo>
                <a:cubicBezTo>
                  <a:pt x="283433" y="3504994"/>
                  <a:pt x="238812" y="3505653"/>
                  <a:pt x="195395" y="3500226"/>
                </a:cubicBezTo>
                <a:cubicBezTo>
                  <a:pt x="173687" y="3483946"/>
                  <a:pt x="147930" y="3471987"/>
                  <a:pt x="130270" y="3451385"/>
                </a:cubicBezTo>
                <a:cubicBezTo>
                  <a:pt x="114475" y="3432959"/>
                  <a:pt x="109494" y="3407480"/>
                  <a:pt x="97707" y="3386265"/>
                </a:cubicBezTo>
                <a:cubicBezTo>
                  <a:pt x="82339" y="3358604"/>
                  <a:pt x="65144" y="3331998"/>
                  <a:pt x="48863" y="3304864"/>
                </a:cubicBezTo>
                <a:cubicBezTo>
                  <a:pt x="38009" y="3228890"/>
                  <a:pt x="28271" y="3152749"/>
                  <a:pt x="16301" y="3076943"/>
                </a:cubicBezTo>
                <a:cubicBezTo>
                  <a:pt x="11985" y="3049611"/>
                  <a:pt x="-557" y="3023207"/>
                  <a:pt x="19" y="2995542"/>
                </a:cubicBezTo>
                <a:cubicBezTo>
                  <a:pt x="4885" y="2761992"/>
                  <a:pt x="12771" y="2528256"/>
                  <a:pt x="32582" y="2295497"/>
                </a:cubicBezTo>
                <a:cubicBezTo>
                  <a:pt x="34640" y="2271315"/>
                  <a:pt x="52658" y="2251187"/>
                  <a:pt x="65145" y="2230376"/>
                </a:cubicBezTo>
                <a:cubicBezTo>
                  <a:pt x="148030" y="2092244"/>
                  <a:pt x="101657" y="2162293"/>
                  <a:pt x="227958" y="2067575"/>
                </a:cubicBezTo>
                <a:cubicBezTo>
                  <a:pt x="249666" y="2051295"/>
                  <a:pt x="268287" y="2029755"/>
                  <a:pt x="293083" y="2018735"/>
                </a:cubicBezTo>
                <a:cubicBezTo>
                  <a:pt x="318371" y="2007497"/>
                  <a:pt x="347354" y="2007882"/>
                  <a:pt x="374490" y="2002455"/>
                </a:cubicBezTo>
                <a:lnTo>
                  <a:pt x="569866" y="1921054"/>
                </a:lnTo>
                <a:cubicBezTo>
                  <a:pt x="607959" y="1905016"/>
                  <a:pt x="643488" y="1881179"/>
                  <a:pt x="683835" y="1872214"/>
                </a:cubicBezTo>
                <a:lnTo>
                  <a:pt x="830367" y="1839654"/>
                </a:lnTo>
                <a:cubicBezTo>
                  <a:pt x="873931" y="1829404"/>
                  <a:pt x="960618" y="1807093"/>
                  <a:pt x="960618" y="1807093"/>
                </a:cubicBezTo>
                <a:cubicBezTo>
                  <a:pt x="1038071" y="1755462"/>
                  <a:pt x="1007483" y="1765336"/>
                  <a:pt x="1139712" y="1758253"/>
                </a:cubicBezTo>
                <a:cubicBezTo>
                  <a:pt x="1400066" y="1744307"/>
                  <a:pt x="1660766" y="1737713"/>
                  <a:pt x="1921216" y="1725693"/>
                </a:cubicBezTo>
                <a:cubicBezTo>
                  <a:pt x="2162559" y="1714555"/>
                  <a:pt x="2167758" y="1712162"/>
                  <a:pt x="2377093" y="1693132"/>
                </a:cubicBezTo>
                <a:cubicBezTo>
                  <a:pt x="2404229" y="1687705"/>
                  <a:pt x="2430931" y="1679249"/>
                  <a:pt x="2458500" y="1676852"/>
                </a:cubicBezTo>
                <a:cubicBezTo>
                  <a:pt x="2868274" y="1641222"/>
                  <a:pt x="2630430" y="1684797"/>
                  <a:pt x="2832970" y="1644292"/>
                </a:cubicBezTo>
                <a:cubicBezTo>
                  <a:pt x="2849251" y="1633439"/>
                  <a:pt x="2863829" y="1619439"/>
                  <a:pt x="2881814" y="1611732"/>
                </a:cubicBezTo>
                <a:cubicBezTo>
                  <a:pt x="3029004" y="1548656"/>
                  <a:pt x="2873160" y="1644635"/>
                  <a:pt x="2995784" y="1562892"/>
                </a:cubicBezTo>
                <a:cubicBezTo>
                  <a:pt x="3033773" y="1448931"/>
                  <a:pt x="3039200" y="1497771"/>
                  <a:pt x="3012065" y="1416370"/>
                </a:cubicBezTo>
                <a:cubicBezTo>
                  <a:pt x="3017492" y="1166742"/>
                  <a:pt x="3015222" y="916827"/>
                  <a:pt x="3028346" y="667485"/>
                </a:cubicBezTo>
                <a:cubicBezTo>
                  <a:pt x="3031535" y="606896"/>
                  <a:pt x="3041721" y="545963"/>
                  <a:pt x="3060909" y="488404"/>
                </a:cubicBezTo>
                <a:cubicBezTo>
                  <a:pt x="3069490" y="462662"/>
                  <a:pt x="3096575" y="447002"/>
                  <a:pt x="3109753" y="423283"/>
                </a:cubicBezTo>
                <a:cubicBezTo>
                  <a:pt x="3123946" y="397737"/>
                  <a:pt x="3133073" y="369607"/>
                  <a:pt x="3142315" y="341883"/>
                </a:cubicBezTo>
                <a:cubicBezTo>
                  <a:pt x="3159913" y="289092"/>
                  <a:pt x="3134175" y="282189"/>
                  <a:pt x="3158597" y="244202"/>
                </a:cubicBezTo>
                <a:close/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377074" y="2099683"/>
            <a:ext cx="4721584" cy="3962575"/>
          </a:xfrm>
          <a:custGeom>
            <a:avLst/>
            <a:gdLst>
              <a:gd name="connsiteX0" fmla="*/ 1839790 w 4721584"/>
              <a:gd name="connsiteY0" fmla="*/ 146973 h 3962575"/>
              <a:gd name="connsiteX1" fmla="*/ 1693258 w 4721584"/>
              <a:gd name="connsiteY1" fmla="*/ 130693 h 3962575"/>
              <a:gd name="connsiteX2" fmla="*/ 1628132 w 4721584"/>
              <a:gd name="connsiteY2" fmla="*/ 114413 h 3962575"/>
              <a:gd name="connsiteX3" fmla="*/ 1546726 w 4721584"/>
              <a:gd name="connsiteY3" fmla="*/ 98133 h 3962575"/>
              <a:gd name="connsiteX4" fmla="*/ 1497882 w 4721584"/>
              <a:gd name="connsiteY4" fmla="*/ 81853 h 3962575"/>
              <a:gd name="connsiteX5" fmla="*/ 1416475 w 4721584"/>
              <a:gd name="connsiteY5" fmla="*/ 65573 h 3962575"/>
              <a:gd name="connsiteX6" fmla="*/ 1351350 w 4721584"/>
              <a:gd name="connsiteY6" fmla="*/ 49293 h 3962575"/>
              <a:gd name="connsiteX7" fmla="*/ 1269943 w 4721584"/>
              <a:gd name="connsiteY7" fmla="*/ 33013 h 3962575"/>
              <a:gd name="connsiteX8" fmla="*/ 960598 w 4721584"/>
              <a:gd name="connsiteY8" fmla="*/ 16732 h 3962575"/>
              <a:gd name="connsiteX9" fmla="*/ 732659 w 4721584"/>
              <a:gd name="connsiteY9" fmla="*/ 33013 h 3962575"/>
              <a:gd name="connsiteX10" fmla="*/ 553565 w 4721584"/>
              <a:gd name="connsiteY10" fmla="*/ 81853 h 3962575"/>
              <a:gd name="connsiteX11" fmla="*/ 472158 w 4721584"/>
              <a:gd name="connsiteY11" fmla="*/ 98133 h 3962575"/>
              <a:gd name="connsiteX12" fmla="*/ 341908 w 4721584"/>
              <a:gd name="connsiteY12" fmla="*/ 130693 h 3962575"/>
              <a:gd name="connsiteX13" fmla="*/ 276782 w 4721584"/>
              <a:gd name="connsiteY13" fmla="*/ 163253 h 3962575"/>
              <a:gd name="connsiteX14" fmla="*/ 179094 w 4721584"/>
              <a:gd name="connsiteY14" fmla="*/ 244654 h 3962575"/>
              <a:gd name="connsiteX15" fmla="*/ 113969 w 4721584"/>
              <a:gd name="connsiteY15" fmla="*/ 309775 h 3962575"/>
              <a:gd name="connsiteX16" fmla="*/ 48844 w 4721584"/>
              <a:gd name="connsiteY16" fmla="*/ 423735 h 3962575"/>
              <a:gd name="connsiteX17" fmla="*/ 16281 w 4721584"/>
              <a:gd name="connsiteY17" fmla="*/ 602817 h 3962575"/>
              <a:gd name="connsiteX18" fmla="*/ 0 w 4721584"/>
              <a:gd name="connsiteY18" fmla="*/ 749338 h 3962575"/>
              <a:gd name="connsiteX19" fmla="*/ 32562 w 4721584"/>
              <a:gd name="connsiteY19" fmla="*/ 1563344 h 3962575"/>
              <a:gd name="connsiteX20" fmla="*/ 48844 w 4721584"/>
              <a:gd name="connsiteY20" fmla="*/ 2344789 h 3962575"/>
              <a:gd name="connsiteX21" fmla="*/ 81406 w 4721584"/>
              <a:gd name="connsiteY21" fmla="*/ 2475030 h 3962575"/>
              <a:gd name="connsiteX22" fmla="*/ 97688 w 4721584"/>
              <a:gd name="connsiteY22" fmla="*/ 2556431 h 3962575"/>
              <a:gd name="connsiteX23" fmla="*/ 130250 w 4721584"/>
              <a:gd name="connsiteY23" fmla="*/ 2637832 h 3962575"/>
              <a:gd name="connsiteX24" fmla="*/ 146532 w 4721584"/>
              <a:gd name="connsiteY24" fmla="*/ 2686672 h 3962575"/>
              <a:gd name="connsiteX25" fmla="*/ 195376 w 4721584"/>
              <a:gd name="connsiteY25" fmla="*/ 2816913 h 3962575"/>
              <a:gd name="connsiteX26" fmla="*/ 227938 w 4721584"/>
              <a:gd name="connsiteY26" fmla="*/ 2979714 h 3962575"/>
              <a:gd name="connsiteX27" fmla="*/ 244220 w 4721584"/>
              <a:gd name="connsiteY27" fmla="*/ 3109955 h 3962575"/>
              <a:gd name="connsiteX28" fmla="*/ 276782 w 4721584"/>
              <a:gd name="connsiteY28" fmla="*/ 3435557 h 3962575"/>
              <a:gd name="connsiteX29" fmla="*/ 325626 w 4721584"/>
              <a:gd name="connsiteY29" fmla="*/ 3614639 h 3962575"/>
              <a:gd name="connsiteX30" fmla="*/ 374470 w 4721584"/>
              <a:gd name="connsiteY30" fmla="*/ 3761160 h 3962575"/>
              <a:gd name="connsiteX31" fmla="*/ 423314 w 4721584"/>
              <a:gd name="connsiteY31" fmla="*/ 3793720 h 3962575"/>
              <a:gd name="connsiteX32" fmla="*/ 472158 w 4721584"/>
              <a:gd name="connsiteY32" fmla="*/ 3842560 h 3962575"/>
              <a:gd name="connsiteX33" fmla="*/ 634971 w 4721584"/>
              <a:gd name="connsiteY33" fmla="*/ 3858840 h 3962575"/>
              <a:gd name="connsiteX34" fmla="*/ 1823508 w 4721584"/>
              <a:gd name="connsiteY34" fmla="*/ 3875121 h 3962575"/>
              <a:gd name="connsiteX35" fmla="*/ 1953759 w 4721584"/>
              <a:gd name="connsiteY35" fmla="*/ 3842560 h 3962575"/>
              <a:gd name="connsiteX36" fmla="*/ 2084009 w 4721584"/>
              <a:gd name="connsiteY36" fmla="*/ 3826280 h 3962575"/>
              <a:gd name="connsiteX37" fmla="*/ 2279385 w 4721584"/>
              <a:gd name="connsiteY37" fmla="*/ 3810000 h 3962575"/>
              <a:gd name="connsiteX38" fmla="*/ 2588731 w 4721584"/>
              <a:gd name="connsiteY38" fmla="*/ 3761160 h 3962575"/>
              <a:gd name="connsiteX39" fmla="*/ 2735263 w 4721584"/>
              <a:gd name="connsiteY39" fmla="*/ 3744880 h 3962575"/>
              <a:gd name="connsiteX40" fmla="*/ 2816669 w 4721584"/>
              <a:gd name="connsiteY40" fmla="*/ 3728599 h 3962575"/>
              <a:gd name="connsiteX41" fmla="*/ 2946920 w 4721584"/>
              <a:gd name="connsiteY41" fmla="*/ 3712319 h 3962575"/>
              <a:gd name="connsiteX42" fmla="*/ 2995764 w 4721584"/>
              <a:gd name="connsiteY42" fmla="*/ 3696039 h 3962575"/>
              <a:gd name="connsiteX43" fmla="*/ 3630735 w 4721584"/>
              <a:gd name="connsiteY43" fmla="*/ 3647199 h 3962575"/>
              <a:gd name="connsiteX44" fmla="*/ 4168019 w 4721584"/>
              <a:gd name="connsiteY44" fmla="*/ 3630919 h 3962575"/>
              <a:gd name="connsiteX45" fmla="*/ 4265707 w 4721584"/>
              <a:gd name="connsiteY45" fmla="*/ 3582078 h 3962575"/>
              <a:gd name="connsiteX46" fmla="*/ 4363395 w 4721584"/>
              <a:gd name="connsiteY46" fmla="*/ 3516958 h 3962575"/>
              <a:gd name="connsiteX47" fmla="*/ 4444802 w 4721584"/>
              <a:gd name="connsiteY47" fmla="*/ 3468118 h 3962575"/>
              <a:gd name="connsiteX48" fmla="*/ 4493646 w 4721584"/>
              <a:gd name="connsiteY48" fmla="*/ 3435557 h 3962575"/>
              <a:gd name="connsiteX49" fmla="*/ 4591334 w 4721584"/>
              <a:gd name="connsiteY49" fmla="*/ 3305316 h 3962575"/>
              <a:gd name="connsiteX50" fmla="*/ 4640178 w 4721584"/>
              <a:gd name="connsiteY50" fmla="*/ 3256476 h 3962575"/>
              <a:gd name="connsiteX51" fmla="*/ 4721584 w 4721584"/>
              <a:gd name="connsiteY51" fmla="*/ 3061115 h 3962575"/>
              <a:gd name="connsiteX52" fmla="*/ 4689022 w 4721584"/>
              <a:gd name="connsiteY52" fmla="*/ 2426190 h 3962575"/>
              <a:gd name="connsiteX53" fmla="*/ 4623896 w 4721584"/>
              <a:gd name="connsiteY53" fmla="*/ 2295949 h 3962575"/>
              <a:gd name="connsiteX54" fmla="*/ 4558771 w 4721584"/>
              <a:gd name="connsiteY54" fmla="*/ 2198268 h 3962575"/>
              <a:gd name="connsiteX55" fmla="*/ 4493646 w 4721584"/>
              <a:gd name="connsiteY55" fmla="*/ 2068027 h 3962575"/>
              <a:gd name="connsiteX56" fmla="*/ 4395958 w 4721584"/>
              <a:gd name="connsiteY56" fmla="*/ 1970347 h 3962575"/>
              <a:gd name="connsiteX57" fmla="*/ 4347114 w 4721584"/>
              <a:gd name="connsiteY57" fmla="*/ 1921506 h 3962575"/>
              <a:gd name="connsiteX58" fmla="*/ 4233145 w 4721584"/>
              <a:gd name="connsiteY58" fmla="*/ 1823826 h 3962575"/>
              <a:gd name="connsiteX59" fmla="*/ 4184301 w 4721584"/>
              <a:gd name="connsiteY59" fmla="*/ 1807545 h 3962575"/>
              <a:gd name="connsiteX60" fmla="*/ 4119175 w 4721584"/>
              <a:gd name="connsiteY60" fmla="*/ 1774985 h 3962575"/>
              <a:gd name="connsiteX61" fmla="*/ 2767825 w 4721584"/>
              <a:gd name="connsiteY61" fmla="*/ 1791265 h 3962575"/>
              <a:gd name="connsiteX62" fmla="*/ 2621293 w 4721584"/>
              <a:gd name="connsiteY62" fmla="*/ 1823826 h 3962575"/>
              <a:gd name="connsiteX63" fmla="*/ 2377073 w 4721584"/>
              <a:gd name="connsiteY63" fmla="*/ 1840106 h 3962575"/>
              <a:gd name="connsiteX64" fmla="*/ 2214260 w 4721584"/>
              <a:gd name="connsiteY64" fmla="*/ 1872666 h 3962575"/>
              <a:gd name="connsiteX65" fmla="*/ 2149135 w 4721584"/>
              <a:gd name="connsiteY65" fmla="*/ 1888946 h 3962575"/>
              <a:gd name="connsiteX66" fmla="*/ 1921196 w 4721584"/>
              <a:gd name="connsiteY66" fmla="*/ 1905226 h 3962575"/>
              <a:gd name="connsiteX67" fmla="*/ 1937478 w 4721584"/>
              <a:gd name="connsiteY67" fmla="*/ 1237741 h 3962575"/>
              <a:gd name="connsiteX68" fmla="*/ 1888634 w 4721584"/>
              <a:gd name="connsiteY68" fmla="*/ 440016 h 3962575"/>
              <a:gd name="connsiteX69" fmla="*/ 1839790 w 4721584"/>
              <a:gd name="connsiteY69" fmla="*/ 130693 h 3962575"/>
              <a:gd name="connsiteX70" fmla="*/ 1823508 w 4721584"/>
              <a:gd name="connsiteY70" fmla="*/ 65573 h 3962575"/>
              <a:gd name="connsiteX71" fmla="*/ 1758383 w 4721584"/>
              <a:gd name="connsiteY71" fmla="*/ 49293 h 3962575"/>
              <a:gd name="connsiteX72" fmla="*/ 1676976 w 4721584"/>
              <a:gd name="connsiteY72" fmla="*/ 33013 h 3962575"/>
              <a:gd name="connsiteX73" fmla="*/ 1628132 w 4721584"/>
              <a:gd name="connsiteY73" fmla="*/ 16732 h 3962575"/>
              <a:gd name="connsiteX74" fmla="*/ 1383912 w 4721584"/>
              <a:gd name="connsiteY74" fmla="*/ 452 h 39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721584" h="3962575">
                <a:moveTo>
                  <a:pt x="1839790" y="146973"/>
                </a:moveTo>
                <a:cubicBezTo>
                  <a:pt x="1790946" y="141546"/>
                  <a:pt x="1741831" y="138165"/>
                  <a:pt x="1693258" y="130693"/>
                </a:cubicBezTo>
                <a:cubicBezTo>
                  <a:pt x="1671141" y="127291"/>
                  <a:pt x="1649976" y="119267"/>
                  <a:pt x="1628132" y="114413"/>
                </a:cubicBezTo>
                <a:cubicBezTo>
                  <a:pt x="1601118" y="108410"/>
                  <a:pt x="1573573" y="104844"/>
                  <a:pt x="1546726" y="98133"/>
                </a:cubicBezTo>
                <a:cubicBezTo>
                  <a:pt x="1530076" y="93971"/>
                  <a:pt x="1514532" y="86015"/>
                  <a:pt x="1497882" y="81853"/>
                </a:cubicBezTo>
                <a:cubicBezTo>
                  <a:pt x="1471035" y="75142"/>
                  <a:pt x="1443489" y="71576"/>
                  <a:pt x="1416475" y="65573"/>
                </a:cubicBezTo>
                <a:cubicBezTo>
                  <a:pt x="1394631" y="60719"/>
                  <a:pt x="1373194" y="54147"/>
                  <a:pt x="1351350" y="49293"/>
                </a:cubicBezTo>
                <a:cubicBezTo>
                  <a:pt x="1324336" y="43290"/>
                  <a:pt x="1297520" y="35311"/>
                  <a:pt x="1269943" y="33013"/>
                </a:cubicBezTo>
                <a:cubicBezTo>
                  <a:pt x="1167042" y="24438"/>
                  <a:pt x="1063713" y="22159"/>
                  <a:pt x="960598" y="16732"/>
                </a:cubicBezTo>
                <a:cubicBezTo>
                  <a:pt x="884618" y="22159"/>
                  <a:pt x="808414" y="25039"/>
                  <a:pt x="732659" y="33013"/>
                </a:cubicBezTo>
                <a:cubicBezTo>
                  <a:pt x="646525" y="42079"/>
                  <a:pt x="641623" y="57839"/>
                  <a:pt x="553565" y="81853"/>
                </a:cubicBezTo>
                <a:cubicBezTo>
                  <a:pt x="526867" y="89134"/>
                  <a:pt x="499005" y="91422"/>
                  <a:pt x="472158" y="98133"/>
                </a:cubicBezTo>
                <a:cubicBezTo>
                  <a:pt x="271893" y="148195"/>
                  <a:pt x="641969" y="70685"/>
                  <a:pt x="341908" y="130693"/>
                </a:cubicBezTo>
                <a:cubicBezTo>
                  <a:pt x="320199" y="141546"/>
                  <a:pt x="295210" y="147459"/>
                  <a:pt x="276782" y="163253"/>
                </a:cubicBezTo>
                <a:cubicBezTo>
                  <a:pt x="163874" y="260024"/>
                  <a:pt x="287686" y="208460"/>
                  <a:pt x="179094" y="244654"/>
                </a:cubicBezTo>
                <a:cubicBezTo>
                  <a:pt x="157386" y="266361"/>
                  <a:pt x="133949" y="286467"/>
                  <a:pt x="113969" y="309775"/>
                </a:cubicBezTo>
                <a:cubicBezTo>
                  <a:pt x="86351" y="341993"/>
                  <a:pt x="67325" y="386776"/>
                  <a:pt x="48844" y="423735"/>
                </a:cubicBezTo>
                <a:cubicBezTo>
                  <a:pt x="36563" y="485132"/>
                  <a:pt x="24615" y="540318"/>
                  <a:pt x="16281" y="602817"/>
                </a:cubicBezTo>
                <a:cubicBezTo>
                  <a:pt x="9786" y="651527"/>
                  <a:pt x="5427" y="700498"/>
                  <a:pt x="0" y="749338"/>
                </a:cubicBezTo>
                <a:cubicBezTo>
                  <a:pt x="10854" y="1020673"/>
                  <a:pt x="24252" y="1291919"/>
                  <a:pt x="32562" y="1563344"/>
                </a:cubicBezTo>
                <a:cubicBezTo>
                  <a:pt x="40535" y="1823760"/>
                  <a:pt x="39019" y="2084436"/>
                  <a:pt x="48844" y="2344789"/>
                </a:cubicBezTo>
                <a:cubicBezTo>
                  <a:pt x="51511" y="2415462"/>
                  <a:pt x="66904" y="2417028"/>
                  <a:pt x="81406" y="2475030"/>
                </a:cubicBezTo>
                <a:cubicBezTo>
                  <a:pt x="88118" y="2501875"/>
                  <a:pt x="89736" y="2529927"/>
                  <a:pt x="97688" y="2556431"/>
                </a:cubicBezTo>
                <a:cubicBezTo>
                  <a:pt x="106086" y="2584422"/>
                  <a:pt x="119988" y="2610469"/>
                  <a:pt x="130250" y="2637832"/>
                </a:cubicBezTo>
                <a:cubicBezTo>
                  <a:pt x="136276" y="2653900"/>
                  <a:pt x="140506" y="2670604"/>
                  <a:pt x="146532" y="2686672"/>
                </a:cubicBezTo>
                <a:cubicBezTo>
                  <a:pt x="154586" y="2708148"/>
                  <a:pt x="187987" y="2784894"/>
                  <a:pt x="195376" y="2816913"/>
                </a:cubicBezTo>
                <a:cubicBezTo>
                  <a:pt x="207821" y="2870837"/>
                  <a:pt x="218839" y="2925125"/>
                  <a:pt x="227938" y="2979714"/>
                </a:cubicBezTo>
                <a:cubicBezTo>
                  <a:pt x="235131" y="3022870"/>
                  <a:pt x="239108" y="3066503"/>
                  <a:pt x="244220" y="3109955"/>
                </a:cubicBezTo>
                <a:cubicBezTo>
                  <a:pt x="281163" y="3423943"/>
                  <a:pt x="238924" y="3075933"/>
                  <a:pt x="276782" y="3435557"/>
                </a:cubicBezTo>
                <a:cubicBezTo>
                  <a:pt x="291983" y="3579951"/>
                  <a:pt x="270363" y="3531749"/>
                  <a:pt x="325626" y="3614639"/>
                </a:cubicBezTo>
                <a:cubicBezTo>
                  <a:pt x="336542" y="3680125"/>
                  <a:pt x="328685" y="3715378"/>
                  <a:pt x="374470" y="3761160"/>
                </a:cubicBezTo>
                <a:cubicBezTo>
                  <a:pt x="388307" y="3774996"/>
                  <a:pt x="408282" y="3781194"/>
                  <a:pt x="423314" y="3793720"/>
                </a:cubicBezTo>
                <a:cubicBezTo>
                  <a:pt x="441002" y="3808459"/>
                  <a:pt x="450152" y="3835789"/>
                  <a:pt x="472158" y="3842560"/>
                </a:cubicBezTo>
                <a:cubicBezTo>
                  <a:pt x="524288" y="3858599"/>
                  <a:pt x="580700" y="3853413"/>
                  <a:pt x="634971" y="3858840"/>
                </a:cubicBezTo>
                <a:cubicBezTo>
                  <a:pt x="1031696" y="4057190"/>
                  <a:pt x="727933" y="3917803"/>
                  <a:pt x="1823508" y="3875121"/>
                </a:cubicBezTo>
                <a:cubicBezTo>
                  <a:pt x="1868227" y="3873379"/>
                  <a:pt x="1909772" y="3850807"/>
                  <a:pt x="1953759" y="3842560"/>
                </a:cubicBezTo>
                <a:cubicBezTo>
                  <a:pt x="1996764" y="3834497"/>
                  <a:pt x="2040472" y="3830633"/>
                  <a:pt x="2084009" y="3826280"/>
                </a:cubicBezTo>
                <a:cubicBezTo>
                  <a:pt x="2149036" y="3819778"/>
                  <a:pt x="2214393" y="3816841"/>
                  <a:pt x="2279385" y="3810000"/>
                </a:cubicBezTo>
                <a:cubicBezTo>
                  <a:pt x="2365245" y="3800963"/>
                  <a:pt x="2516313" y="3771505"/>
                  <a:pt x="2588731" y="3761160"/>
                </a:cubicBezTo>
                <a:cubicBezTo>
                  <a:pt x="2637382" y="3754210"/>
                  <a:pt x="2686612" y="3751830"/>
                  <a:pt x="2735263" y="3744880"/>
                </a:cubicBezTo>
                <a:cubicBezTo>
                  <a:pt x="2762658" y="3740967"/>
                  <a:pt x="2789318" y="3732807"/>
                  <a:pt x="2816669" y="3728599"/>
                </a:cubicBezTo>
                <a:cubicBezTo>
                  <a:pt x="2859915" y="3721946"/>
                  <a:pt x="2903503" y="3717746"/>
                  <a:pt x="2946920" y="3712319"/>
                </a:cubicBezTo>
                <a:cubicBezTo>
                  <a:pt x="2963201" y="3706892"/>
                  <a:pt x="2978983" y="3699635"/>
                  <a:pt x="2995764" y="3696039"/>
                </a:cubicBezTo>
                <a:cubicBezTo>
                  <a:pt x="3262338" y="3638920"/>
                  <a:pt x="3269902" y="3659029"/>
                  <a:pt x="3630735" y="3647199"/>
                </a:cubicBezTo>
                <a:lnTo>
                  <a:pt x="4168019" y="3630919"/>
                </a:lnTo>
                <a:cubicBezTo>
                  <a:pt x="4384851" y="3486376"/>
                  <a:pt x="4063486" y="3694415"/>
                  <a:pt x="4265707" y="3582078"/>
                </a:cubicBezTo>
                <a:cubicBezTo>
                  <a:pt x="4299917" y="3563074"/>
                  <a:pt x="4330378" y="3537967"/>
                  <a:pt x="4363395" y="3516958"/>
                </a:cubicBezTo>
                <a:cubicBezTo>
                  <a:pt x="4390093" y="3499970"/>
                  <a:pt x="4417967" y="3484889"/>
                  <a:pt x="4444802" y="3468118"/>
                </a:cubicBezTo>
                <a:cubicBezTo>
                  <a:pt x="4461395" y="3457748"/>
                  <a:pt x="4480556" y="3450101"/>
                  <a:pt x="4493646" y="3435557"/>
                </a:cubicBezTo>
                <a:cubicBezTo>
                  <a:pt x="4529951" y="3395221"/>
                  <a:pt x="4552959" y="3343688"/>
                  <a:pt x="4591334" y="3305316"/>
                </a:cubicBezTo>
                <a:lnTo>
                  <a:pt x="4640178" y="3256476"/>
                </a:lnTo>
                <a:cubicBezTo>
                  <a:pt x="4715310" y="3106223"/>
                  <a:pt x="4693530" y="3173324"/>
                  <a:pt x="4721584" y="3061115"/>
                </a:cubicBezTo>
                <a:cubicBezTo>
                  <a:pt x="4710730" y="2849473"/>
                  <a:pt x="4703772" y="2637596"/>
                  <a:pt x="4689022" y="2426190"/>
                </a:cubicBezTo>
                <a:cubicBezTo>
                  <a:pt x="4684088" y="2355468"/>
                  <a:pt x="4664422" y="2353840"/>
                  <a:pt x="4623896" y="2295949"/>
                </a:cubicBezTo>
                <a:cubicBezTo>
                  <a:pt x="4601453" y="2263890"/>
                  <a:pt x="4558771" y="2198268"/>
                  <a:pt x="4558771" y="2198268"/>
                </a:cubicBezTo>
                <a:cubicBezTo>
                  <a:pt x="4540302" y="2142865"/>
                  <a:pt x="4536901" y="2120890"/>
                  <a:pt x="4493646" y="2068027"/>
                </a:cubicBezTo>
                <a:cubicBezTo>
                  <a:pt x="4464485" y="2032388"/>
                  <a:pt x="4428521" y="2002907"/>
                  <a:pt x="4395958" y="1970347"/>
                </a:cubicBezTo>
                <a:lnTo>
                  <a:pt x="4347114" y="1921506"/>
                </a:lnTo>
                <a:cubicBezTo>
                  <a:pt x="4308620" y="1883015"/>
                  <a:pt x="4281879" y="1851672"/>
                  <a:pt x="4233145" y="1823826"/>
                </a:cubicBezTo>
                <a:cubicBezTo>
                  <a:pt x="4218244" y="1815312"/>
                  <a:pt x="4200076" y="1814305"/>
                  <a:pt x="4184301" y="1807545"/>
                </a:cubicBezTo>
                <a:cubicBezTo>
                  <a:pt x="4161993" y="1797985"/>
                  <a:pt x="4140884" y="1785838"/>
                  <a:pt x="4119175" y="1774985"/>
                </a:cubicBezTo>
                <a:cubicBezTo>
                  <a:pt x="3668725" y="1780412"/>
                  <a:pt x="3218068" y="1776584"/>
                  <a:pt x="2767825" y="1791265"/>
                </a:cubicBezTo>
                <a:cubicBezTo>
                  <a:pt x="2717816" y="1792896"/>
                  <a:pt x="2670942" y="1817620"/>
                  <a:pt x="2621293" y="1823826"/>
                </a:cubicBezTo>
                <a:cubicBezTo>
                  <a:pt x="2540336" y="1833945"/>
                  <a:pt x="2458480" y="1834679"/>
                  <a:pt x="2377073" y="1840106"/>
                </a:cubicBezTo>
                <a:lnTo>
                  <a:pt x="2214260" y="1872666"/>
                </a:lnTo>
                <a:cubicBezTo>
                  <a:pt x="2192380" y="1877354"/>
                  <a:pt x="2171374" y="1886475"/>
                  <a:pt x="2149135" y="1888946"/>
                </a:cubicBezTo>
                <a:cubicBezTo>
                  <a:pt x="2073428" y="1897357"/>
                  <a:pt x="1997176" y="1899799"/>
                  <a:pt x="1921196" y="1905226"/>
                </a:cubicBezTo>
                <a:cubicBezTo>
                  <a:pt x="1926623" y="1682731"/>
                  <a:pt x="1940368" y="1460283"/>
                  <a:pt x="1937478" y="1237741"/>
                </a:cubicBezTo>
                <a:cubicBezTo>
                  <a:pt x="1933789" y="953670"/>
                  <a:pt x="1908062" y="711982"/>
                  <a:pt x="1888634" y="440016"/>
                </a:cubicBezTo>
                <a:cubicBezTo>
                  <a:pt x="1855507" y="-23724"/>
                  <a:pt x="1913369" y="326888"/>
                  <a:pt x="1839790" y="130693"/>
                </a:cubicBezTo>
                <a:cubicBezTo>
                  <a:pt x="1831933" y="109743"/>
                  <a:pt x="1839330" y="81394"/>
                  <a:pt x="1823508" y="65573"/>
                </a:cubicBezTo>
                <a:cubicBezTo>
                  <a:pt x="1807685" y="49751"/>
                  <a:pt x="1780227" y="54147"/>
                  <a:pt x="1758383" y="49293"/>
                </a:cubicBezTo>
                <a:cubicBezTo>
                  <a:pt x="1731369" y="43290"/>
                  <a:pt x="1703823" y="39724"/>
                  <a:pt x="1676976" y="33013"/>
                </a:cubicBezTo>
                <a:cubicBezTo>
                  <a:pt x="1660326" y="28851"/>
                  <a:pt x="1645017" y="19802"/>
                  <a:pt x="1628132" y="16732"/>
                </a:cubicBezTo>
                <a:cubicBezTo>
                  <a:pt x="1512672" y="-4260"/>
                  <a:pt x="1496065" y="452"/>
                  <a:pt x="1383912" y="452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30542" y="1904774"/>
            <a:ext cx="4591334" cy="4232831"/>
          </a:xfrm>
          <a:custGeom>
            <a:avLst/>
            <a:gdLst>
              <a:gd name="connsiteX0" fmla="*/ 325626 w 4591334"/>
              <a:gd name="connsiteY0" fmla="*/ 211641 h 4232831"/>
              <a:gd name="connsiteX1" fmla="*/ 211657 w 4591334"/>
              <a:gd name="connsiteY1" fmla="*/ 341882 h 4232831"/>
              <a:gd name="connsiteX2" fmla="*/ 48844 w 4591334"/>
              <a:gd name="connsiteY2" fmla="*/ 569804 h 4232831"/>
              <a:gd name="connsiteX3" fmla="*/ 32562 w 4591334"/>
              <a:gd name="connsiteY3" fmla="*/ 618644 h 4232831"/>
              <a:gd name="connsiteX4" fmla="*/ 16281 w 4591334"/>
              <a:gd name="connsiteY4" fmla="*/ 765165 h 4232831"/>
              <a:gd name="connsiteX5" fmla="*/ 0 w 4591334"/>
              <a:gd name="connsiteY5" fmla="*/ 814006 h 4232831"/>
              <a:gd name="connsiteX6" fmla="*/ 16281 w 4591334"/>
              <a:gd name="connsiteY6" fmla="*/ 1400090 h 4232831"/>
              <a:gd name="connsiteX7" fmla="*/ 48844 w 4591334"/>
              <a:gd name="connsiteY7" fmla="*/ 1497771 h 4232831"/>
              <a:gd name="connsiteX8" fmla="*/ 195376 w 4591334"/>
              <a:gd name="connsiteY8" fmla="*/ 1676852 h 4232831"/>
              <a:gd name="connsiteX9" fmla="*/ 341908 w 4591334"/>
              <a:gd name="connsiteY9" fmla="*/ 1790813 h 4232831"/>
              <a:gd name="connsiteX10" fmla="*/ 439596 w 4591334"/>
              <a:gd name="connsiteY10" fmla="*/ 1904774 h 4232831"/>
              <a:gd name="connsiteX11" fmla="*/ 488440 w 4591334"/>
              <a:gd name="connsiteY11" fmla="*/ 1921054 h 4232831"/>
              <a:gd name="connsiteX12" fmla="*/ 634971 w 4591334"/>
              <a:gd name="connsiteY12" fmla="*/ 1986174 h 4232831"/>
              <a:gd name="connsiteX13" fmla="*/ 700097 w 4591334"/>
              <a:gd name="connsiteY13" fmla="*/ 2018735 h 4232831"/>
              <a:gd name="connsiteX14" fmla="*/ 846629 w 4591334"/>
              <a:gd name="connsiteY14" fmla="*/ 2051295 h 4232831"/>
              <a:gd name="connsiteX15" fmla="*/ 911754 w 4591334"/>
              <a:gd name="connsiteY15" fmla="*/ 2067575 h 4232831"/>
              <a:gd name="connsiteX16" fmla="*/ 1416475 w 4591334"/>
              <a:gd name="connsiteY16" fmla="*/ 2035015 h 4232831"/>
              <a:gd name="connsiteX17" fmla="*/ 1676976 w 4591334"/>
              <a:gd name="connsiteY17" fmla="*/ 1986174 h 4232831"/>
              <a:gd name="connsiteX18" fmla="*/ 1823508 w 4591334"/>
              <a:gd name="connsiteY18" fmla="*/ 1969894 h 4232831"/>
              <a:gd name="connsiteX19" fmla="*/ 2474761 w 4591334"/>
              <a:gd name="connsiteY19" fmla="*/ 2002454 h 4232831"/>
              <a:gd name="connsiteX20" fmla="*/ 2572449 w 4591334"/>
              <a:gd name="connsiteY20" fmla="*/ 2035015 h 4232831"/>
              <a:gd name="connsiteX21" fmla="*/ 2621293 w 4591334"/>
              <a:gd name="connsiteY21" fmla="*/ 2067575 h 4232831"/>
              <a:gd name="connsiteX22" fmla="*/ 2686419 w 4591334"/>
              <a:gd name="connsiteY22" fmla="*/ 3451385 h 4232831"/>
              <a:gd name="connsiteX23" fmla="*/ 2718981 w 4591334"/>
              <a:gd name="connsiteY23" fmla="*/ 3565346 h 4232831"/>
              <a:gd name="connsiteX24" fmla="*/ 2784107 w 4591334"/>
              <a:gd name="connsiteY24" fmla="*/ 3679307 h 4232831"/>
              <a:gd name="connsiteX25" fmla="*/ 2832951 w 4591334"/>
              <a:gd name="connsiteY25" fmla="*/ 3760707 h 4232831"/>
              <a:gd name="connsiteX26" fmla="*/ 2849232 w 4591334"/>
              <a:gd name="connsiteY26" fmla="*/ 3809548 h 4232831"/>
              <a:gd name="connsiteX27" fmla="*/ 2946920 w 4591334"/>
              <a:gd name="connsiteY27" fmla="*/ 3923508 h 4232831"/>
              <a:gd name="connsiteX28" fmla="*/ 3060889 w 4591334"/>
              <a:gd name="connsiteY28" fmla="*/ 4070030 h 4232831"/>
              <a:gd name="connsiteX29" fmla="*/ 3142296 w 4591334"/>
              <a:gd name="connsiteY29" fmla="*/ 4102590 h 4232831"/>
              <a:gd name="connsiteX30" fmla="*/ 3305109 w 4591334"/>
              <a:gd name="connsiteY30" fmla="*/ 4200271 h 4232831"/>
              <a:gd name="connsiteX31" fmla="*/ 3533048 w 4591334"/>
              <a:gd name="connsiteY31" fmla="*/ 4232831 h 4232831"/>
              <a:gd name="connsiteX32" fmla="*/ 3891237 w 4591334"/>
              <a:gd name="connsiteY32" fmla="*/ 4216551 h 4232831"/>
              <a:gd name="connsiteX33" fmla="*/ 4005206 w 4591334"/>
              <a:gd name="connsiteY33" fmla="*/ 4167710 h 4232831"/>
              <a:gd name="connsiteX34" fmla="*/ 4102894 w 4591334"/>
              <a:gd name="connsiteY34" fmla="*/ 4151430 h 4232831"/>
              <a:gd name="connsiteX35" fmla="*/ 4265707 w 4591334"/>
              <a:gd name="connsiteY35" fmla="*/ 4053749 h 4232831"/>
              <a:gd name="connsiteX36" fmla="*/ 4412239 w 4591334"/>
              <a:gd name="connsiteY36" fmla="*/ 3972349 h 4232831"/>
              <a:gd name="connsiteX37" fmla="*/ 4542490 w 4591334"/>
              <a:gd name="connsiteY37" fmla="*/ 3825828 h 4232831"/>
              <a:gd name="connsiteX38" fmla="*/ 4542490 w 4591334"/>
              <a:gd name="connsiteY38" fmla="*/ 2572259 h 4232831"/>
              <a:gd name="connsiteX39" fmla="*/ 4509927 w 4591334"/>
              <a:gd name="connsiteY39" fmla="*/ 2197816 h 4232831"/>
              <a:gd name="connsiteX40" fmla="*/ 4542490 w 4591334"/>
              <a:gd name="connsiteY40" fmla="*/ 1351250 h 4232831"/>
              <a:gd name="connsiteX41" fmla="*/ 4558771 w 4591334"/>
              <a:gd name="connsiteY41" fmla="*/ 1269849 h 4232831"/>
              <a:gd name="connsiteX42" fmla="*/ 4591334 w 4591334"/>
              <a:gd name="connsiteY42" fmla="*/ 1074488 h 4232831"/>
              <a:gd name="connsiteX43" fmla="*/ 4558771 w 4591334"/>
              <a:gd name="connsiteY43" fmla="*/ 537244 h 4232831"/>
              <a:gd name="connsiteX44" fmla="*/ 4526209 w 4591334"/>
              <a:gd name="connsiteY44" fmla="*/ 341882 h 4232831"/>
              <a:gd name="connsiteX45" fmla="*/ 4509927 w 4591334"/>
              <a:gd name="connsiteY45" fmla="*/ 276762 h 4232831"/>
              <a:gd name="connsiteX46" fmla="*/ 4477365 w 4591334"/>
              <a:gd name="connsiteY46" fmla="*/ 227922 h 4232831"/>
              <a:gd name="connsiteX47" fmla="*/ 4444802 w 4591334"/>
              <a:gd name="connsiteY47" fmla="*/ 162801 h 4232831"/>
              <a:gd name="connsiteX48" fmla="*/ 4314551 w 4591334"/>
              <a:gd name="connsiteY48" fmla="*/ 16280 h 4232831"/>
              <a:gd name="connsiteX49" fmla="*/ 4233145 w 4591334"/>
              <a:gd name="connsiteY49" fmla="*/ 0 h 4232831"/>
              <a:gd name="connsiteX50" fmla="*/ 3695861 w 4591334"/>
              <a:gd name="connsiteY50" fmla="*/ 16280 h 4232831"/>
              <a:gd name="connsiteX51" fmla="*/ 3581892 w 4591334"/>
              <a:gd name="connsiteY51" fmla="*/ 48840 h 4232831"/>
              <a:gd name="connsiteX52" fmla="*/ 3435360 w 4591334"/>
              <a:gd name="connsiteY52" fmla="*/ 65120 h 4232831"/>
              <a:gd name="connsiteX53" fmla="*/ 3223702 w 4591334"/>
              <a:gd name="connsiteY53" fmla="*/ 130241 h 4232831"/>
              <a:gd name="connsiteX54" fmla="*/ 2995764 w 4591334"/>
              <a:gd name="connsiteY54" fmla="*/ 162801 h 4232831"/>
              <a:gd name="connsiteX55" fmla="*/ 2751544 w 4591334"/>
              <a:gd name="connsiteY55" fmla="*/ 227922 h 4232831"/>
              <a:gd name="connsiteX56" fmla="*/ 2605012 w 4591334"/>
              <a:gd name="connsiteY56" fmla="*/ 244202 h 4232831"/>
              <a:gd name="connsiteX57" fmla="*/ 2067728 w 4591334"/>
              <a:gd name="connsiteY57" fmla="*/ 325602 h 4232831"/>
              <a:gd name="connsiteX58" fmla="*/ 1921196 w 4591334"/>
              <a:gd name="connsiteY58" fmla="*/ 341882 h 4232831"/>
              <a:gd name="connsiteX59" fmla="*/ 1807227 w 4591334"/>
              <a:gd name="connsiteY59" fmla="*/ 358162 h 4232831"/>
              <a:gd name="connsiteX60" fmla="*/ 1302506 w 4591334"/>
              <a:gd name="connsiteY60" fmla="*/ 374443 h 4232831"/>
              <a:gd name="connsiteX61" fmla="*/ 732659 w 4591334"/>
              <a:gd name="connsiteY61" fmla="*/ 341882 h 4232831"/>
              <a:gd name="connsiteX62" fmla="*/ 537284 w 4591334"/>
              <a:gd name="connsiteY62" fmla="*/ 325602 h 4232831"/>
              <a:gd name="connsiteX63" fmla="*/ 179094 w 4591334"/>
              <a:gd name="connsiteY63" fmla="*/ 374443 h 4232831"/>
              <a:gd name="connsiteX64" fmla="*/ 130250 w 4591334"/>
              <a:gd name="connsiteY64" fmla="*/ 390723 h 4232831"/>
              <a:gd name="connsiteX65" fmla="*/ 48844 w 4591334"/>
              <a:gd name="connsiteY65" fmla="*/ 504684 h 4232831"/>
              <a:gd name="connsiteX66" fmla="*/ 48844 w 4591334"/>
              <a:gd name="connsiteY66" fmla="*/ 537244 h 423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91334" h="4232831">
                <a:moveTo>
                  <a:pt x="325626" y="211641"/>
                </a:moveTo>
                <a:cubicBezTo>
                  <a:pt x="177583" y="359675"/>
                  <a:pt x="292430" y="234193"/>
                  <a:pt x="211657" y="341882"/>
                </a:cubicBezTo>
                <a:cubicBezTo>
                  <a:pt x="147609" y="427273"/>
                  <a:pt x="94059" y="479382"/>
                  <a:pt x="48844" y="569804"/>
                </a:cubicBezTo>
                <a:cubicBezTo>
                  <a:pt x="41169" y="585153"/>
                  <a:pt x="37989" y="602364"/>
                  <a:pt x="32562" y="618644"/>
                </a:cubicBezTo>
                <a:cubicBezTo>
                  <a:pt x="27135" y="667484"/>
                  <a:pt x="24360" y="716693"/>
                  <a:pt x="16281" y="765165"/>
                </a:cubicBezTo>
                <a:cubicBezTo>
                  <a:pt x="13460" y="782093"/>
                  <a:pt x="0" y="796845"/>
                  <a:pt x="0" y="814006"/>
                </a:cubicBezTo>
                <a:cubicBezTo>
                  <a:pt x="0" y="1009443"/>
                  <a:pt x="2356" y="1205150"/>
                  <a:pt x="16281" y="1400090"/>
                </a:cubicBezTo>
                <a:cubicBezTo>
                  <a:pt x="18727" y="1434325"/>
                  <a:pt x="31815" y="1467972"/>
                  <a:pt x="48844" y="1497771"/>
                </a:cubicBezTo>
                <a:cubicBezTo>
                  <a:pt x="186794" y="1739166"/>
                  <a:pt x="96936" y="1550296"/>
                  <a:pt x="195376" y="1676852"/>
                </a:cubicBezTo>
                <a:cubicBezTo>
                  <a:pt x="291736" y="1800734"/>
                  <a:pt x="210895" y="1764613"/>
                  <a:pt x="341908" y="1790813"/>
                </a:cubicBezTo>
                <a:cubicBezTo>
                  <a:pt x="373200" y="1837748"/>
                  <a:pt x="389346" y="1868884"/>
                  <a:pt x="439596" y="1904774"/>
                </a:cubicBezTo>
                <a:cubicBezTo>
                  <a:pt x="453562" y="1914749"/>
                  <a:pt x="472159" y="1915627"/>
                  <a:pt x="488440" y="1921054"/>
                </a:cubicBezTo>
                <a:cubicBezTo>
                  <a:pt x="576623" y="2009230"/>
                  <a:pt x="491639" y="1943177"/>
                  <a:pt x="634971" y="1986174"/>
                </a:cubicBezTo>
                <a:cubicBezTo>
                  <a:pt x="658218" y="1993148"/>
                  <a:pt x="676899" y="2011598"/>
                  <a:pt x="700097" y="2018735"/>
                </a:cubicBezTo>
                <a:cubicBezTo>
                  <a:pt x="747920" y="2033449"/>
                  <a:pt x="797875" y="2040045"/>
                  <a:pt x="846629" y="2051295"/>
                </a:cubicBezTo>
                <a:cubicBezTo>
                  <a:pt x="868432" y="2056326"/>
                  <a:pt x="890046" y="2062148"/>
                  <a:pt x="911754" y="2067575"/>
                </a:cubicBezTo>
                <a:lnTo>
                  <a:pt x="1416475" y="2035015"/>
                </a:lnTo>
                <a:cubicBezTo>
                  <a:pt x="1631505" y="2018476"/>
                  <a:pt x="1462984" y="2023935"/>
                  <a:pt x="1676976" y="1986174"/>
                </a:cubicBezTo>
                <a:cubicBezTo>
                  <a:pt x="1725373" y="1977634"/>
                  <a:pt x="1774664" y="1975321"/>
                  <a:pt x="1823508" y="1969894"/>
                </a:cubicBezTo>
                <a:cubicBezTo>
                  <a:pt x="2040592" y="1980747"/>
                  <a:pt x="2258223" y="1983626"/>
                  <a:pt x="2474761" y="2002454"/>
                </a:cubicBezTo>
                <a:cubicBezTo>
                  <a:pt x="2508956" y="2005427"/>
                  <a:pt x="2543889" y="2015977"/>
                  <a:pt x="2572449" y="2035015"/>
                </a:cubicBezTo>
                <a:lnTo>
                  <a:pt x="2621293" y="2067575"/>
                </a:lnTo>
                <a:cubicBezTo>
                  <a:pt x="2902094" y="2488737"/>
                  <a:pt x="2623524" y="2052077"/>
                  <a:pt x="2686419" y="3451385"/>
                </a:cubicBezTo>
                <a:cubicBezTo>
                  <a:pt x="2688193" y="3490852"/>
                  <a:pt x="2705479" y="3528218"/>
                  <a:pt x="2718981" y="3565346"/>
                </a:cubicBezTo>
                <a:cubicBezTo>
                  <a:pt x="2738313" y="3618506"/>
                  <a:pt x="2755804" y="3634026"/>
                  <a:pt x="2784107" y="3679307"/>
                </a:cubicBezTo>
                <a:cubicBezTo>
                  <a:pt x="2800879" y="3706140"/>
                  <a:pt x="2818799" y="3732405"/>
                  <a:pt x="2832951" y="3760707"/>
                </a:cubicBezTo>
                <a:cubicBezTo>
                  <a:pt x="2840626" y="3776056"/>
                  <a:pt x="2840717" y="3794648"/>
                  <a:pt x="2849232" y="3809548"/>
                </a:cubicBezTo>
                <a:cubicBezTo>
                  <a:pt x="2893576" y="3887145"/>
                  <a:pt x="2894429" y="3860524"/>
                  <a:pt x="2946920" y="3923508"/>
                </a:cubicBezTo>
                <a:cubicBezTo>
                  <a:pt x="2986534" y="3971041"/>
                  <a:pt x="3003438" y="4047052"/>
                  <a:pt x="3060889" y="4070030"/>
                </a:cubicBezTo>
                <a:cubicBezTo>
                  <a:pt x="3088025" y="4080883"/>
                  <a:pt x="3116748" y="4088398"/>
                  <a:pt x="3142296" y="4102590"/>
                </a:cubicBezTo>
                <a:cubicBezTo>
                  <a:pt x="3250840" y="4162887"/>
                  <a:pt x="3163973" y="4153229"/>
                  <a:pt x="3305109" y="4200271"/>
                </a:cubicBezTo>
                <a:cubicBezTo>
                  <a:pt x="3333278" y="4209660"/>
                  <a:pt x="3519388" y="4231124"/>
                  <a:pt x="3533048" y="4232831"/>
                </a:cubicBezTo>
                <a:cubicBezTo>
                  <a:pt x="3652444" y="4227404"/>
                  <a:pt x="3772098" y="4226081"/>
                  <a:pt x="3891237" y="4216551"/>
                </a:cubicBezTo>
                <a:cubicBezTo>
                  <a:pt x="3932083" y="4213284"/>
                  <a:pt x="3968603" y="4178690"/>
                  <a:pt x="4005206" y="4167710"/>
                </a:cubicBezTo>
                <a:cubicBezTo>
                  <a:pt x="4036826" y="4158225"/>
                  <a:pt x="4070331" y="4156857"/>
                  <a:pt x="4102894" y="4151430"/>
                </a:cubicBezTo>
                <a:cubicBezTo>
                  <a:pt x="4157165" y="4118870"/>
                  <a:pt x="4213046" y="4088854"/>
                  <a:pt x="4265707" y="4053749"/>
                </a:cubicBezTo>
                <a:cubicBezTo>
                  <a:pt x="4377675" y="3979110"/>
                  <a:pt x="4326268" y="4001003"/>
                  <a:pt x="4412239" y="3972349"/>
                </a:cubicBezTo>
                <a:cubicBezTo>
                  <a:pt x="4523763" y="3860833"/>
                  <a:pt x="4484382" y="3912982"/>
                  <a:pt x="4542490" y="3825828"/>
                </a:cubicBezTo>
                <a:cubicBezTo>
                  <a:pt x="4597360" y="3332021"/>
                  <a:pt x="4575777" y="3581898"/>
                  <a:pt x="4542490" y="2572259"/>
                </a:cubicBezTo>
                <a:cubicBezTo>
                  <a:pt x="4538362" y="2447042"/>
                  <a:pt x="4509927" y="2197816"/>
                  <a:pt x="4509927" y="2197816"/>
                </a:cubicBezTo>
                <a:cubicBezTo>
                  <a:pt x="4520781" y="1915627"/>
                  <a:pt x="4527646" y="1633257"/>
                  <a:pt x="4542490" y="1351250"/>
                </a:cubicBezTo>
                <a:cubicBezTo>
                  <a:pt x="4543944" y="1323617"/>
                  <a:pt x="4553962" y="1297099"/>
                  <a:pt x="4558771" y="1269849"/>
                </a:cubicBezTo>
                <a:cubicBezTo>
                  <a:pt x="4570245" y="1204835"/>
                  <a:pt x="4580480" y="1139608"/>
                  <a:pt x="4591334" y="1074488"/>
                </a:cubicBezTo>
                <a:cubicBezTo>
                  <a:pt x="4566502" y="379260"/>
                  <a:pt x="4606249" y="806269"/>
                  <a:pt x="4558771" y="537244"/>
                </a:cubicBezTo>
                <a:cubicBezTo>
                  <a:pt x="4547297" y="472230"/>
                  <a:pt x="4538376" y="406770"/>
                  <a:pt x="4526209" y="341882"/>
                </a:cubicBezTo>
                <a:cubicBezTo>
                  <a:pt x="4522085" y="319890"/>
                  <a:pt x="4518742" y="297327"/>
                  <a:pt x="4509927" y="276762"/>
                </a:cubicBezTo>
                <a:cubicBezTo>
                  <a:pt x="4502219" y="258778"/>
                  <a:pt x="4487073" y="244910"/>
                  <a:pt x="4477365" y="227922"/>
                </a:cubicBezTo>
                <a:cubicBezTo>
                  <a:pt x="4465323" y="206850"/>
                  <a:pt x="4457289" y="183612"/>
                  <a:pt x="4444802" y="162801"/>
                </a:cubicBezTo>
                <a:cubicBezTo>
                  <a:pt x="4410325" y="105343"/>
                  <a:pt x="4379297" y="45053"/>
                  <a:pt x="4314551" y="16280"/>
                </a:cubicBezTo>
                <a:cubicBezTo>
                  <a:pt x="4289263" y="5042"/>
                  <a:pt x="4260280" y="5427"/>
                  <a:pt x="4233145" y="0"/>
                </a:cubicBezTo>
                <a:cubicBezTo>
                  <a:pt x="4054050" y="5427"/>
                  <a:pt x="3874536" y="2880"/>
                  <a:pt x="3695861" y="16280"/>
                </a:cubicBezTo>
                <a:cubicBezTo>
                  <a:pt x="3656462" y="19235"/>
                  <a:pt x="3620725" y="41559"/>
                  <a:pt x="3581892" y="48840"/>
                </a:cubicBezTo>
                <a:cubicBezTo>
                  <a:pt x="3533589" y="57896"/>
                  <a:pt x="3484204" y="59693"/>
                  <a:pt x="3435360" y="65120"/>
                </a:cubicBezTo>
                <a:cubicBezTo>
                  <a:pt x="3337713" y="113941"/>
                  <a:pt x="3368709" y="105024"/>
                  <a:pt x="3223702" y="130241"/>
                </a:cubicBezTo>
                <a:cubicBezTo>
                  <a:pt x="3148086" y="143391"/>
                  <a:pt x="3069562" y="141718"/>
                  <a:pt x="2995764" y="162801"/>
                </a:cubicBezTo>
                <a:cubicBezTo>
                  <a:pt x="2938945" y="179034"/>
                  <a:pt x="2806649" y="218198"/>
                  <a:pt x="2751544" y="227922"/>
                </a:cubicBezTo>
                <a:cubicBezTo>
                  <a:pt x="2703147" y="236462"/>
                  <a:pt x="2653856" y="238775"/>
                  <a:pt x="2605012" y="244202"/>
                </a:cubicBezTo>
                <a:cubicBezTo>
                  <a:pt x="2355291" y="315545"/>
                  <a:pt x="2527327" y="273081"/>
                  <a:pt x="2067728" y="325602"/>
                </a:cubicBezTo>
                <a:cubicBezTo>
                  <a:pt x="2018901" y="331182"/>
                  <a:pt x="1969847" y="334932"/>
                  <a:pt x="1921196" y="341882"/>
                </a:cubicBezTo>
                <a:cubicBezTo>
                  <a:pt x="1883206" y="347309"/>
                  <a:pt x="1845549" y="356145"/>
                  <a:pt x="1807227" y="358162"/>
                </a:cubicBezTo>
                <a:cubicBezTo>
                  <a:pt x="1639132" y="367009"/>
                  <a:pt x="1470746" y="369016"/>
                  <a:pt x="1302506" y="374443"/>
                </a:cubicBezTo>
                <a:lnTo>
                  <a:pt x="732659" y="341882"/>
                </a:lnTo>
                <a:cubicBezTo>
                  <a:pt x="667441" y="337719"/>
                  <a:pt x="602522" y="321765"/>
                  <a:pt x="537284" y="325602"/>
                </a:cubicBezTo>
                <a:cubicBezTo>
                  <a:pt x="416990" y="332678"/>
                  <a:pt x="298491" y="358163"/>
                  <a:pt x="179094" y="374443"/>
                </a:cubicBezTo>
                <a:cubicBezTo>
                  <a:pt x="162813" y="379870"/>
                  <a:pt x="144530" y="381204"/>
                  <a:pt x="130250" y="390723"/>
                </a:cubicBezTo>
                <a:cubicBezTo>
                  <a:pt x="91099" y="416822"/>
                  <a:pt x="63396" y="461029"/>
                  <a:pt x="48844" y="504684"/>
                </a:cubicBezTo>
                <a:cubicBezTo>
                  <a:pt x="45412" y="514980"/>
                  <a:pt x="48844" y="526391"/>
                  <a:pt x="48844" y="537244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1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Maekawa’s</a:t>
            </a:r>
            <a:r>
              <a:rPr lang="en-US" dirty="0" smtClean="0"/>
              <a:t> Algorithm </a:t>
            </a:r>
          </a:p>
        </p:txBody>
      </p:sp>
      <p:sp>
        <p:nvSpPr>
          <p:cNvPr id="46083" name="Rectangle 512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/>
          </a:bodyPr>
          <a:lstStyle/>
          <a:p>
            <a:r>
              <a:rPr lang="en-US" sz="2595" dirty="0" smtClean="0"/>
              <a:t> </a:t>
            </a:r>
            <a:r>
              <a:rPr lang="en-US" dirty="0" smtClean="0"/>
              <a:t>Multicasts messages to a (voting) subset of processes</a:t>
            </a:r>
          </a:p>
          <a:p>
            <a:pPr lvl="1"/>
            <a:r>
              <a:rPr lang="en-US" dirty="0" smtClean="0"/>
              <a:t>To access a critical section, p</a:t>
            </a:r>
            <a:r>
              <a:rPr lang="en-US" baseline="-25000" dirty="0" smtClean="0"/>
              <a:t>i</a:t>
            </a:r>
            <a:r>
              <a:rPr lang="en-US" dirty="0" smtClean="0"/>
              <a:t> requests permission from all other processes in its own voting set 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Voting set member gives permission to only one requestor at a time, and queues all other requests</a:t>
            </a:r>
          </a:p>
          <a:p>
            <a:pPr lvl="1"/>
            <a:r>
              <a:rPr lang="en-US" dirty="0" smtClean="0"/>
              <a:t>Guarantees safety </a:t>
            </a:r>
          </a:p>
          <a:p>
            <a:pPr lvl="1"/>
            <a:r>
              <a:rPr lang="en-US" dirty="0" err="1" smtClean="0"/>
              <a:t>Maekawa</a:t>
            </a:r>
            <a:r>
              <a:rPr lang="en-US" dirty="0" smtClean="0"/>
              <a:t> showed that K=M=</a:t>
            </a:r>
            <a:r>
              <a:rPr lang="en-US" dirty="0" smtClean="0">
                <a:sym typeface="Symbol" charset="0"/>
              </a:rPr>
              <a:t>N works best</a:t>
            </a:r>
            <a:endParaRPr lang="en-US" dirty="0" smtClean="0"/>
          </a:p>
          <a:p>
            <a:pPr lvl="1"/>
            <a:r>
              <a:rPr lang="en-US" dirty="0" smtClean="0"/>
              <a:t>One way of doing this is to put N processes in a </a:t>
            </a:r>
            <a:r>
              <a:rPr lang="en-US" dirty="0" smtClean="0">
                <a:sym typeface="Symbol" charset="0"/>
              </a:rPr>
              <a:t>N by N  matrix and take union of row &amp; column containing p</a:t>
            </a:r>
            <a:r>
              <a:rPr lang="en-US" baseline="-25000" dirty="0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as its voting set.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Part 1</a:t>
            </a:r>
            <a:endParaRPr lang="en-GB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90600" y="1391685"/>
            <a:ext cx="4638306" cy="48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initialization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to enter the critical 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WANTED;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 smtClean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Wait until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(number of replies received =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HELD;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request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 smtClean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 smtClean="0">
                <a:solidFill>
                  <a:srgbClr val="000000"/>
                </a:solidFill>
                <a:latin typeface="Times" charset="0"/>
              </a:rPr>
              <a:t>j</a:t>
            </a:r>
            <a:endParaRPr lang="en-GB" sz="1800" i="1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HELD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TRUE)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without replying;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chemeClr val="tx1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481638" y="5614988"/>
            <a:ext cx="34115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804863">
              <a:lnSpc>
                <a:spcPct val="100000"/>
              </a:lnSpc>
            </a:pPr>
            <a:r>
              <a:rPr lang="en-GB" sz="3200" b="1" i="1">
                <a:solidFill>
                  <a:srgbClr val="000000"/>
                </a:solidFill>
                <a:latin typeface="Helv" charset="0"/>
              </a:rPr>
              <a:t>Continues on next slide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841375" y="3714750"/>
            <a:ext cx="106363" cy="2366963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Part 2</a:t>
            </a:r>
            <a:endParaRPr lang="en-GB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24000" y="1828800"/>
            <a:ext cx="51371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to exit the critical 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 smtClean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release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(queue of requests is non-empty)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remove head of queue – from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, say;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1036637" y="2786063"/>
            <a:ext cx="106363" cy="2366962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1276350" y="1624013"/>
            <a:ext cx="149225" cy="1133475"/>
          </a:xfrm>
          <a:prstGeom prst="leftBracket">
            <a:avLst>
              <a:gd name="adj" fmla="val 63298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170488" y="2624138"/>
            <a:ext cx="1846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Analysis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charset="0"/>
              </a:rPr>
              <a:t>Bandwidth: 2</a:t>
            </a:r>
            <a:r>
              <a:rPr lang="en-US" dirty="0" smtClean="0">
                <a:sym typeface="Symbol" charset="0"/>
              </a:rPr>
              <a:t>N messages per entry, N messages per exit</a:t>
            </a:r>
          </a:p>
          <a:p>
            <a:pPr lvl="1"/>
            <a:r>
              <a:rPr lang="en-US" dirty="0" smtClean="0">
                <a:sym typeface="Symbol" charset="0"/>
              </a:rPr>
              <a:t>Better than </a:t>
            </a:r>
            <a:r>
              <a:rPr lang="en-US" dirty="0" err="1" smtClean="0">
                <a:sym typeface="Symbol" charset="0"/>
              </a:rPr>
              <a:t>Ricart</a:t>
            </a:r>
            <a:r>
              <a:rPr lang="en-US" dirty="0" smtClean="0">
                <a:sym typeface="Symbol" charset="0"/>
              </a:rPr>
              <a:t> and </a:t>
            </a:r>
            <a:r>
              <a:rPr lang="en-US" dirty="0" err="1" smtClean="0">
                <a:sym typeface="Symbol" charset="0"/>
              </a:rPr>
              <a:t>Agrawala</a:t>
            </a:r>
            <a:r>
              <a:rPr lang="ja-JP" altLang="en-US" dirty="0" smtClean="0">
                <a:sym typeface="Symbol" charset="0"/>
              </a:rPr>
              <a:t>’</a:t>
            </a:r>
            <a:r>
              <a:rPr lang="en-US" dirty="0" err="1" smtClean="0">
                <a:sym typeface="Symbol" charset="0"/>
              </a:rPr>
              <a:t>s</a:t>
            </a:r>
            <a:r>
              <a:rPr lang="en-US" dirty="0" smtClean="0">
                <a:sym typeface="Symbol" charset="0"/>
              </a:rPr>
              <a:t> (2(N-1) and N-1 messages)</a:t>
            </a:r>
          </a:p>
          <a:p>
            <a:r>
              <a:rPr lang="en-US" dirty="0" smtClean="0">
                <a:sym typeface="Symbol" charset="0"/>
              </a:rPr>
              <a:t>Client delay: One round trip time</a:t>
            </a:r>
          </a:p>
          <a:p>
            <a:pPr lvl="1"/>
            <a:r>
              <a:rPr lang="en-US" dirty="0" smtClean="0">
                <a:sym typeface="Symbol" charset="0"/>
              </a:rPr>
              <a:t>Same as </a:t>
            </a:r>
            <a:r>
              <a:rPr lang="en-US" dirty="0" err="1" smtClean="0">
                <a:sym typeface="Symbol" charset="0"/>
              </a:rPr>
              <a:t>Ricart</a:t>
            </a:r>
            <a:r>
              <a:rPr lang="en-US" dirty="0" smtClean="0">
                <a:sym typeface="Symbol" charset="0"/>
              </a:rPr>
              <a:t> and </a:t>
            </a:r>
            <a:r>
              <a:rPr lang="en-US" dirty="0" err="1" smtClean="0">
                <a:sym typeface="Symbol" charset="0"/>
              </a:rPr>
              <a:t>Agrawala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Synchronization delay: One round-trip time</a:t>
            </a:r>
          </a:p>
          <a:p>
            <a:pPr lvl="1"/>
            <a:r>
              <a:rPr lang="en-US" dirty="0" smtClean="0">
                <a:sym typeface="Symbol" charset="0"/>
              </a:rPr>
              <a:t>Worse than </a:t>
            </a:r>
            <a:r>
              <a:rPr lang="en-US" dirty="0" err="1" smtClean="0">
                <a:sym typeface="Symbol" charset="0"/>
              </a:rPr>
              <a:t>Ricart</a:t>
            </a:r>
            <a:r>
              <a:rPr lang="en-US" dirty="0" smtClean="0">
                <a:sym typeface="Symbol" charset="0"/>
              </a:rPr>
              <a:t> and </a:t>
            </a:r>
            <a:r>
              <a:rPr lang="en-US" dirty="0" err="1" smtClean="0">
                <a:sym typeface="Symbol" charset="0"/>
              </a:rPr>
              <a:t>Agrawala</a:t>
            </a:r>
            <a:endParaRPr lang="en-US" dirty="0" smtClean="0">
              <a:sym typeface="Symbol" charset="0"/>
            </a:endParaRPr>
          </a:p>
          <a:p>
            <a:pPr marL="285750" lvl="1" indent="-285750"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May not guarantee </a:t>
            </a:r>
            <a:r>
              <a:rPr lang="en-US" sz="2400" dirty="0" err="1" smtClean="0">
                <a:solidFill>
                  <a:srgbClr val="FF0000"/>
                </a:solidFill>
              </a:rPr>
              <a:t>liveness</a:t>
            </a:r>
            <a:r>
              <a:rPr lang="en-US" sz="2400" dirty="0" smtClean="0">
                <a:solidFill>
                  <a:srgbClr val="FF0000"/>
                </a:solidFill>
              </a:rPr>
              <a:t> (may deadlock)</a:t>
            </a:r>
          </a:p>
          <a:p>
            <a:pPr marL="742950" lvl="2" indent="-285750">
              <a:buFontTx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6308872" y="4036730"/>
            <a:ext cx="2738801" cy="2440270"/>
            <a:chOff x="2361387" y="1761992"/>
            <a:chExt cx="4564668" cy="4067117"/>
          </a:xfrm>
        </p:grpSpPr>
        <p:sp>
          <p:nvSpPr>
            <p:cNvPr id="7" name="Oval 6"/>
            <p:cNvSpPr/>
            <p:nvPr/>
          </p:nvSpPr>
          <p:spPr bwMode="auto">
            <a:xfrm>
              <a:off x="3886200" y="22860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7000" y="41148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257800" y="41148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P2</a:t>
              </a: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394538" y="1761992"/>
              <a:ext cx="3162117" cy="4067117"/>
            </a:xfrm>
            <a:custGeom>
              <a:avLst/>
              <a:gdLst>
                <a:gd name="connsiteX0" fmla="*/ 2868856 w 3162117"/>
                <a:gd name="connsiteY0" fmla="*/ 441136 h 4067117"/>
                <a:gd name="connsiteX1" fmla="*/ 1598909 w 3162117"/>
                <a:gd name="connsiteY1" fmla="*/ 425836 h 4067117"/>
                <a:gd name="connsiteX2" fmla="*/ 68853 w 3162117"/>
                <a:gd name="connsiteY2" fmla="*/ 2996152 h 4067117"/>
                <a:gd name="connsiteX3" fmla="*/ 1185794 w 3162117"/>
                <a:gd name="connsiteY3" fmla="*/ 3975320 h 4067117"/>
                <a:gd name="connsiteX4" fmla="*/ 2379238 w 3162117"/>
                <a:gd name="connsiteY4" fmla="*/ 2445370 h 4067117"/>
                <a:gd name="connsiteX5" fmla="*/ 3083064 w 3162117"/>
                <a:gd name="connsiteY5" fmla="*/ 1190811 h 4067117"/>
                <a:gd name="connsiteX6" fmla="*/ 2868856 w 3162117"/>
                <a:gd name="connsiteY6" fmla="*/ 441136 h 40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2117" h="4067117">
                  <a:moveTo>
                    <a:pt x="2868856" y="441136"/>
                  </a:moveTo>
                  <a:cubicBezTo>
                    <a:pt x="2621497" y="313640"/>
                    <a:pt x="2065576" y="0"/>
                    <a:pt x="1598909" y="425836"/>
                  </a:cubicBezTo>
                  <a:cubicBezTo>
                    <a:pt x="1132242" y="851672"/>
                    <a:pt x="137706" y="2404571"/>
                    <a:pt x="68853" y="2996152"/>
                  </a:cubicBezTo>
                  <a:cubicBezTo>
                    <a:pt x="0" y="3587733"/>
                    <a:pt x="800730" y="4067117"/>
                    <a:pt x="1185794" y="3975320"/>
                  </a:cubicBezTo>
                  <a:cubicBezTo>
                    <a:pt x="1570858" y="3883523"/>
                    <a:pt x="2063026" y="2909455"/>
                    <a:pt x="2379238" y="2445370"/>
                  </a:cubicBezTo>
                  <a:cubicBezTo>
                    <a:pt x="2695450" y="1981285"/>
                    <a:pt x="3004011" y="1527400"/>
                    <a:pt x="3083064" y="1190811"/>
                  </a:cubicBezTo>
                  <a:cubicBezTo>
                    <a:pt x="3162117" y="854222"/>
                    <a:pt x="3116215" y="568632"/>
                    <a:pt x="2868856" y="441136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361387" y="3786626"/>
              <a:ext cx="4452465" cy="2011884"/>
            </a:xfrm>
            <a:custGeom>
              <a:avLst/>
              <a:gdLst>
                <a:gd name="connsiteX0" fmla="*/ 2366488 w 4452465"/>
                <a:gd name="connsiteY0" fmla="*/ 145345 h 2011884"/>
                <a:gd name="connsiteX1" fmla="*/ 499819 w 4452465"/>
                <a:gd name="connsiteY1" fmla="*/ 267741 h 2011884"/>
                <a:gd name="connsiteX2" fmla="*/ 300911 w 4452465"/>
                <a:gd name="connsiteY2" fmla="*/ 1751792 h 2011884"/>
                <a:gd name="connsiteX3" fmla="*/ 2305285 w 4452465"/>
                <a:gd name="connsiteY3" fmla="*/ 1828290 h 2011884"/>
                <a:gd name="connsiteX4" fmla="*/ 4049550 w 4452465"/>
                <a:gd name="connsiteY4" fmla="*/ 1751792 h 2011884"/>
                <a:gd name="connsiteX5" fmla="*/ 4432064 w 4452465"/>
                <a:gd name="connsiteY5" fmla="*/ 956218 h 2011884"/>
                <a:gd name="connsiteX6" fmla="*/ 3927145 w 4452465"/>
                <a:gd name="connsiteY6" fmla="*/ 175944 h 2011884"/>
                <a:gd name="connsiteX7" fmla="*/ 2305285 w 4452465"/>
                <a:gd name="connsiteY7" fmla="*/ 145345 h 2011884"/>
                <a:gd name="connsiteX8" fmla="*/ 2305285 w 4452465"/>
                <a:gd name="connsiteY8" fmla="*/ 145345 h 201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2465" h="2011884">
                  <a:moveTo>
                    <a:pt x="2366488" y="145345"/>
                  </a:moveTo>
                  <a:cubicBezTo>
                    <a:pt x="1605285" y="72672"/>
                    <a:pt x="844082" y="0"/>
                    <a:pt x="499819" y="267741"/>
                  </a:cubicBezTo>
                  <a:cubicBezTo>
                    <a:pt x="155556" y="535482"/>
                    <a:pt x="0" y="1491701"/>
                    <a:pt x="300911" y="1751792"/>
                  </a:cubicBezTo>
                  <a:cubicBezTo>
                    <a:pt x="601822" y="2011884"/>
                    <a:pt x="1680512" y="1828290"/>
                    <a:pt x="2305285" y="1828290"/>
                  </a:cubicBezTo>
                  <a:cubicBezTo>
                    <a:pt x="2930058" y="1828290"/>
                    <a:pt x="3695087" y="1897137"/>
                    <a:pt x="4049550" y="1751792"/>
                  </a:cubicBezTo>
                  <a:cubicBezTo>
                    <a:pt x="4404013" y="1606447"/>
                    <a:pt x="4452465" y="1218859"/>
                    <a:pt x="4432064" y="956218"/>
                  </a:cubicBezTo>
                  <a:cubicBezTo>
                    <a:pt x="4411663" y="693577"/>
                    <a:pt x="4281608" y="311090"/>
                    <a:pt x="3927145" y="175944"/>
                  </a:cubicBezTo>
                  <a:cubicBezTo>
                    <a:pt x="3572682" y="40799"/>
                    <a:pt x="2305285" y="145345"/>
                    <a:pt x="2305285" y="145345"/>
                  </a:cubicBezTo>
                  <a:lnTo>
                    <a:pt x="2305285" y="145345"/>
                  </a:lnTo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618584" y="1981285"/>
              <a:ext cx="3307471" cy="3845274"/>
            </a:xfrm>
            <a:custGeom>
              <a:avLst/>
              <a:gdLst>
                <a:gd name="connsiteX0" fmla="*/ 390164 w 3307471"/>
                <a:gd name="connsiteY0" fmla="*/ 267741 h 3845274"/>
                <a:gd name="connsiteX1" fmla="*/ 1201094 w 3307471"/>
                <a:gd name="connsiteY1" fmla="*/ 175944 h 3845274"/>
                <a:gd name="connsiteX2" fmla="*/ 2256833 w 3307471"/>
                <a:gd name="connsiteY2" fmla="*/ 1323407 h 3845274"/>
                <a:gd name="connsiteX3" fmla="*/ 3266670 w 3307471"/>
                <a:gd name="connsiteY3" fmla="*/ 2730960 h 3845274"/>
                <a:gd name="connsiteX4" fmla="*/ 2501642 w 3307471"/>
                <a:gd name="connsiteY4" fmla="*/ 3740727 h 3845274"/>
                <a:gd name="connsiteX5" fmla="*/ 1706013 w 3307471"/>
                <a:gd name="connsiteY5" fmla="*/ 3358240 h 3845274"/>
                <a:gd name="connsiteX6" fmla="*/ 221858 w 3307471"/>
                <a:gd name="connsiteY6" fmla="*/ 1415204 h 3845274"/>
                <a:gd name="connsiteX7" fmla="*/ 390164 w 3307471"/>
                <a:gd name="connsiteY7" fmla="*/ 267741 h 38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471" h="3845274">
                  <a:moveTo>
                    <a:pt x="390164" y="267741"/>
                  </a:moveTo>
                  <a:cubicBezTo>
                    <a:pt x="553370" y="61198"/>
                    <a:pt x="889983" y="0"/>
                    <a:pt x="1201094" y="175944"/>
                  </a:cubicBezTo>
                  <a:cubicBezTo>
                    <a:pt x="1512206" y="351888"/>
                    <a:pt x="1912570" y="897571"/>
                    <a:pt x="2256833" y="1323407"/>
                  </a:cubicBezTo>
                  <a:cubicBezTo>
                    <a:pt x="2601096" y="1749243"/>
                    <a:pt x="3225869" y="2328073"/>
                    <a:pt x="3266670" y="2730960"/>
                  </a:cubicBezTo>
                  <a:cubicBezTo>
                    <a:pt x="3307471" y="3133847"/>
                    <a:pt x="2761752" y="3636180"/>
                    <a:pt x="2501642" y="3740727"/>
                  </a:cubicBezTo>
                  <a:cubicBezTo>
                    <a:pt x="2241533" y="3845274"/>
                    <a:pt x="2085977" y="3745827"/>
                    <a:pt x="1706013" y="3358240"/>
                  </a:cubicBezTo>
                  <a:cubicBezTo>
                    <a:pt x="1326049" y="2970653"/>
                    <a:pt x="443716" y="1930287"/>
                    <a:pt x="221858" y="1415204"/>
                  </a:cubicBezTo>
                  <a:cubicBezTo>
                    <a:pt x="0" y="900121"/>
                    <a:pt x="226958" y="474284"/>
                    <a:pt x="390164" y="267741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Coordinator-based token</a:t>
            </a:r>
          </a:p>
          <a:p>
            <a:pPr lvl="1"/>
            <a:r>
              <a:rPr lang="en-US" dirty="0" smtClean="0"/>
              <a:t>Token ring</a:t>
            </a:r>
          </a:p>
          <a:p>
            <a:pPr lvl="1"/>
            <a:r>
              <a:rPr lang="en-US" dirty="0" err="1" smtClean="0"/>
              <a:t>Ricart</a:t>
            </a:r>
            <a:r>
              <a:rPr lang="en-US" dirty="0" smtClean="0"/>
              <a:t> and </a:t>
            </a:r>
            <a:r>
              <a:rPr lang="en-US" dirty="0" err="1" smtClean="0"/>
              <a:t>Agrawala’s</a:t>
            </a:r>
            <a:r>
              <a:rPr lang="en-US" dirty="0" smtClean="0"/>
              <a:t> timestamp algorithm</a:t>
            </a:r>
          </a:p>
          <a:p>
            <a:pPr lvl="1"/>
            <a:r>
              <a:rPr lang="en-US" dirty="0" err="1" smtClean="0"/>
              <a:t>Maekawa’s</a:t>
            </a:r>
            <a:r>
              <a:rPr lang="en-US" dirty="0" smtClean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Mutual Exclusion?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Bank’s Servers in the Cloud: Think of two simultaneous deposits of $10,000 into your bank account, each from one ATM. </a:t>
            </a:r>
          </a:p>
          <a:p>
            <a:pPr lvl="1"/>
            <a:r>
              <a:rPr lang="en-US" dirty="0" smtClean="0"/>
              <a:t>Both ATMs read initial amount of $1000 concurrently from the bank’s cloud server</a:t>
            </a:r>
          </a:p>
          <a:p>
            <a:pPr lvl="1"/>
            <a:r>
              <a:rPr lang="en-US" dirty="0" smtClean="0"/>
              <a:t>Both ATMs add $10,000 to this amount (locally at the ATM)</a:t>
            </a:r>
          </a:p>
          <a:p>
            <a:pPr lvl="1"/>
            <a:r>
              <a:rPr lang="en-US" dirty="0" smtClean="0"/>
              <a:t>Both write the final amount to the server</a:t>
            </a:r>
          </a:p>
          <a:p>
            <a:pPr lvl="1"/>
            <a:r>
              <a:rPr lang="en-US" dirty="0" smtClean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Mutual Exclusion?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Bank’s Servers in the Cloud: Think of two simultaneous deposits of $10,000 into your bank account, each from one ATM. </a:t>
            </a:r>
          </a:p>
          <a:p>
            <a:pPr lvl="1"/>
            <a:r>
              <a:rPr lang="en-US" dirty="0" smtClean="0"/>
              <a:t>Both ATMs read initial amount of $1000 concurrently from the bank’s cloud server</a:t>
            </a:r>
          </a:p>
          <a:p>
            <a:pPr lvl="1"/>
            <a:r>
              <a:rPr lang="en-US" dirty="0" smtClean="0"/>
              <a:t>Both ATMs add $10,000 to this amount (locally at the ATM)</a:t>
            </a:r>
          </a:p>
          <a:p>
            <a:pPr lvl="1"/>
            <a:r>
              <a:rPr lang="en-US" dirty="0" smtClean="0"/>
              <a:t>Both write the final amount to the server</a:t>
            </a:r>
          </a:p>
          <a:p>
            <a:pPr lvl="1"/>
            <a:r>
              <a:rPr lang="en-US" dirty="0" smtClean="0"/>
              <a:t>What’s wrong?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ATMs need mutually exclusive access to your  account entry at the server (or, to executing the code that modifies the account entry)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section problem</a:t>
            </a:r>
          </a:p>
          <a:p>
            <a:pPr lvl="1"/>
            <a:r>
              <a:rPr lang="en-US" dirty="0" smtClean="0"/>
              <a:t>Piece of code (at all clients) for which we need to ensure there is at most one client executing it at any point of time.</a:t>
            </a:r>
          </a:p>
          <a:p>
            <a:r>
              <a:rPr lang="en-US" dirty="0" smtClean="0"/>
              <a:t> Solutions:</a:t>
            </a:r>
          </a:p>
          <a:p>
            <a:pPr lvl="1"/>
            <a:r>
              <a:rPr lang="en-US" dirty="0" smtClean="0"/>
              <a:t> Semaphores, </a:t>
            </a:r>
            <a:r>
              <a:rPr lang="en-US" dirty="0" err="1" smtClean="0"/>
              <a:t>mutexes</a:t>
            </a:r>
            <a:r>
              <a:rPr lang="en-US" dirty="0" smtClean="0"/>
              <a:t>, etc. in single-node OS</a:t>
            </a:r>
          </a:p>
          <a:p>
            <a:pPr lvl="1"/>
            <a:r>
              <a:rPr lang="en-US" dirty="0" smtClean="0"/>
              <a:t> Message-passing-based protocols in distributed systems:</a:t>
            </a:r>
          </a:p>
          <a:p>
            <a:pPr lvl="2"/>
            <a:r>
              <a:rPr lang="en-US" dirty="0" smtClean="0"/>
              <a:t> enter() the critical section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AccessResource</a:t>
            </a:r>
            <a:r>
              <a:rPr lang="en-US" dirty="0" smtClean="0"/>
              <a:t>() in the critical section</a:t>
            </a:r>
          </a:p>
          <a:p>
            <a:pPr lvl="2"/>
            <a:r>
              <a:rPr lang="en-US" dirty="0" smtClean="0"/>
              <a:t> exit() the critical section  </a:t>
            </a:r>
          </a:p>
          <a:p>
            <a:r>
              <a:rPr lang="en-US" dirty="0" smtClean="0"/>
              <a:t> Distributed mutual exclusion requirements:</a:t>
            </a:r>
          </a:p>
          <a:p>
            <a:pPr lvl="1"/>
            <a:r>
              <a:rPr lang="en-US" b="1" dirty="0" smtClean="0"/>
              <a:t>Safety</a:t>
            </a:r>
            <a:r>
              <a:rPr lang="en-US" dirty="0" smtClean="0"/>
              <a:t> – At most one process may execute in CS at any time</a:t>
            </a:r>
          </a:p>
          <a:p>
            <a:pPr lvl="1"/>
            <a:r>
              <a:rPr lang="en-US" b="1" dirty="0" err="1" smtClean="0"/>
              <a:t>Liveness</a:t>
            </a:r>
            <a:r>
              <a:rPr lang="en-US" dirty="0" smtClean="0"/>
              <a:t> – Every request for a CS is eventually granted</a:t>
            </a:r>
          </a:p>
          <a:p>
            <a:pPr lvl="1"/>
            <a:r>
              <a:rPr lang="en-US" b="1" dirty="0" smtClean="0"/>
              <a:t>Ordering</a:t>
            </a:r>
            <a:r>
              <a:rPr lang="en-US" dirty="0" smtClean="0"/>
              <a:t> (desirable) – Requests are granted in the order 				they were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synchronize access of multiple threads to common data structures</a:t>
            </a:r>
          </a:p>
          <a:p>
            <a:pPr marL="457200" lvl="1" indent="0">
              <a:buNone/>
            </a:pPr>
            <a:r>
              <a:rPr lang="en-US" dirty="0" smtClean="0"/>
              <a:t>Allows two operations:</a:t>
            </a:r>
          </a:p>
          <a:p>
            <a:pPr marL="457200" lvl="1" indent="0">
              <a:buNone/>
            </a:pPr>
            <a:r>
              <a:rPr lang="en-US" dirty="0" smtClean="0"/>
              <a:t>	lock()</a:t>
            </a:r>
          </a:p>
          <a:p>
            <a:pPr marL="457200" lvl="1" indent="0">
              <a:buNone/>
            </a:pPr>
            <a:r>
              <a:rPr lang="en-US" dirty="0" smtClean="0"/>
              <a:t>		while true:		// each iteration atomic</a:t>
            </a:r>
          </a:p>
          <a:p>
            <a:pPr marL="457200" lvl="1" indent="0">
              <a:buNone/>
            </a:pPr>
            <a:r>
              <a:rPr lang="en-US" dirty="0" smtClean="0"/>
              <a:t>			if lock not in use:</a:t>
            </a:r>
          </a:p>
          <a:p>
            <a:pPr marL="457200" lvl="1" indent="0">
              <a:buNone/>
            </a:pPr>
            <a:r>
              <a:rPr lang="en-US" dirty="0" smtClean="0"/>
              <a:t>				label lock in use</a:t>
            </a:r>
          </a:p>
          <a:p>
            <a:pPr marL="457200" lvl="1" indent="0">
              <a:buNone/>
            </a:pPr>
            <a:r>
              <a:rPr lang="en-US" dirty="0" smtClean="0"/>
              <a:t>				break	</a:t>
            </a:r>
          </a:p>
          <a:p>
            <a:pPr marL="457200" lvl="1" indent="0">
              <a:buNone/>
            </a:pPr>
            <a:r>
              <a:rPr lang="en-US" dirty="0" smtClean="0"/>
              <a:t>	unlock()</a:t>
            </a:r>
          </a:p>
          <a:p>
            <a:pPr marL="457200" lvl="1" indent="0">
              <a:buNone/>
            </a:pPr>
            <a:r>
              <a:rPr lang="en-US" dirty="0" smtClean="0"/>
              <a:t>		label lock not in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synchronize access of multiple threads to common data structures</a:t>
            </a:r>
          </a:p>
          <a:p>
            <a:r>
              <a:rPr lang="en-US" dirty="0" smtClean="0"/>
              <a:t>Semaphore S=1;</a:t>
            </a:r>
          </a:p>
          <a:p>
            <a:pPr lvl="1"/>
            <a:r>
              <a:rPr lang="en-US" dirty="0" smtClean="0"/>
              <a:t>Allows two operations</a:t>
            </a:r>
          </a:p>
          <a:p>
            <a:pPr lvl="1"/>
            <a:r>
              <a:rPr lang="en-US" dirty="0" err="1" smtClean="0"/>
              <a:t>wait(S</a:t>
            </a:r>
            <a:r>
              <a:rPr lang="en-US" dirty="0" smtClean="0"/>
              <a:t>) (or P(S)): </a:t>
            </a:r>
          </a:p>
          <a:p>
            <a:pPr lvl="1">
              <a:buNone/>
            </a:pPr>
            <a:r>
              <a:rPr lang="en-US" dirty="0" smtClean="0"/>
              <a:t>		while(1){ // each execution of the while loop is atomic</a:t>
            </a:r>
          </a:p>
          <a:p>
            <a:pPr lvl="1">
              <a:buNone/>
            </a:pPr>
            <a:r>
              <a:rPr lang="en-US" dirty="0" smtClean="0"/>
              <a:t>		  if (S &gt; 0)</a:t>
            </a:r>
          </a:p>
          <a:p>
            <a:pPr lvl="1">
              <a:buNone/>
            </a:pPr>
            <a:r>
              <a:rPr lang="en-US" dirty="0" smtClean="0"/>
              <a:t>		     S--;</a:t>
            </a:r>
          </a:p>
          <a:p>
            <a:pPr lvl="1">
              <a:buNone/>
            </a:pPr>
            <a:r>
              <a:rPr lang="en-US" dirty="0" smtClean="0"/>
              <a:t>		     break;</a:t>
            </a:r>
          </a:p>
          <a:p>
            <a:pPr lvl="1">
              <a:buNone/>
            </a:pPr>
            <a:r>
              <a:rPr lang="en-US" dirty="0" smtClean="0"/>
              <a:t>		}</a:t>
            </a:r>
          </a:p>
          <a:p>
            <a:pPr lvl="1"/>
            <a:r>
              <a:rPr lang="en-US" dirty="0" err="1" smtClean="0"/>
              <a:t>signal(S</a:t>
            </a:r>
            <a:r>
              <a:rPr lang="en-US" dirty="0" smtClean="0"/>
              <a:t>) (or V(S)): </a:t>
            </a:r>
          </a:p>
          <a:p>
            <a:pPr lvl="1">
              <a:buNone/>
            </a:pPr>
            <a:r>
              <a:rPr lang="en-US" dirty="0" smtClean="0"/>
              <a:t>		S++;</a:t>
            </a:r>
          </a:p>
          <a:p>
            <a:pPr lvl="1"/>
            <a:r>
              <a:rPr lang="en-US" dirty="0" smtClean="0"/>
              <a:t>Each while loop execution and S++ are each atomic operations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Mutexes</a:t>
            </a:r>
            <a:r>
              <a:rPr lang="en-US" dirty="0" smtClean="0"/>
              <a:t> Used?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dirty="0" err="1" smtClean="0"/>
              <a:t>mutex</a:t>
            </a:r>
            <a:r>
              <a:rPr lang="en-US" sz="2400" dirty="0" smtClean="0"/>
              <a:t> L= UNLOCKED;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ATM1: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lock(L</a:t>
            </a:r>
            <a:r>
              <a:rPr lang="en-US" sz="2400" dirty="0" smtClean="0"/>
              <a:t>); // enter</a:t>
            </a:r>
          </a:p>
          <a:p>
            <a:pPr marL="118872" indent="0">
              <a:buNone/>
            </a:pPr>
            <a:r>
              <a:rPr lang="en-US" sz="2400" dirty="0" smtClean="0"/>
              <a:t>		// critical section</a:t>
            </a:r>
          </a:p>
          <a:p>
            <a:pPr marL="118872" indent="0">
              <a:buNone/>
            </a:pPr>
            <a:r>
              <a:rPr lang="en-US" sz="2400" dirty="0" smtClean="0"/>
              <a:t>	obtain bank amount;</a:t>
            </a:r>
          </a:p>
          <a:p>
            <a:pPr marL="118872" indent="0">
              <a:buNone/>
            </a:pPr>
            <a:r>
              <a:rPr lang="en-US" sz="2400" dirty="0" smtClean="0"/>
              <a:t>	add in deposit;</a:t>
            </a:r>
          </a:p>
          <a:p>
            <a:pPr marL="118872" indent="0">
              <a:buNone/>
            </a:pPr>
            <a:r>
              <a:rPr lang="en-US" sz="2400" dirty="0" smtClean="0"/>
              <a:t>	update bank amount;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unlock(L</a:t>
            </a:r>
            <a:r>
              <a:rPr lang="en-US" sz="2400" dirty="0" smtClean="0"/>
              <a:t>); // exit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dirty="0" smtClean="0"/>
              <a:t>extern </a:t>
            </a:r>
            <a:r>
              <a:rPr lang="en-US" sz="2400" dirty="0" err="1" smtClean="0"/>
              <a:t>mutex</a:t>
            </a:r>
            <a:r>
              <a:rPr lang="en-US" sz="2400" dirty="0" smtClean="0"/>
              <a:t> L;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ATM2	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lock(L</a:t>
            </a:r>
            <a:r>
              <a:rPr lang="en-US" sz="2400" dirty="0" smtClean="0"/>
              <a:t>); // enter</a:t>
            </a:r>
          </a:p>
          <a:p>
            <a:pPr marL="118872" indent="0">
              <a:buNone/>
            </a:pPr>
            <a:r>
              <a:rPr lang="en-US" sz="2400" dirty="0" smtClean="0"/>
              <a:t>		// critical section</a:t>
            </a:r>
          </a:p>
          <a:p>
            <a:pPr marL="118872" indent="0">
              <a:buNone/>
            </a:pPr>
            <a:r>
              <a:rPr lang="en-US" sz="2400" dirty="0" smtClean="0"/>
              <a:t>	obtain bank amount;</a:t>
            </a:r>
          </a:p>
          <a:p>
            <a:pPr marL="118872" indent="0">
              <a:buNone/>
            </a:pPr>
            <a:r>
              <a:rPr lang="en-US" sz="2400" dirty="0" smtClean="0"/>
              <a:t>	add in deposit;</a:t>
            </a:r>
          </a:p>
          <a:p>
            <a:pPr marL="118872" indent="0">
              <a:buNone/>
            </a:pPr>
            <a:r>
              <a:rPr lang="en-US" sz="2400" dirty="0" smtClean="0"/>
              <a:t>	update bank amount;</a:t>
            </a:r>
          </a:p>
          <a:p>
            <a:pPr marL="11887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unlock(L</a:t>
            </a:r>
            <a:r>
              <a:rPr lang="en-US" sz="2400" dirty="0" smtClean="0"/>
              <a:t>); // exit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Mutual Exclusion Performance Criteria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Bandwidth</a:t>
            </a:r>
            <a:r>
              <a:rPr lang="en-US" dirty="0" smtClean="0"/>
              <a:t>: the total number of messages sent in each entry and exit operation.</a:t>
            </a:r>
          </a:p>
          <a:p>
            <a:r>
              <a:rPr lang="en-US" b="1" dirty="0" smtClean="0"/>
              <a:t>Client delay</a:t>
            </a:r>
            <a:r>
              <a:rPr lang="en-US" dirty="0" smtClean="0"/>
              <a:t>: the delay incurred by a process at each entry and exit operation (when no other process is in, or waiting)</a:t>
            </a:r>
          </a:p>
          <a:p>
            <a:pPr lvl="1"/>
            <a:r>
              <a:rPr lang="en-US" dirty="0" smtClean="0"/>
              <a:t>(We will prefer mostly the entry operation.)</a:t>
            </a:r>
          </a:p>
          <a:p>
            <a:r>
              <a:rPr lang="en-US" b="1" dirty="0" smtClean="0"/>
              <a:t>Synchronization delay</a:t>
            </a:r>
            <a:r>
              <a:rPr lang="en-US" dirty="0" smtClean="0"/>
              <a:t>: the time interval between one process exiting the critical section and the next process entering it (when there is only one process waiting)</a:t>
            </a:r>
          </a:p>
          <a:p>
            <a:r>
              <a:rPr lang="en-US" dirty="0" smtClean="0"/>
              <a:t>These translate into throughput — the rate at which the processes can access the critical section, i.e., </a:t>
            </a:r>
            <a:r>
              <a:rPr lang="en-US" dirty="0" err="1" smtClean="0"/>
              <a:t>x</a:t>
            </a:r>
            <a:r>
              <a:rPr lang="en-US" dirty="0" smtClean="0"/>
              <a:t> processes per second.</a:t>
            </a:r>
          </a:p>
          <a:p>
            <a:r>
              <a:rPr lang="en-US" dirty="0" smtClean="0"/>
              <a:t>(these definitions more correct than the ones in the textbook)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25540</TotalTime>
  <Pages>12</Pages>
  <Words>1708</Words>
  <Application>Microsoft Macintosh PowerPoint</Application>
  <PresentationFormat>Letter Paper (8.5x11 in)</PresentationFormat>
  <Paragraphs>325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CS252-template</vt:lpstr>
      <vt:lpstr>Office Theme</vt:lpstr>
      <vt:lpstr>CSE 486/586 Distributed Systems Mutual Exclusion</vt:lpstr>
      <vt:lpstr>Recap: Consensus</vt:lpstr>
      <vt:lpstr>Why Mutual Exclusion?</vt:lpstr>
      <vt:lpstr>Why Mutual Exclusion?</vt:lpstr>
      <vt:lpstr>Mutual Exclusion</vt:lpstr>
      <vt:lpstr>Mutexes</vt:lpstr>
      <vt:lpstr>Semaphores</vt:lpstr>
      <vt:lpstr>How Are Mutexes Used?</vt:lpstr>
      <vt:lpstr>Distributed Mutual Exclusion Performance Criteria</vt:lpstr>
      <vt:lpstr>Assumptions/System Model</vt:lpstr>
      <vt:lpstr>1. Centralized Control</vt:lpstr>
      <vt:lpstr>1. Centralized Control</vt:lpstr>
      <vt:lpstr>2. Token Ring Approach </vt:lpstr>
      <vt:lpstr>CSE 486/586 Administrivia</vt:lpstr>
      <vt:lpstr>3. Ricart &amp; Agrawala’s Algorithm </vt:lpstr>
      <vt:lpstr>3. Ricart &amp; Agrawala’s Algorithm  </vt:lpstr>
      <vt:lpstr>3. Ricart &amp; Agrawala’s Algorithm </vt:lpstr>
      <vt:lpstr>3. Ricart &amp; Agrawala’s Algorithm </vt:lpstr>
      <vt:lpstr>Analysis: Ricart &amp; Agrawala </vt:lpstr>
      <vt:lpstr>4. Maekawa’s Algorithm</vt:lpstr>
      <vt:lpstr>4. Maekawa’s Algorithm</vt:lpstr>
      <vt:lpstr>4. Maekawa’s Algorithm </vt:lpstr>
      <vt:lpstr>Maekawa’s Algorithm – Part 1</vt:lpstr>
      <vt:lpstr>Maekawa’s Algorithm – Part 2</vt:lpstr>
      <vt:lpstr>Maekawa’s Algorithm – Analysis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895</cp:revision>
  <cp:lastPrinted>2013-02-25T18:11:46Z</cp:lastPrinted>
  <dcterms:created xsi:type="dcterms:W3CDTF">2012-02-27T15:42:16Z</dcterms:created>
  <dcterms:modified xsi:type="dcterms:W3CDTF">2013-02-25T19:44:15Z</dcterms:modified>
  <cp:category/>
</cp:coreProperties>
</file>