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903" r:id="rId4"/>
    <p:sldId id="894" r:id="rId5"/>
    <p:sldId id="895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19" r:id="rId14"/>
    <p:sldId id="906" r:id="rId15"/>
    <p:sldId id="907" r:id="rId16"/>
    <p:sldId id="908" r:id="rId17"/>
    <p:sldId id="909" r:id="rId18"/>
    <p:sldId id="911" r:id="rId19"/>
    <p:sldId id="912" r:id="rId20"/>
    <p:sldId id="913" r:id="rId21"/>
    <p:sldId id="914" r:id="rId22"/>
    <p:sldId id="915" r:id="rId23"/>
    <p:sldId id="916" r:id="rId24"/>
    <p:sldId id="917" r:id="rId25"/>
    <p:sldId id="918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108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7225774-8652-8F43-9686-F4C4EB6D5B2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E50C8C-91C9-3C40-A585-7A120A08930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420AAB3-EEE9-6949-BEA9-35F14A4828F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EA8A2F-BABA-8C4B-B63C-26B86B339DC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#2 is clicker question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7229BA-3EC1-EA41-A9E4-81E5AB707B8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00FFE1D-33E4-2449-A218-B0685CAAB5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35CD8E-D892-C64D-81AF-90AD9BFD4E3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B6D807D-DD0C-1041-B535-49E58F761BA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BF44A33-6AB0-D847-B40C-9F65825C739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F7DD4D5-A751-6D41-8EBA-0018A6BBB8B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2569DC0-4DEC-194A-99B3-B3698D8837F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843131-59A9-C44F-A938-8106608F15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CDB8AA-533B-FD48-A50E-0027AD6D47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F67359-CE4C-7845-8468-C280327A082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3783DEA-A84B-1C43-993B-E155FE3FD6B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0157228-E18F-8B44-A37C-05557F24F7A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E680BB-4FB1-F845-B782-97C97AAC79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EC990C-3BA9-D342-AB83-3A1E5A7C207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57A7314-E2DF-3647-8B1E-6342CD9BCA1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Clicker question?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 highest process elected</a:t>
            </a:r>
            <a:endParaRPr lang="en-US" dirty="0"/>
          </a:p>
          <a:p>
            <a:r>
              <a:rPr lang="en-US" dirty="0" err="1" smtClean="0"/>
              <a:t>Liveness</a:t>
            </a:r>
            <a:r>
              <a:rPr lang="en-US" dirty="0" smtClean="0"/>
              <a:t>: complete after 3N-1 messages</a:t>
            </a:r>
          </a:p>
          <a:p>
            <a:pPr lvl="1"/>
            <a:r>
              <a:rPr lang="en-US" dirty="0" smtClean="0"/>
              <a:t>What if there are failures during the election run?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2146300" y="2967037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4737100" y="1976437"/>
            <a:ext cx="1104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 rot="2339013">
            <a:off x="419100" y="378073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</a:t>
            </a:r>
            <a:r>
              <a:rPr lang="en-US" b="1" dirty="0"/>
              <a:t> </a:t>
            </a:r>
            <a:r>
              <a:rPr lang="en-US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8782" name="Text Box 62"/>
          <p:cNvSpPr txBox="1">
            <a:spLocks noChangeArrowheads="1"/>
          </p:cNvSpPr>
          <p:nvPr/>
        </p:nvSpPr>
        <p:spPr bwMode="auto">
          <a:xfrm>
            <a:off x="2095500" y="3779837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7416800" y="2979737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838200" y="2014537"/>
            <a:ext cx="2146300" cy="3074988"/>
            <a:chOff x="528" y="568"/>
            <a:chExt cx="1352" cy="1937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58724" name="Oval 4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6" name="Oval 6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7" name="Oval 7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8" name="Oval 8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907" name="AutoShape 9"/>
              <p:cNvCxnSpPr>
                <a:cxnSpLocks noChangeShapeType="1"/>
                <a:stCxn id="158724" idx="6"/>
                <a:endCxn id="158725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8" name="AutoShape 10"/>
              <p:cNvCxnSpPr>
                <a:cxnSpLocks noChangeShapeType="1"/>
                <a:stCxn id="158727" idx="4"/>
                <a:endCxn id="158728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9" name="AutoShape 11"/>
              <p:cNvCxnSpPr>
                <a:cxnSpLocks noChangeShapeType="1"/>
                <a:stCxn id="158726" idx="0"/>
                <a:endCxn id="158724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0" name="AutoShape 12"/>
              <p:cNvCxnSpPr>
                <a:cxnSpLocks noChangeShapeType="1"/>
                <a:stCxn id="158725" idx="6"/>
                <a:endCxn id="35914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1" name="AutoShape 13"/>
              <p:cNvCxnSpPr>
                <a:cxnSpLocks noChangeShapeType="1"/>
                <a:stCxn id="158728" idx="2"/>
                <a:endCxn id="158726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912" name="Text Box 14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913" name="Text Box 15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914" name="Text Box 16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91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916" name="Text Box 18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43" name="Oval 23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918" name="Text Box 30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919" name="Line 3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920" name="Line 3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901" name="Text Box 183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465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 marL="342900" indent="-3429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b="1">
                  <a:solidFill>
                    <a:srgbClr val="0000FF"/>
                  </a:solidFill>
                </a:rPr>
                <a:t>P2 initiates election after old leader P5 failed</a:t>
              </a:r>
            </a:p>
          </p:txBody>
        </p:sp>
      </p:grpSp>
      <p:grpSp>
        <p:nvGrpSpPr>
          <p:cNvPr id="4" name="Group 196"/>
          <p:cNvGrpSpPr>
            <a:grpSpLocks/>
          </p:cNvGrpSpPr>
          <p:nvPr/>
        </p:nvGrpSpPr>
        <p:grpSpPr bwMode="auto">
          <a:xfrm>
            <a:off x="3467100" y="2001837"/>
            <a:ext cx="2476500" cy="2657475"/>
            <a:chOff x="2184" y="560"/>
            <a:chExt cx="1560" cy="1674"/>
          </a:xfrm>
        </p:grpSpPr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58761" name="Oval 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2" name="Oval 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3" name="Oval 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4" name="Oval 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5" name="Oval 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85" name="AutoShape 46"/>
              <p:cNvCxnSpPr>
                <a:cxnSpLocks noChangeShapeType="1"/>
                <a:stCxn id="158761" idx="6"/>
                <a:endCxn id="158762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6" name="AutoShape 48"/>
              <p:cNvCxnSpPr>
                <a:cxnSpLocks noChangeShapeType="1"/>
                <a:stCxn id="158763" idx="0"/>
                <a:endCxn id="158761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7" name="AutoShape 49"/>
              <p:cNvCxnSpPr>
                <a:cxnSpLocks noChangeShapeType="1"/>
                <a:stCxn id="158762" idx="6"/>
                <a:endCxn id="35891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8" name="AutoShape 50"/>
              <p:cNvCxnSpPr>
                <a:cxnSpLocks noChangeShapeType="1"/>
                <a:stCxn id="158764" idx="4"/>
                <a:endCxn id="158763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89" name="Text Box 5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90" name="Text Box 5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91" name="Text Box 5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92" name="Text Box 5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93" name="Text Box 5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76" name="Oval 5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95" name="Text Box 5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96" name="Line 5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7" name="Line 5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8" name="Line 6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9" name="Line 6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79" name="Text Box 184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	P4 dies</a:t>
              </a:r>
            </a:p>
          </p:txBody>
        </p:sp>
      </p:grpSp>
      <p:grpSp>
        <p:nvGrpSpPr>
          <p:cNvPr id="6" name="Group 197"/>
          <p:cNvGrpSpPr>
            <a:grpSpLocks/>
          </p:cNvGrpSpPr>
          <p:nvPr/>
        </p:nvGrpSpPr>
        <p:grpSpPr bwMode="auto">
          <a:xfrm>
            <a:off x="6248400" y="2014537"/>
            <a:ext cx="2184400" cy="2733675"/>
            <a:chOff x="3936" y="568"/>
            <a:chExt cx="1376" cy="1722"/>
          </a:xfrm>
        </p:grpSpPr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58807" name="Oval 87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8" name="Oval 88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9" name="Oval 89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0" name="Oval 90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1" name="Oval 91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63" name="AutoShape 92"/>
              <p:cNvCxnSpPr>
                <a:cxnSpLocks noChangeShapeType="1"/>
                <a:stCxn id="158807" idx="6"/>
                <a:endCxn id="15880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4" name="AutoShape 93"/>
              <p:cNvCxnSpPr>
                <a:cxnSpLocks noChangeShapeType="1"/>
                <a:stCxn id="158809" idx="0"/>
                <a:endCxn id="15880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5" name="AutoShape 94"/>
              <p:cNvCxnSpPr>
                <a:cxnSpLocks noChangeShapeType="1"/>
                <a:stCxn id="158808" idx="6"/>
                <a:endCxn id="35869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6" name="AutoShape 95"/>
              <p:cNvCxnSpPr>
                <a:cxnSpLocks noChangeShapeType="1"/>
                <a:stCxn id="158810" idx="4"/>
                <a:endCxn id="15880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67" name="Text Box 96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68" name="Text Box 97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69" name="Text Box 98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70" name="Text Box 99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71" name="Text Box 100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821" name="Oval 101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73" name="Text Box 102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74" name="Line 103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5" name="Line 104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6" name="Line 105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7" name="Line 106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57" name="Text Box 187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3. Election: 4 is forwarded </a:t>
              </a:r>
              <a:r>
                <a:rPr lang="en-US" b="1" dirty="0" smtClean="0">
                  <a:solidFill>
                    <a:srgbClr val="0000FF"/>
                  </a:solidFill>
                </a:rPr>
                <a:t>forever</a:t>
              </a:r>
              <a:r>
                <a:rPr lang="en-US" b="1" dirty="0">
                  <a:solidFill>
                    <a:srgbClr val="0000FF"/>
                  </a:solidFill>
                </a:rPr>
                <a:t>?</a:t>
              </a:r>
            </a:p>
          </p:txBody>
        </p:sp>
      </p:grpSp>
      <p:sp>
        <p:nvSpPr>
          <p:cNvPr id="35855" name="Text Box 201"/>
          <p:cNvSpPr txBox="1">
            <a:spLocks noChangeArrowheads="1"/>
          </p:cNvSpPr>
          <p:nvPr/>
        </p:nvSpPr>
        <p:spPr bwMode="auto">
          <a:xfrm>
            <a:off x="1427163" y="5272087"/>
            <a:ext cx="697201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May not terminate</a:t>
            </a:r>
            <a:r>
              <a:rPr lang="en-US" sz="1800" dirty="0">
                <a:solidFill>
                  <a:schemeClr val="tx1"/>
                </a:solidFill>
              </a:rPr>
              <a:t> when process failure occurs during the election!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Consider above example where 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==highest 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7" grpId="0" autoUpdateAnimBg="0"/>
      <p:bldP spid="158758" grpId="0" autoUpdateAnimBg="0"/>
      <p:bldP spid="158759" grpId="0" autoUpdateAnimBg="0"/>
      <p:bldP spid="158782" grpId="0" autoUpdateAnimBg="0"/>
      <p:bldP spid="1588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PA2 due this Friday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Midterm: 3/6 (Wednesday) in class</a:t>
            </a:r>
          </a:p>
          <a:p>
            <a:pPr lvl="1"/>
            <a:r>
              <a:rPr lang="en-US" dirty="0" smtClean="0"/>
              <a:t>45 minutes</a:t>
            </a:r>
          </a:p>
          <a:p>
            <a:pPr lvl="1"/>
            <a:r>
              <a:rPr lang="en-US" dirty="0" smtClean="0"/>
              <a:t>Everything up to today</a:t>
            </a:r>
          </a:p>
          <a:p>
            <a:pPr lvl="1"/>
            <a:r>
              <a:rPr lang="en-US" dirty="0" smtClean="0"/>
              <a:t>1-page cheat sheet is allowed.</a:t>
            </a:r>
          </a:p>
          <a:p>
            <a:r>
              <a:rPr lang="en-US" dirty="0" smtClean="0"/>
              <a:t>Best way to prepare</a:t>
            </a:r>
          </a:p>
          <a:p>
            <a:pPr lvl="1"/>
            <a:r>
              <a:rPr lang="en-US" dirty="0" smtClean="0"/>
              <a:t>Read the textbook &amp; go over the slides</a:t>
            </a:r>
          </a:p>
          <a:p>
            <a:pPr lvl="1"/>
            <a:r>
              <a:rPr lang="en-US" dirty="0" smtClean="0"/>
              <a:t>Go over the problems in the textbook</a:t>
            </a:r>
          </a:p>
          <a:p>
            <a:pPr lvl="1"/>
            <a:r>
              <a:rPr lang="en-US" dirty="0" smtClean="0"/>
              <a:t>Will add more problems for the lectures this week &amp; next</a:t>
            </a:r>
          </a:p>
          <a:p>
            <a:r>
              <a:rPr lang="en-US" dirty="0" smtClean="0"/>
              <a:t>PA3 will be out this weekend</a:t>
            </a:r>
          </a:p>
          <a:p>
            <a:r>
              <a:rPr lang="en-US" dirty="0" smtClean="0"/>
              <a:t>Anonymous feedback form still available.</a:t>
            </a:r>
          </a:p>
          <a:p>
            <a:r>
              <a:rPr lang="en-US" dirty="0" smtClean="0"/>
              <a:t>Please come to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2: Modified Ring Election </a:t>
            </a: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election </a:t>
            </a:r>
            <a:r>
              <a:rPr lang="en-US" dirty="0" smtClean="0"/>
              <a:t>message tracks </a:t>
            </a:r>
            <a:r>
              <a:rPr lang="en-US" i="1" dirty="0" smtClean="0"/>
              <a:t>all</a:t>
            </a:r>
            <a:r>
              <a:rPr lang="en-US" dirty="0" smtClean="0"/>
              <a:t> IDs of nodes that forwarded it, not just the highest</a:t>
            </a:r>
          </a:p>
          <a:p>
            <a:pPr lvl="1"/>
            <a:r>
              <a:rPr lang="en-US" dirty="0" smtClean="0"/>
              <a:t>Each node appends its ID to the list</a:t>
            </a:r>
          </a:p>
          <a:p>
            <a:r>
              <a:rPr lang="en-US" dirty="0" smtClean="0"/>
              <a:t>Once message goes all the way around a circle, new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is sent out</a:t>
            </a:r>
          </a:p>
          <a:p>
            <a:pPr lvl="1"/>
            <a:r>
              <a:rPr lang="en-US" dirty="0" smtClean="0"/>
              <a:t>Coordinator chosen by highest ID in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Each node appends its own ID to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returns to initiator</a:t>
            </a:r>
          </a:p>
          <a:p>
            <a:pPr lvl="1"/>
            <a:r>
              <a:rPr lang="en-US" dirty="0" smtClean="0"/>
              <a:t>Election a success if coordinator among ID list</a:t>
            </a:r>
          </a:p>
          <a:p>
            <a:pPr lvl="1"/>
            <a:r>
              <a:rPr lang="en-US" dirty="0" smtClean="0"/>
              <a:t>Otherwise, start election anew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2146300" y="21590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737100" y="1168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2, 3,4,0,1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 rot="2339013">
            <a:off x="419100" y="2972693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2,3,4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2095500" y="29718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7416800" y="2171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235700" y="31496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159000" y="39497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Coord(4)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940300" y="50419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378200" y="59944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429000" y="41656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940300" y="40005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391400" y="4965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6261100" y="60071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969000" y="40894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7467600" y="3962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38200" y="1206500"/>
            <a:ext cx="2146300" cy="2644776"/>
            <a:chOff x="528" y="568"/>
            <a:chExt cx="1352" cy="166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65915" name="Oval 27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6" name="Oval 28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8" name="Oval 30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9" name="Oval 31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84" name="AutoShape 32"/>
              <p:cNvCxnSpPr>
                <a:cxnSpLocks noChangeShapeType="1"/>
                <a:stCxn id="165915" idx="6"/>
                <a:endCxn id="165916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5" name="AutoShape 33"/>
              <p:cNvCxnSpPr>
                <a:cxnSpLocks noChangeShapeType="1"/>
                <a:stCxn id="165918" idx="4"/>
                <a:endCxn id="165919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6" name="AutoShape 34"/>
              <p:cNvCxnSpPr>
                <a:cxnSpLocks noChangeShapeType="1"/>
                <a:stCxn id="165917" idx="0"/>
                <a:endCxn id="165915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7" name="AutoShape 35"/>
              <p:cNvCxnSpPr>
                <a:cxnSpLocks noChangeShapeType="1"/>
                <a:stCxn id="165916" idx="6"/>
                <a:endCxn id="40091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8" name="AutoShape 36"/>
              <p:cNvCxnSpPr>
                <a:cxnSpLocks noChangeShapeType="1"/>
                <a:stCxn id="165919" idx="2"/>
                <a:endCxn id="165917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89" name="Text Box 37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90" name="Text Box 38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91" name="Text Box 39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92" name="Text Box 40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93" name="Text Box 41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30" name="Oval 42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95" name="Text Box 43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96" name="Line 4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97" name="Line 4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78" name="Text Box 46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467100" y="1193800"/>
            <a:ext cx="2476500" cy="2657475"/>
            <a:chOff x="2184" y="560"/>
            <a:chExt cx="1560" cy="1674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65937" name="Oval 49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8" name="Oval 50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9" name="Oval 51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0" name="Oval 52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1" name="Oval 53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62" name="AutoShape 54"/>
              <p:cNvCxnSpPr>
                <a:cxnSpLocks noChangeShapeType="1"/>
                <a:stCxn id="165937" idx="6"/>
                <a:endCxn id="16593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3" name="AutoShape 55"/>
              <p:cNvCxnSpPr>
                <a:cxnSpLocks noChangeShapeType="1"/>
                <a:stCxn id="165939" idx="0"/>
                <a:endCxn id="16593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4" name="AutoShape 56"/>
              <p:cNvCxnSpPr>
                <a:cxnSpLocks noChangeShapeType="1"/>
                <a:stCxn id="165938" idx="6"/>
                <a:endCxn id="40068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5" name="AutoShape 57"/>
              <p:cNvCxnSpPr>
                <a:cxnSpLocks noChangeShapeType="1"/>
                <a:stCxn id="165940" idx="4"/>
                <a:endCxn id="16593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66" name="Text Box 58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67" name="Text Box 59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68" name="Text Box 60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69" name="Text Box 61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70" name="Text Box 62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51" name="Oval 63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72" name="Text Box 64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73" name="Line 65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4" name="Line 66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5" name="Line 67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6" name="Line 68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56" name="Text Box 69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	P4 dies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48400" y="1206500"/>
            <a:ext cx="2184400" cy="2733675"/>
            <a:chOff x="3936" y="568"/>
            <a:chExt cx="1376" cy="1722"/>
          </a:xfrm>
        </p:grpSpPr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65960" name="Oval 72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1" name="Oval 73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2" name="Oval 74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3" name="Oval 75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4" name="Oval 76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40" name="AutoShape 77"/>
              <p:cNvCxnSpPr>
                <a:cxnSpLocks noChangeShapeType="1"/>
                <a:stCxn id="165960" idx="6"/>
                <a:endCxn id="165961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1" name="AutoShape 78"/>
              <p:cNvCxnSpPr>
                <a:cxnSpLocks noChangeShapeType="1"/>
                <a:stCxn id="165962" idx="0"/>
                <a:endCxn id="165960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2" name="AutoShape 79"/>
              <p:cNvCxnSpPr>
                <a:cxnSpLocks noChangeShapeType="1"/>
                <a:stCxn id="165961" idx="6"/>
                <a:endCxn id="40046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3" name="AutoShape 80"/>
              <p:cNvCxnSpPr>
                <a:cxnSpLocks noChangeShapeType="1"/>
                <a:stCxn id="165963" idx="4"/>
                <a:endCxn id="165962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44" name="Text Box 8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45" name="Text Box 8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46" name="Text Box 8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47" name="Text Box 8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48" name="Text Box 8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74" name="Oval 8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50" name="Text Box 8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51" name="Line 8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2" name="Line 8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3" name="Line 9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4" name="Line 9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34" name="Text Box 92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P2 selects 4 and announces the result</a:t>
              </a: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711200" y="4013200"/>
            <a:ext cx="2476500" cy="2581275"/>
            <a:chOff x="448" y="2336"/>
            <a:chExt cx="1560" cy="1626"/>
          </a:xfrm>
        </p:grpSpPr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592" y="2336"/>
              <a:ext cx="1280" cy="1256"/>
              <a:chOff x="2360" y="704"/>
              <a:chExt cx="1280" cy="1256"/>
            </a:xfrm>
          </p:grpSpPr>
          <p:sp>
            <p:nvSpPr>
              <p:cNvPr id="165983" name="Oval 95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4" name="Oval 96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5" name="Oval 97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6" name="Oval 98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7" name="Oval 99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18" name="AutoShape 100"/>
              <p:cNvCxnSpPr>
                <a:cxnSpLocks noChangeShapeType="1"/>
                <a:stCxn id="165983" idx="6"/>
                <a:endCxn id="165984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19" name="AutoShape 101"/>
              <p:cNvCxnSpPr>
                <a:cxnSpLocks noChangeShapeType="1"/>
                <a:stCxn id="165985" idx="0"/>
                <a:endCxn id="165983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0" name="AutoShape 102"/>
              <p:cNvCxnSpPr>
                <a:cxnSpLocks noChangeShapeType="1"/>
                <a:stCxn id="165984" idx="6"/>
                <a:endCxn id="40024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1" name="AutoShape 103"/>
              <p:cNvCxnSpPr>
                <a:cxnSpLocks noChangeShapeType="1"/>
                <a:stCxn id="165986" idx="4"/>
                <a:endCxn id="165985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22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23" name="Text Box 105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24" name="Text Box 106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25" name="Text Box 107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26" name="Text Box 108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97" name="Oval 109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28" name="Text Box 110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29" name="Line 111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0" name="Line 112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1" name="Line 113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2" name="Line 114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12" name="Text Box 115"/>
            <p:cNvSpPr txBox="1">
              <a:spLocks noChangeArrowheads="1"/>
            </p:cNvSpPr>
            <p:nvPr/>
          </p:nvSpPr>
          <p:spPr bwMode="auto">
            <a:xfrm>
              <a:off x="448" y="3632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4.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err="1" smtClean="0">
                  <a:solidFill>
                    <a:srgbClr val="0000FF"/>
                  </a:solidFill>
                </a:rPr>
                <a:t>Coord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but P4 is not included</a:t>
              </a:r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429000" y="4076701"/>
            <a:ext cx="2451100" cy="2466976"/>
            <a:chOff x="2160" y="2376"/>
            <a:chExt cx="1544" cy="1554"/>
          </a:xfrm>
        </p:grpSpPr>
        <p:grpSp>
          <p:nvGrpSpPr>
            <p:cNvPr id="14" name="Group 117"/>
            <p:cNvGrpSpPr>
              <a:grpSpLocks/>
            </p:cNvGrpSpPr>
            <p:nvPr/>
          </p:nvGrpSpPr>
          <p:grpSpPr bwMode="auto">
            <a:xfrm>
              <a:off x="2336" y="2376"/>
              <a:ext cx="1280" cy="1256"/>
              <a:chOff x="2360" y="704"/>
              <a:chExt cx="1280" cy="1256"/>
            </a:xfrm>
          </p:grpSpPr>
          <p:sp>
            <p:nvSpPr>
              <p:cNvPr id="166006" name="Oval 118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7" name="Oval 119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8" name="Oval 120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9" name="Oval 121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10" name="Oval 122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96" name="AutoShape 123"/>
              <p:cNvCxnSpPr>
                <a:cxnSpLocks noChangeShapeType="1"/>
                <a:stCxn id="166006" idx="6"/>
                <a:endCxn id="166007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7" name="AutoShape 124"/>
              <p:cNvCxnSpPr>
                <a:cxnSpLocks noChangeShapeType="1"/>
                <a:stCxn id="166008" idx="0"/>
                <a:endCxn id="166006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8" name="AutoShape 125"/>
              <p:cNvCxnSpPr>
                <a:cxnSpLocks noChangeShapeType="1"/>
                <a:stCxn id="166007" idx="6"/>
                <a:endCxn id="40002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9" name="AutoShape 126"/>
              <p:cNvCxnSpPr>
                <a:cxnSpLocks noChangeShapeType="1"/>
                <a:stCxn id="166009" idx="4"/>
                <a:endCxn id="166008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00" name="Text Box 127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01" name="Text Box 128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02" name="Text Box 129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03" name="Text Box 130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04" name="Text Box 131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20" name="Oval 132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06" name="Text Box 133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07" name="Line 134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8" name="Line 135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9" name="Line 136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10" name="Line 137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90" name="Text Box 138"/>
            <p:cNvSpPr txBox="1">
              <a:spLocks noChangeArrowheads="1"/>
            </p:cNvSpPr>
            <p:nvPr/>
          </p:nvSpPr>
          <p:spPr bwMode="auto">
            <a:xfrm>
              <a:off x="2160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P2 re-initiates election</a:t>
              </a:r>
            </a:p>
          </p:txBody>
        </p:sp>
      </p:grpSp>
      <p:grpSp>
        <p:nvGrpSpPr>
          <p:cNvPr id="15" name="Group 139"/>
          <p:cNvGrpSpPr>
            <a:grpSpLocks/>
          </p:cNvGrpSpPr>
          <p:nvPr/>
        </p:nvGrpSpPr>
        <p:grpSpPr bwMode="auto">
          <a:xfrm>
            <a:off x="6070600" y="4000501"/>
            <a:ext cx="2451100" cy="2543176"/>
            <a:chOff x="3824" y="2328"/>
            <a:chExt cx="1544" cy="1602"/>
          </a:xfrm>
        </p:grpSpPr>
        <p:grpSp>
          <p:nvGrpSpPr>
            <p:cNvPr id="16" name="Group 140"/>
            <p:cNvGrpSpPr>
              <a:grpSpLocks/>
            </p:cNvGrpSpPr>
            <p:nvPr/>
          </p:nvGrpSpPr>
          <p:grpSpPr bwMode="auto">
            <a:xfrm>
              <a:off x="3936" y="2328"/>
              <a:ext cx="1280" cy="1256"/>
              <a:chOff x="2360" y="704"/>
              <a:chExt cx="1280" cy="1256"/>
            </a:xfrm>
          </p:grpSpPr>
          <p:sp>
            <p:nvSpPr>
              <p:cNvPr id="166029" name="Oval 1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0" name="Oval 1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1" name="Oval 1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2" name="Oval 1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3" name="Oval 1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74" name="AutoShape 146"/>
              <p:cNvCxnSpPr>
                <a:cxnSpLocks noChangeShapeType="1"/>
                <a:stCxn id="166029" idx="6"/>
                <a:endCxn id="166030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5" name="AutoShape 147"/>
              <p:cNvCxnSpPr>
                <a:cxnSpLocks noChangeShapeType="1"/>
                <a:stCxn id="166031" idx="0"/>
                <a:endCxn id="166029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6" name="AutoShape 148"/>
              <p:cNvCxnSpPr>
                <a:cxnSpLocks noChangeShapeType="1"/>
                <a:stCxn id="166030" idx="6"/>
                <a:endCxn id="39980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7" name="AutoShape 149"/>
              <p:cNvCxnSpPr>
                <a:cxnSpLocks noChangeShapeType="1"/>
                <a:stCxn id="166032" idx="4"/>
                <a:endCxn id="166031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78" name="Text Box 150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9979" name="Text Box 151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9980" name="Text Box 152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9981" name="Text Box 153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9982" name="Text Box 154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43" name="Oval 155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984" name="Text Box 156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9985" name="Line 157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6" name="Line 158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7" name="Line 159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8" name="Line 160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68" name="Text Box 161"/>
            <p:cNvSpPr txBox="1">
              <a:spLocks noChangeArrowheads="1"/>
            </p:cNvSpPr>
            <p:nvPr/>
          </p:nvSpPr>
          <p:spPr bwMode="auto">
            <a:xfrm>
              <a:off x="3824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6. P3 is finally elected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srgbClr val="0000FF"/>
                </a:solidFill>
              </a:rPr>
              <a:pPr/>
              <a:t>14</a:t>
            </a:fld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utoUpdateAnimBg="0"/>
      <p:bldP spid="165899" grpId="0" autoUpdateAnimBg="0"/>
      <p:bldP spid="165900" grpId="0" autoUpdateAnimBg="0"/>
      <p:bldP spid="165901" grpId="0" autoUpdateAnimBg="0"/>
      <p:bldP spid="165902" grpId="0" autoUpdateAnimBg="0"/>
      <p:bldP spid="165903" grpId="0" autoUpdateAnimBg="0"/>
      <p:bldP spid="165904" grpId="0" autoUpdateAnimBg="0"/>
      <p:bldP spid="165905" grpId="0" autoUpdateAnimBg="0"/>
      <p:bldP spid="165906" grpId="0" autoUpdateAnimBg="0"/>
      <p:bldP spid="165907" grpId="0" autoUpdateAnimBg="0"/>
      <p:bldP spid="165908" grpId="0" autoUpdateAnimBg="0"/>
      <p:bldP spid="165909" grpId="0" autoUpdateAnimBg="0"/>
      <p:bldP spid="165910" grpId="0" autoUpdateAnimBg="0"/>
      <p:bldP spid="165911" grpId="0" autoUpdateAnimBg="0"/>
      <p:bldP spid="1659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Ring Election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messages?</a:t>
            </a:r>
          </a:p>
          <a:p>
            <a:pPr lvl="1"/>
            <a:r>
              <a:rPr lang="en-US" dirty="0" smtClean="0"/>
              <a:t>2N</a:t>
            </a:r>
          </a:p>
          <a:p>
            <a:r>
              <a:rPr lang="en-US" dirty="0" smtClean="0"/>
              <a:t>Is this better than original ring protocol?</a:t>
            </a:r>
          </a:p>
          <a:p>
            <a:pPr lvl="1"/>
            <a:r>
              <a:rPr lang="en-US" dirty="0" smtClean="0"/>
              <a:t>Messages are larger</a:t>
            </a:r>
          </a:p>
          <a:p>
            <a:r>
              <a:rPr lang="en-US" dirty="0"/>
              <a:t>Reconfiguration of ring upon failures</a:t>
            </a:r>
          </a:p>
          <a:p>
            <a:pPr lvl="1"/>
            <a:r>
              <a:rPr lang="en-US" dirty="0"/>
              <a:t>Can be done if all processes </a:t>
            </a:r>
            <a:r>
              <a:rPr lang="en-US" altLang="ja-JP" dirty="0"/>
              <a:t>"</a:t>
            </a:r>
            <a:r>
              <a:rPr lang="en-US" dirty="0"/>
              <a:t>know</a:t>
            </a:r>
            <a:r>
              <a:rPr lang="en-US" altLang="ja-JP" dirty="0"/>
              <a:t>"</a:t>
            </a:r>
            <a:r>
              <a:rPr lang="en-US" dirty="0"/>
              <a:t> about all other processes in the system</a:t>
            </a:r>
          </a:p>
          <a:p>
            <a:r>
              <a:rPr lang="en-US" dirty="0" smtClean="0"/>
              <a:t>What if initiator fails?</a:t>
            </a:r>
          </a:p>
          <a:p>
            <a:pPr lvl="1"/>
            <a:r>
              <a:rPr lang="en-US" dirty="0" smtClean="0"/>
              <a:t>Successor notices a message that went all the way around (how?)</a:t>
            </a:r>
          </a:p>
          <a:p>
            <a:pPr lvl="1"/>
            <a:r>
              <a:rPr lang="en-US" dirty="0" smtClean="0"/>
              <a:t>Starts new election</a:t>
            </a:r>
          </a:p>
          <a:p>
            <a:r>
              <a:rPr lang="en-US" dirty="0" smtClean="0"/>
              <a:t>What if two people initiate at once</a:t>
            </a:r>
          </a:p>
          <a:p>
            <a:pPr lvl="1"/>
            <a:r>
              <a:rPr lang="en-US" dirty="0" smtClean="0"/>
              <a:t>Discard initiators with lower IDs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Impossibility?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have a </a:t>
            </a:r>
            <a:r>
              <a:rPr lang="en-US" dirty="0" smtClean="0">
                <a:solidFill>
                  <a:srgbClr val="FF0000"/>
                </a:solidFill>
              </a:rPr>
              <a:t>totally correct </a:t>
            </a:r>
            <a:r>
              <a:rPr lang="en-US" dirty="0" smtClean="0"/>
              <a:t>election algorithm in a fully asynchronous system (</a:t>
            </a:r>
            <a:r>
              <a:rPr lang="en-US" dirty="0" smtClean="0">
                <a:solidFill>
                  <a:srgbClr val="FF0000"/>
                </a:solidFill>
              </a:rPr>
              <a:t>no bounds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No! Election can solve consensus</a:t>
            </a:r>
          </a:p>
          <a:p>
            <a:r>
              <a:rPr lang="en-US" dirty="0" smtClean="0"/>
              <a:t>Where might you run into problems with the modified ring algorithm?</a:t>
            </a:r>
            <a:endParaRPr lang="en-US" dirty="0"/>
          </a:p>
          <a:p>
            <a:pPr lvl="1"/>
            <a:r>
              <a:rPr lang="en-US" dirty="0" smtClean="0"/>
              <a:t>Detect leader failures</a:t>
            </a:r>
          </a:p>
          <a:p>
            <a:pPr lvl="1"/>
            <a:r>
              <a:rPr lang="en-US" dirty="0" smtClean="0"/>
              <a:t>Ring reorganization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Assumptions: </a:t>
            </a:r>
          </a:p>
          <a:p>
            <a:pPr lvl="1"/>
            <a:r>
              <a:rPr lang="en-US" dirty="0" smtClean="0"/>
              <a:t> Synchronous system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=id</a:t>
            </a:r>
          </a:p>
          <a:p>
            <a:pPr lvl="1"/>
            <a:r>
              <a:rPr lang="en-US" dirty="0" smtClean="0"/>
              <a:t>Each process knows all the other processes in the system (and thus their id</a:t>
            </a:r>
            <a:r>
              <a:rPr lang="fr-FR" altLang="ja-JP" dirty="0" smtClean="0"/>
              <a:t>'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message types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– starts an election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answer</a:t>
            </a:r>
            <a:r>
              <a:rPr lang="en-US" dirty="0" smtClean="0"/>
              <a:t> – acknowledges a message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– declares a winner</a:t>
            </a:r>
          </a:p>
          <a:p>
            <a:r>
              <a:rPr lang="en-US" dirty="0" smtClean="0"/>
              <a:t>Start an election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messages </a:t>
            </a:r>
            <a:r>
              <a:rPr lang="en-US" i="1" dirty="0" smtClean="0"/>
              <a:t>only</a:t>
            </a:r>
            <a:r>
              <a:rPr lang="en-US" dirty="0" smtClean="0"/>
              <a:t> to processes with higher IDs than self</a:t>
            </a:r>
          </a:p>
          <a:p>
            <a:pPr lvl="1"/>
            <a:r>
              <a:rPr lang="en-US" dirty="0" smtClean="0"/>
              <a:t>If no one replies after timeout: declare self winner</a:t>
            </a:r>
          </a:p>
          <a:p>
            <a:pPr lvl="1"/>
            <a:r>
              <a:rPr lang="en-US" dirty="0" smtClean="0"/>
              <a:t>If someone replies, wait for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</a:t>
            </a:r>
            <a:endParaRPr lang="en-US" dirty="0"/>
          </a:p>
          <a:p>
            <a:pPr lvl="2"/>
            <a:r>
              <a:rPr lang="en-US" dirty="0" smtClean="0"/>
              <a:t>Restart election after timeout</a:t>
            </a:r>
          </a:p>
          <a:p>
            <a:r>
              <a:rPr lang="en-US" dirty="0" smtClean="0"/>
              <a:t>When receiving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answer</a:t>
            </a:r>
          </a:p>
          <a:p>
            <a:pPr lvl="1"/>
            <a:r>
              <a:rPr lang="en-US" dirty="0" smtClean="0"/>
              <a:t>Start an election yourself</a:t>
            </a:r>
          </a:p>
          <a:p>
            <a:pPr lvl="2"/>
            <a:r>
              <a:rPr lang="en-US" dirty="0" smtClean="0"/>
              <a:t>If not already running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0"/>
            <a:ext cx="8229600" cy="1252538"/>
          </a:xfrm>
        </p:spPr>
        <p:txBody>
          <a:bodyPr/>
          <a:lstStyle/>
          <a:p>
            <a:r>
              <a:rPr lang="en-US" dirty="0" smtClean="0"/>
              <a:t>Example: Bully Election </a:t>
            </a:r>
            <a:endParaRPr 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33900" y="1638300"/>
            <a:ext cx="1016000" cy="1092200"/>
            <a:chOff x="2856" y="1032"/>
            <a:chExt cx="640" cy="688"/>
          </a:xfrm>
        </p:grpSpPr>
        <p:sp>
          <p:nvSpPr>
            <p:cNvPr id="52388" name="Line 11"/>
            <p:cNvSpPr>
              <a:spLocks noChangeShapeType="1"/>
            </p:cNvSpPr>
            <p:nvPr/>
          </p:nvSpPr>
          <p:spPr bwMode="auto">
            <a:xfrm flipV="1">
              <a:off x="3424" y="1176"/>
              <a:ext cx="0" cy="25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389" name="AutoShape 12"/>
            <p:cNvCxnSpPr>
              <a:cxnSpLocks noChangeShapeType="1"/>
            </p:cNvCxnSpPr>
            <p:nvPr/>
          </p:nvCxnSpPr>
          <p:spPr bwMode="auto">
            <a:xfrm rot="-5400000">
              <a:off x="2784" y="1232"/>
              <a:ext cx="688" cy="288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90" name="Text Box 13"/>
            <p:cNvSpPr txBox="1">
              <a:spLocks noChangeArrowheads="1"/>
            </p:cNvSpPr>
            <p:nvPr/>
          </p:nvSpPr>
          <p:spPr bwMode="auto">
            <a:xfrm>
              <a:off x="3160" y="1256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  <p:sp>
          <p:nvSpPr>
            <p:cNvPr id="52391" name="Text Box 14"/>
            <p:cNvSpPr txBox="1">
              <a:spLocks noChangeArrowheads="1"/>
            </p:cNvSpPr>
            <p:nvPr/>
          </p:nvSpPr>
          <p:spPr bwMode="auto">
            <a:xfrm>
              <a:off x="2856" y="1160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3900" y="901700"/>
            <a:ext cx="2260600" cy="2644776"/>
            <a:chOff x="456" y="568"/>
            <a:chExt cx="1424" cy="1666"/>
          </a:xfrm>
        </p:grpSpPr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1008" y="56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528" y="87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568" y="88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520" y="141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1088" y="170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73" name="AutoShape 21"/>
            <p:cNvCxnSpPr>
              <a:cxnSpLocks noChangeShapeType="1"/>
              <a:stCxn id="185360" idx="6"/>
              <a:endCxn id="185361" idx="0"/>
            </p:cNvCxnSpPr>
            <p:nvPr/>
          </p:nvCxnSpPr>
          <p:spPr bwMode="auto">
            <a:xfrm>
              <a:off x="1312" y="712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4" name="AutoShape 22"/>
            <p:cNvCxnSpPr>
              <a:cxnSpLocks noChangeShapeType="1"/>
              <a:stCxn id="185363" idx="4"/>
              <a:endCxn id="185364" idx="6"/>
            </p:cNvCxnSpPr>
            <p:nvPr/>
          </p:nvCxnSpPr>
          <p:spPr bwMode="auto">
            <a:xfrm rot="5400000">
              <a:off x="1460" y="1636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5" name="AutoShape 23"/>
            <p:cNvCxnSpPr>
              <a:cxnSpLocks noChangeShapeType="1"/>
              <a:stCxn id="185362" idx="0"/>
              <a:endCxn id="185360" idx="2"/>
            </p:cNvCxnSpPr>
            <p:nvPr/>
          </p:nvCxnSpPr>
          <p:spPr bwMode="auto">
            <a:xfrm rot="-5400000">
              <a:off x="780" y="652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6" name="AutoShape 24"/>
            <p:cNvCxnSpPr>
              <a:cxnSpLocks noChangeShapeType="1"/>
              <a:stCxn id="185361" idx="6"/>
              <a:endCxn id="52380" idx="3"/>
            </p:cNvCxnSpPr>
            <p:nvPr/>
          </p:nvCxnSpPr>
          <p:spPr bwMode="auto">
            <a:xfrm>
              <a:off x="1832" y="1016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7" name="AutoShape 25"/>
            <p:cNvCxnSpPr>
              <a:cxnSpLocks noChangeShapeType="1"/>
              <a:stCxn id="185364" idx="2"/>
              <a:endCxn id="185362" idx="2"/>
            </p:cNvCxnSpPr>
            <p:nvPr/>
          </p:nvCxnSpPr>
          <p:spPr bwMode="auto">
            <a:xfrm rot="10800000">
              <a:off x="568" y="1024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78" name="Text Box 26"/>
            <p:cNvSpPr txBox="1">
              <a:spLocks noChangeArrowheads="1"/>
            </p:cNvSpPr>
            <p:nvPr/>
          </p:nvSpPr>
          <p:spPr bwMode="auto">
            <a:xfrm>
              <a:off x="1040" y="64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79" name="Text Box 27"/>
            <p:cNvSpPr txBox="1">
              <a:spLocks noChangeArrowheads="1"/>
            </p:cNvSpPr>
            <p:nvPr/>
          </p:nvSpPr>
          <p:spPr bwMode="auto">
            <a:xfrm>
              <a:off x="1552" y="92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80" name="Text Box 28"/>
            <p:cNvSpPr txBox="1">
              <a:spLocks noChangeArrowheads="1"/>
            </p:cNvSpPr>
            <p:nvPr/>
          </p:nvSpPr>
          <p:spPr bwMode="auto">
            <a:xfrm>
              <a:off x="1544" y="1472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81" name="Text Box 29"/>
            <p:cNvSpPr txBox="1">
              <a:spLocks noChangeArrowheads="1"/>
            </p:cNvSpPr>
            <p:nvPr/>
          </p:nvSpPr>
          <p:spPr bwMode="auto">
            <a:xfrm>
              <a:off x="1104" y="176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82" name="Text Box 30"/>
            <p:cNvSpPr txBox="1">
              <a:spLocks noChangeArrowheads="1"/>
            </p:cNvSpPr>
            <p:nvPr/>
          </p:nvSpPr>
          <p:spPr bwMode="auto">
            <a:xfrm>
              <a:off x="584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480" y="139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84" name="Text Box 32"/>
            <p:cNvSpPr txBox="1">
              <a:spLocks noChangeArrowheads="1"/>
            </p:cNvSpPr>
            <p:nvPr/>
          </p:nvSpPr>
          <p:spPr bwMode="auto">
            <a:xfrm>
              <a:off x="480" y="1440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85" name="Line 33"/>
            <p:cNvSpPr>
              <a:spLocks noChangeShapeType="1"/>
            </p:cNvSpPr>
            <p:nvPr/>
          </p:nvSpPr>
          <p:spPr bwMode="auto">
            <a:xfrm flipH="1">
              <a:off x="504" y="1360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6" name="Line 34"/>
            <p:cNvSpPr>
              <a:spLocks noChangeShapeType="1"/>
            </p:cNvSpPr>
            <p:nvPr/>
          </p:nvSpPr>
          <p:spPr bwMode="auto">
            <a:xfrm>
              <a:off x="456" y="1376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7" name="Text Box 35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479800" y="927100"/>
            <a:ext cx="2489200" cy="2593976"/>
            <a:chOff x="2192" y="584"/>
            <a:chExt cx="1568" cy="1634"/>
          </a:xfrm>
        </p:grpSpPr>
        <p:sp>
          <p:nvSpPr>
            <p:cNvPr id="52348" name="Text Box 37"/>
            <p:cNvSpPr txBox="1">
              <a:spLocks noChangeArrowheads="1"/>
            </p:cNvSpPr>
            <p:nvPr/>
          </p:nvSpPr>
          <p:spPr bwMode="auto">
            <a:xfrm>
              <a:off x="2200" y="2024"/>
              <a:ext cx="1560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</a:t>
              </a:r>
              <a:r>
                <a:rPr lang="en-US" b="1" dirty="0" smtClean="0">
                  <a:solidFill>
                    <a:srgbClr val="0000FF"/>
                  </a:solidFill>
                </a:rPr>
                <a:t> replies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5382" name="Oval 38"/>
            <p:cNvSpPr>
              <a:spLocks noChangeArrowheads="1"/>
            </p:cNvSpPr>
            <p:nvPr/>
          </p:nvSpPr>
          <p:spPr bwMode="auto">
            <a:xfrm>
              <a:off x="274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326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230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325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282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54" name="AutoShape 43"/>
            <p:cNvCxnSpPr>
              <a:cxnSpLocks noChangeShapeType="1"/>
              <a:stCxn id="185382" idx="6"/>
              <a:endCxn id="185383" idx="0"/>
            </p:cNvCxnSpPr>
            <p:nvPr/>
          </p:nvCxnSpPr>
          <p:spPr bwMode="auto">
            <a:xfrm>
              <a:off x="304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4"/>
            <p:cNvCxnSpPr>
              <a:cxnSpLocks noChangeShapeType="1"/>
              <a:stCxn id="185385" idx="4"/>
              <a:endCxn id="185386" idx="6"/>
            </p:cNvCxnSpPr>
            <p:nvPr/>
          </p:nvCxnSpPr>
          <p:spPr bwMode="auto">
            <a:xfrm rot="5400000">
              <a:off x="319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6" name="AutoShape 45"/>
            <p:cNvCxnSpPr>
              <a:cxnSpLocks noChangeShapeType="1"/>
              <a:stCxn id="185384" idx="0"/>
              <a:endCxn id="185382" idx="2"/>
            </p:cNvCxnSpPr>
            <p:nvPr/>
          </p:nvCxnSpPr>
          <p:spPr bwMode="auto">
            <a:xfrm rot="-5400000">
              <a:off x="251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7" name="AutoShape 46"/>
            <p:cNvCxnSpPr>
              <a:cxnSpLocks noChangeShapeType="1"/>
              <a:stCxn id="185383" idx="6"/>
              <a:endCxn id="52361" idx="3"/>
            </p:cNvCxnSpPr>
            <p:nvPr/>
          </p:nvCxnSpPr>
          <p:spPr bwMode="auto">
            <a:xfrm>
              <a:off x="356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8" name="AutoShape 47"/>
            <p:cNvCxnSpPr>
              <a:cxnSpLocks noChangeShapeType="1"/>
              <a:stCxn id="185386" idx="2"/>
              <a:endCxn id="185384" idx="2"/>
            </p:cNvCxnSpPr>
            <p:nvPr/>
          </p:nvCxnSpPr>
          <p:spPr bwMode="auto">
            <a:xfrm rot="10800000">
              <a:off x="230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9" name="Text Box 48"/>
            <p:cNvSpPr txBox="1">
              <a:spLocks noChangeArrowheads="1"/>
            </p:cNvSpPr>
            <p:nvPr/>
          </p:nvSpPr>
          <p:spPr bwMode="auto">
            <a:xfrm>
              <a:off x="277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60" name="Text Box 49"/>
            <p:cNvSpPr txBox="1">
              <a:spLocks noChangeArrowheads="1"/>
            </p:cNvSpPr>
            <p:nvPr/>
          </p:nvSpPr>
          <p:spPr bwMode="auto">
            <a:xfrm>
              <a:off x="328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61" name="Text Box 50"/>
            <p:cNvSpPr txBox="1">
              <a:spLocks noChangeArrowheads="1"/>
            </p:cNvSpPr>
            <p:nvPr/>
          </p:nvSpPr>
          <p:spPr bwMode="auto">
            <a:xfrm>
              <a:off x="328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62" name="Text Box 51"/>
            <p:cNvSpPr txBox="1">
              <a:spLocks noChangeArrowheads="1"/>
            </p:cNvSpPr>
            <p:nvPr/>
          </p:nvSpPr>
          <p:spPr bwMode="auto">
            <a:xfrm>
              <a:off x="284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63" name="Text Box 52"/>
            <p:cNvSpPr txBox="1">
              <a:spLocks noChangeArrowheads="1"/>
            </p:cNvSpPr>
            <p:nvPr/>
          </p:nvSpPr>
          <p:spPr bwMode="auto">
            <a:xfrm>
              <a:off x="232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97" name="Oval 53"/>
            <p:cNvSpPr>
              <a:spLocks noChangeArrowheads="1"/>
            </p:cNvSpPr>
            <p:nvPr/>
          </p:nvSpPr>
          <p:spPr bwMode="auto">
            <a:xfrm>
              <a:off x="221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65" name="Text Box 54"/>
            <p:cNvSpPr txBox="1">
              <a:spLocks noChangeArrowheads="1"/>
            </p:cNvSpPr>
            <p:nvPr/>
          </p:nvSpPr>
          <p:spPr bwMode="auto">
            <a:xfrm>
              <a:off x="221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66" name="Line 55"/>
            <p:cNvSpPr>
              <a:spLocks noChangeShapeType="1"/>
            </p:cNvSpPr>
            <p:nvPr/>
          </p:nvSpPr>
          <p:spPr bwMode="auto">
            <a:xfrm flipH="1">
              <a:off x="224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67" name="Line 56"/>
            <p:cNvSpPr>
              <a:spLocks noChangeShapeType="1"/>
            </p:cNvSpPr>
            <p:nvPr/>
          </p:nvSpPr>
          <p:spPr bwMode="auto">
            <a:xfrm>
              <a:off x="219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083300" y="927100"/>
            <a:ext cx="2476500" cy="2581276"/>
            <a:chOff x="3832" y="584"/>
            <a:chExt cx="1560" cy="1626"/>
          </a:xfrm>
        </p:grpSpPr>
        <p:sp>
          <p:nvSpPr>
            <p:cNvPr id="52328" name="Text Box 58"/>
            <p:cNvSpPr txBox="1">
              <a:spLocks noChangeArrowheads="1"/>
            </p:cNvSpPr>
            <p:nvPr/>
          </p:nvSpPr>
          <p:spPr bwMode="auto">
            <a:xfrm>
              <a:off x="3840" y="2016"/>
              <a:ext cx="15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P3 &amp; P4 initiate election</a:t>
              </a:r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438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490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5" name="Oval 61"/>
            <p:cNvSpPr>
              <a:spLocks noChangeArrowheads="1"/>
            </p:cNvSpPr>
            <p:nvPr/>
          </p:nvSpPr>
          <p:spPr bwMode="auto">
            <a:xfrm>
              <a:off x="394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6" name="Oval 62"/>
            <p:cNvSpPr>
              <a:spLocks noChangeArrowheads="1"/>
            </p:cNvSpPr>
            <p:nvPr/>
          </p:nvSpPr>
          <p:spPr bwMode="auto">
            <a:xfrm>
              <a:off x="489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7" name="Oval 63"/>
            <p:cNvSpPr>
              <a:spLocks noChangeArrowheads="1"/>
            </p:cNvSpPr>
            <p:nvPr/>
          </p:nvSpPr>
          <p:spPr bwMode="auto">
            <a:xfrm>
              <a:off x="446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34" name="AutoShape 64"/>
            <p:cNvCxnSpPr>
              <a:cxnSpLocks noChangeShapeType="1"/>
              <a:stCxn id="185403" idx="6"/>
              <a:endCxn id="185404" idx="0"/>
            </p:cNvCxnSpPr>
            <p:nvPr/>
          </p:nvCxnSpPr>
          <p:spPr bwMode="auto">
            <a:xfrm>
              <a:off x="468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5" name="AutoShape 65"/>
            <p:cNvCxnSpPr>
              <a:cxnSpLocks noChangeShapeType="1"/>
              <a:stCxn id="185406" idx="4"/>
              <a:endCxn id="185407" idx="6"/>
            </p:cNvCxnSpPr>
            <p:nvPr/>
          </p:nvCxnSpPr>
          <p:spPr bwMode="auto">
            <a:xfrm rot="5400000">
              <a:off x="483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6" name="AutoShape 66"/>
            <p:cNvCxnSpPr>
              <a:cxnSpLocks noChangeShapeType="1"/>
              <a:stCxn id="185405" idx="0"/>
              <a:endCxn id="185403" idx="2"/>
            </p:cNvCxnSpPr>
            <p:nvPr/>
          </p:nvCxnSpPr>
          <p:spPr bwMode="auto">
            <a:xfrm rot="-5400000">
              <a:off x="415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7" name="AutoShape 67"/>
            <p:cNvCxnSpPr>
              <a:cxnSpLocks noChangeShapeType="1"/>
              <a:stCxn id="185404" idx="6"/>
              <a:endCxn id="52341" idx="3"/>
            </p:cNvCxnSpPr>
            <p:nvPr/>
          </p:nvCxnSpPr>
          <p:spPr bwMode="auto">
            <a:xfrm>
              <a:off x="520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8" name="AutoShape 68"/>
            <p:cNvCxnSpPr>
              <a:cxnSpLocks noChangeShapeType="1"/>
              <a:stCxn id="185407" idx="2"/>
              <a:endCxn id="185405" idx="2"/>
            </p:cNvCxnSpPr>
            <p:nvPr/>
          </p:nvCxnSpPr>
          <p:spPr bwMode="auto">
            <a:xfrm rot="10800000">
              <a:off x="394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39" name="Text Box 69"/>
            <p:cNvSpPr txBox="1">
              <a:spLocks noChangeArrowheads="1"/>
            </p:cNvSpPr>
            <p:nvPr/>
          </p:nvSpPr>
          <p:spPr bwMode="auto">
            <a:xfrm>
              <a:off x="441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40" name="Text Box 70"/>
            <p:cNvSpPr txBox="1">
              <a:spLocks noChangeArrowheads="1"/>
            </p:cNvSpPr>
            <p:nvPr/>
          </p:nvSpPr>
          <p:spPr bwMode="auto">
            <a:xfrm>
              <a:off x="492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41" name="Text Box 71"/>
            <p:cNvSpPr txBox="1">
              <a:spLocks noChangeArrowheads="1"/>
            </p:cNvSpPr>
            <p:nvPr/>
          </p:nvSpPr>
          <p:spPr bwMode="auto">
            <a:xfrm>
              <a:off x="492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42" name="Text Box 72"/>
            <p:cNvSpPr txBox="1">
              <a:spLocks noChangeArrowheads="1"/>
            </p:cNvSpPr>
            <p:nvPr/>
          </p:nvSpPr>
          <p:spPr bwMode="auto">
            <a:xfrm>
              <a:off x="448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43" name="Text Box 73"/>
            <p:cNvSpPr txBox="1">
              <a:spLocks noChangeArrowheads="1"/>
            </p:cNvSpPr>
            <p:nvPr/>
          </p:nvSpPr>
          <p:spPr bwMode="auto">
            <a:xfrm>
              <a:off x="396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418" name="Oval 74"/>
            <p:cNvSpPr>
              <a:spLocks noChangeArrowheads="1"/>
            </p:cNvSpPr>
            <p:nvPr/>
          </p:nvSpPr>
          <p:spPr bwMode="auto">
            <a:xfrm>
              <a:off x="385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45" name="Text Box 75"/>
            <p:cNvSpPr txBox="1">
              <a:spLocks noChangeArrowheads="1"/>
            </p:cNvSpPr>
            <p:nvPr/>
          </p:nvSpPr>
          <p:spPr bwMode="auto">
            <a:xfrm>
              <a:off x="385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46" name="Line 76"/>
            <p:cNvSpPr>
              <a:spLocks noChangeShapeType="1"/>
            </p:cNvSpPr>
            <p:nvPr/>
          </p:nvSpPr>
          <p:spPr bwMode="auto">
            <a:xfrm flipH="1">
              <a:off x="388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47" name="Line 77"/>
            <p:cNvSpPr>
              <a:spLocks noChangeShapeType="1"/>
            </p:cNvSpPr>
            <p:nvPr/>
          </p:nvSpPr>
          <p:spPr bwMode="auto">
            <a:xfrm>
              <a:off x="383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36600" y="3644901"/>
            <a:ext cx="2247900" cy="2568576"/>
            <a:chOff x="464" y="2296"/>
            <a:chExt cx="1416" cy="1618"/>
          </a:xfrm>
        </p:grpSpPr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464" y="2296"/>
              <a:ext cx="1392" cy="1424"/>
              <a:chOff x="464" y="2320"/>
              <a:chExt cx="1392" cy="1424"/>
            </a:xfrm>
          </p:grpSpPr>
          <p:sp>
            <p:nvSpPr>
              <p:cNvPr id="185424" name="Oval 80"/>
              <p:cNvSpPr>
                <a:spLocks noChangeArrowheads="1"/>
              </p:cNvSpPr>
              <p:nvPr/>
            </p:nvSpPr>
            <p:spPr bwMode="auto">
              <a:xfrm>
                <a:off x="1016" y="232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5" name="Oval 81"/>
              <p:cNvSpPr>
                <a:spLocks noChangeArrowheads="1"/>
              </p:cNvSpPr>
              <p:nvPr/>
            </p:nvSpPr>
            <p:spPr bwMode="auto">
              <a:xfrm>
                <a:off x="1536" y="26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6" name="Oval 82"/>
              <p:cNvSpPr>
                <a:spLocks noChangeArrowheads="1"/>
              </p:cNvSpPr>
              <p:nvPr/>
            </p:nvSpPr>
            <p:spPr bwMode="auto">
              <a:xfrm>
                <a:off x="576" y="263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7" name="Oval 83"/>
              <p:cNvSpPr>
                <a:spLocks noChangeArrowheads="1"/>
              </p:cNvSpPr>
              <p:nvPr/>
            </p:nvSpPr>
            <p:spPr bwMode="auto">
              <a:xfrm>
                <a:off x="1528" y="31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8" name="Oval 84"/>
              <p:cNvSpPr>
                <a:spLocks noChangeArrowheads="1"/>
              </p:cNvSpPr>
              <p:nvPr/>
            </p:nvSpPr>
            <p:spPr bwMode="auto">
              <a:xfrm>
                <a:off x="1096" y="3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314" name="AutoShape 85"/>
              <p:cNvCxnSpPr>
                <a:cxnSpLocks noChangeShapeType="1"/>
                <a:stCxn id="185424" idx="6"/>
                <a:endCxn id="185425" idx="0"/>
              </p:cNvCxnSpPr>
              <p:nvPr/>
            </p:nvCxnSpPr>
            <p:spPr bwMode="auto">
              <a:xfrm>
                <a:off x="1320" y="2464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5" name="AutoShape 86"/>
              <p:cNvCxnSpPr>
                <a:cxnSpLocks noChangeShapeType="1"/>
                <a:stCxn id="185427" idx="4"/>
                <a:endCxn id="185428" idx="6"/>
              </p:cNvCxnSpPr>
              <p:nvPr/>
            </p:nvCxnSpPr>
            <p:spPr bwMode="auto">
              <a:xfrm rot="5400000">
                <a:off x="1468" y="3388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6" name="AutoShape 87"/>
              <p:cNvCxnSpPr>
                <a:cxnSpLocks noChangeShapeType="1"/>
                <a:stCxn id="185426" idx="0"/>
                <a:endCxn id="185424" idx="2"/>
              </p:cNvCxnSpPr>
              <p:nvPr/>
            </p:nvCxnSpPr>
            <p:spPr bwMode="auto">
              <a:xfrm rot="-5400000">
                <a:off x="788" y="2404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7" name="AutoShape 88"/>
              <p:cNvCxnSpPr>
                <a:cxnSpLocks noChangeShapeType="1"/>
                <a:stCxn id="185425" idx="6"/>
                <a:endCxn id="52321" idx="3"/>
              </p:cNvCxnSpPr>
              <p:nvPr/>
            </p:nvCxnSpPr>
            <p:spPr bwMode="auto">
              <a:xfrm>
                <a:off x="1840" y="2768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8" name="AutoShape 89"/>
              <p:cNvCxnSpPr>
                <a:cxnSpLocks noChangeShapeType="1"/>
                <a:stCxn id="185428" idx="2"/>
                <a:endCxn id="185426" idx="2"/>
              </p:cNvCxnSpPr>
              <p:nvPr/>
            </p:nvCxnSpPr>
            <p:spPr bwMode="auto">
              <a:xfrm rot="10800000">
                <a:off x="576" y="2776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319" name="Text Box 90"/>
              <p:cNvSpPr txBox="1">
                <a:spLocks noChangeArrowheads="1"/>
              </p:cNvSpPr>
              <p:nvPr/>
            </p:nvSpPr>
            <p:spPr bwMode="auto">
              <a:xfrm>
                <a:off x="1048" y="23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320" name="Text Box 91"/>
              <p:cNvSpPr txBox="1">
                <a:spLocks noChangeArrowheads="1"/>
              </p:cNvSpPr>
              <p:nvPr/>
            </p:nvSpPr>
            <p:spPr bwMode="auto">
              <a:xfrm>
                <a:off x="1560" y="26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321" name="Text Box 92"/>
              <p:cNvSpPr txBox="1">
                <a:spLocks noChangeArrowheads="1"/>
              </p:cNvSpPr>
              <p:nvPr/>
            </p:nvSpPr>
            <p:spPr bwMode="auto">
              <a:xfrm>
                <a:off x="1552" y="32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322" name="Text Box 93"/>
              <p:cNvSpPr txBox="1">
                <a:spLocks noChangeArrowheads="1"/>
              </p:cNvSpPr>
              <p:nvPr/>
            </p:nvSpPr>
            <p:spPr bwMode="auto">
              <a:xfrm>
                <a:off x="1112" y="35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323" name="Text Box 94"/>
              <p:cNvSpPr txBox="1">
                <a:spLocks noChangeArrowheads="1"/>
              </p:cNvSpPr>
              <p:nvPr/>
            </p:nvSpPr>
            <p:spPr bwMode="auto">
              <a:xfrm>
                <a:off x="592" y="269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39" name="Oval 95"/>
              <p:cNvSpPr>
                <a:spLocks noChangeArrowheads="1"/>
              </p:cNvSpPr>
              <p:nvPr/>
            </p:nvSpPr>
            <p:spPr bwMode="auto">
              <a:xfrm>
                <a:off x="488" y="314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325" name="Text Box 96"/>
              <p:cNvSpPr txBox="1">
                <a:spLocks noChangeArrowheads="1"/>
              </p:cNvSpPr>
              <p:nvPr/>
            </p:nvSpPr>
            <p:spPr bwMode="auto">
              <a:xfrm>
                <a:off x="488" y="3192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326" name="Line 97"/>
              <p:cNvSpPr>
                <a:spLocks noChangeShapeType="1"/>
              </p:cNvSpPr>
              <p:nvPr/>
            </p:nvSpPr>
            <p:spPr bwMode="auto">
              <a:xfrm flipH="1">
                <a:off x="512" y="311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327" name="Line 98"/>
              <p:cNvSpPr>
                <a:spLocks noChangeShapeType="1"/>
              </p:cNvSpPr>
              <p:nvPr/>
            </p:nvSpPr>
            <p:spPr bwMode="auto">
              <a:xfrm>
                <a:off x="464" y="312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308" name="Text Box 99"/>
            <p:cNvSpPr txBox="1">
              <a:spLocks noChangeArrowheads="1"/>
            </p:cNvSpPr>
            <p:nvPr/>
          </p:nvSpPr>
          <p:spPr bwMode="auto">
            <a:xfrm>
              <a:off x="528" y="372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4. P3 receives reply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1816100" y="5118100"/>
            <a:ext cx="647700" cy="330200"/>
            <a:chOff x="1144" y="3224"/>
            <a:chExt cx="408" cy="208"/>
          </a:xfrm>
        </p:grpSpPr>
        <p:cxnSp>
          <p:nvCxnSpPr>
            <p:cNvPr id="52305" name="AutoShape 101"/>
            <p:cNvCxnSpPr>
              <a:cxnSpLocks noChangeShapeType="1"/>
              <a:stCxn id="185428" idx="0"/>
              <a:endCxn id="52321" idx="1"/>
            </p:cNvCxnSpPr>
            <p:nvPr/>
          </p:nvCxnSpPr>
          <p:spPr bwMode="auto">
            <a:xfrm rot="-5400000">
              <a:off x="1333" y="3214"/>
              <a:ext cx="133" cy="30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6" name="Text Box 102"/>
            <p:cNvSpPr txBox="1">
              <a:spLocks noChangeArrowheads="1"/>
            </p:cNvSpPr>
            <p:nvPr/>
          </p:nvSpPr>
          <p:spPr bwMode="auto">
            <a:xfrm>
              <a:off x="1144" y="3224"/>
              <a:ext cx="3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244600" y="1562100"/>
            <a:ext cx="2133600" cy="1143000"/>
            <a:chOff x="784" y="984"/>
            <a:chExt cx="1344" cy="720"/>
          </a:xfrm>
        </p:grpSpPr>
        <p:sp>
          <p:nvSpPr>
            <p:cNvPr id="52299" name="Text Box 104"/>
            <p:cNvSpPr txBox="1">
              <a:spLocks noChangeArrowheads="1"/>
            </p:cNvSpPr>
            <p:nvPr/>
          </p:nvSpPr>
          <p:spPr bwMode="auto">
            <a:xfrm>
              <a:off x="1496" y="116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0" name="AutoShape 105"/>
            <p:cNvCxnSpPr>
              <a:cxnSpLocks noChangeShapeType="1"/>
            </p:cNvCxnSpPr>
            <p:nvPr/>
          </p:nvCxnSpPr>
          <p:spPr bwMode="auto">
            <a:xfrm rot="10800000" flipV="1">
              <a:off x="1240" y="1027"/>
              <a:ext cx="312" cy="677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1" name="Text Box 106"/>
            <p:cNvSpPr txBox="1">
              <a:spLocks noChangeArrowheads="1"/>
            </p:cNvSpPr>
            <p:nvPr/>
          </p:nvSpPr>
          <p:spPr bwMode="auto">
            <a:xfrm>
              <a:off x="1000" y="1216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2" name="AutoShape 107"/>
            <p:cNvCxnSpPr>
              <a:cxnSpLocks noChangeShapeType="1"/>
            </p:cNvCxnSpPr>
            <p:nvPr/>
          </p:nvCxnSpPr>
          <p:spPr bwMode="auto">
            <a:xfrm rot="10800000" flipV="1">
              <a:off x="784" y="1027"/>
              <a:ext cx="768" cy="32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3" name="Text Box 108"/>
            <p:cNvSpPr txBox="1">
              <a:spLocks noChangeArrowheads="1"/>
            </p:cNvSpPr>
            <p:nvPr/>
          </p:nvSpPr>
          <p:spPr bwMode="auto">
            <a:xfrm>
              <a:off x="880" y="984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304" name="Line 109"/>
            <p:cNvSpPr>
              <a:spLocks noChangeShapeType="1"/>
            </p:cNvSpPr>
            <p:nvPr/>
          </p:nvSpPr>
          <p:spPr bwMode="auto">
            <a:xfrm flipH="1">
              <a:off x="1712" y="1152"/>
              <a:ext cx="40" cy="2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6569075" y="1930400"/>
            <a:ext cx="1927225" cy="1020763"/>
            <a:chOff x="4138" y="1216"/>
            <a:chExt cx="1214" cy="643"/>
          </a:xfrm>
        </p:grpSpPr>
        <p:sp>
          <p:nvSpPr>
            <p:cNvPr id="52293" name="Text Box 111"/>
            <p:cNvSpPr txBox="1">
              <a:spLocks noChangeArrowheads="1"/>
            </p:cNvSpPr>
            <p:nvPr/>
          </p:nvSpPr>
          <p:spPr bwMode="auto">
            <a:xfrm>
              <a:off x="4760" y="1680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4" name="Line 112"/>
            <p:cNvSpPr>
              <a:spLocks noChangeShapeType="1"/>
            </p:cNvSpPr>
            <p:nvPr/>
          </p:nvSpPr>
          <p:spPr bwMode="auto">
            <a:xfrm flipH="1" flipV="1">
              <a:off x="4138" y="1568"/>
              <a:ext cx="358" cy="2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Text Box 113"/>
            <p:cNvSpPr txBox="1">
              <a:spLocks noChangeArrowheads="1"/>
            </p:cNvSpPr>
            <p:nvPr/>
          </p:nvSpPr>
          <p:spPr bwMode="auto">
            <a:xfrm>
              <a:off x="4208" y="1504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296" name="AutoShape 114"/>
            <p:cNvCxnSpPr>
              <a:cxnSpLocks noChangeShapeType="1"/>
            </p:cNvCxnSpPr>
            <p:nvPr/>
          </p:nvCxnSpPr>
          <p:spPr bwMode="auto">
            <a:xfrm rot="5400000" flipH="1">
              <a:off x="4571" y="956"/>
              <a:ext cx="65" cy="888"/>
            </a:xfrm>
            <a:prstGeom prst="curvedConnector3">
              <a:avLst>
                <a:gd name="adj1" fmla="val 307694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97" name="Text Box 115"/>
            <p:cNvSpPr txBox="1">
              <a:spLocks noChangeArrowheads="1"/>
            </p:cNvSpPr>
            <p:nvPr/>
          </p:nvSpPr>
          <p:spPr bwMode="auto">
            <a:xfrm>
              <a:off x="4288" y="1216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8" name="Line 116"/>
            <p:cNvSpPr>
              <a:spLocks noChangeShapeType="1"/>
            </p:cNvSpPr>
            <p:nvPr/>
          </p:nvSpPr>
          <p:spPr bwMode="auto">
            <a:xfrm flipH="1">
              <a:off x="4720" y="1624"/>
              <a:ext cx="192" cy="13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454400" y="3594101"/>
            <a:ext cx="2260600" cy="2593976"/>
            <a:chOff x="2176" y="2264"/>
            <a:chExt cx="1424" cy="1634"/>
          </a:xfrm>
        </p:grpSpPr>
        <p:grpSp>
          <p:nvGrpSpPr>
            <p:cNvPr id="12" name="Group 118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63" name="Oval 119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4" name="Oval 120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5" name="Oval 121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6" name="Oval 122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7" name="Oval 123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79" name="AutoShape 124"/>
              <p:cNvCxnSpPr>
                <a:cxnSpLocks noChangeShapeType="1"/>
                <a:stCxn id="185463" idx="6"/>
                <a:endCxn id="185464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0" name="AutoShape 125"/>
              <p:cNvCxnSpPr>
                <a:cxnSpLocks noChangeShapeType="1"/>
                <a:stCxn id="185466" idx="4"/>
                <a:endCxn id="185467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1" name="AutoShape 126"/>
              <p:cNvCxnSpPr>
                <a:cxnSpLocks noChangeShapeType="1"/>
                <a:stCxn id="185465" idx="0"/>
                <a:endCxn id="185463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2" name="AutoShape 127"/>
              <p:cNvCxnSpPr>
                <a:cxnSpLocks noChangeShapeType="1"/>
                <a:stCxn id="185464" idx="6"/>
                <a:endCxn id="52286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3" name="AutoShape 128"/>
              <p:cNvCxnSpPr>
                <a:cxnSpLocks noChangeShapeType="1"/>
                <a:stCxn id="185467" idx="2"/>
                <a:endCxn id="185465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84" name="Text Box 129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85" name="Text Box 130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86" name="Text Box 131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87" name="Text Box 132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88" name="Text Box 133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78" name="Oval 134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90" name="Text Box 135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91" name="Line 136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92" name="Line 137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73" name="Text Box 138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receives no reply</a:t>
              </a:r>
            </a:p>
          </p:txBody>
        </p: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6083300" y="3606801"/>
            <a:ext cx="2260600" cy="2593976"/>
            <a:chOff x="2176" y="2264"/>
            <a:chExt cx="1424" cy="1634"/>
          </a:xfrm>
        </p:grpSpPr>
        <p:grpSp>
          <p:nvGrpSpPr>
            <p:cNvPr id="15" name="Group 140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85" name="Oval 141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6" name="Oval 142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7" name="Oval 143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8" name="Oval 144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9" name="Oval 145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58" name="AutoShape 146"/>
              <p:cNvCxnSpPr>
                <a:cxnSpLocks noChangeShapeType="1"/>
                <a:stCxn id="185485" idx="6"/>
                <a:endCxn id="185486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59" name="AutoShape 147"/>
              <p:cNvCxnSpPr>
                <a:cxnSpLocks noChangeShapeType="1"/>
                <a:stCxn id="185488" idx="4"/>
                <a:endCxn id="185489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0" name="AutoShape 148"/>
              <p:cNvCxnSpPr>
                <a:cxnSpLocks noChangeShapeType="1"/>
                <a:stCxn id="185487" idx="0"/>
                <a:endCxn id="185485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1" name="AutoShape 149"/>
              <p:cNvCxnSpPr>
                <a:cxnSpLocks noChangeShapeType="1"/>
                <a:stCxn id="185486" idx="6"/>
                <a:endCxn id="52265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2" name="AutoShape 150"/>
              <p:cNvCxnSpPr>
                <a:cxnSpLocks noChangeShapeType="1"/>
                <a:stCxn id="185489" idx="2"/>
                <a:endCxn id="185487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63" name="Text Box 151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64" name="Text Box 152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65" name="Text Box 153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66" name="Text Box 154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67" name="Text Box 155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500" name="Oval 156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69" name="Text Box 157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70" name="Line 158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71" name="Line 159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52" name="Text Box 160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announces itself </a:t>
              </a:r>
            </a:p>
          </p:txBody>
        </p:sp>
      </p:grpSp>
      <p:grpSp>
        <p:nvGrpSpPr>
          <p:cNvPr id="18" name="Group 161"/>
          <p:cNvGrpSpPr>
            <a:grpSpLocks/>
          </p:cNvGrpSpPr>
          <p:nvPr/>
        </p:nvGrpSpPr>
        <p:grpSpPr bwMode="auto">
          <a:xfrm>
            <a:off x="6521450" y="4051300"/>
            <a:ext cx="1301750" cy="1425575"/>
            <a:chOff x="4108" y="2552"/>
            <a:chExt cx="820" cy="898"/>
          </a:xfrm>
        </p:grpSpPr>
        <p:cxnSp>
          <p:nvCxnSpPr>
            <p:cNvPr id="52246" name="AutoShape 162"/>
            <p:cNvCxnSpPr>
              <a:cxnSpLocks noChangeShapeType="1"/>
              <a:stCxn id="185489" idx="0"/>
              <a:endCxn id="52264" idx="1"/>
            </p:cNvCxnSpPr>
            <p:nvPr/>
          </p:nvCxnSpPr>
          <p:spPr bwMode="auto">
            <a:xfrm rot="-5400000">
              <a:off x="4433" y="2914"/>
              <a:ext cx="677" cy="312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7" name="AutoShape 163"/>
            <p:cNvCxnSpPr>
              <a:cxnSpLocks noChangeShapeType="1"/>
              <a:stCxn id="185489" idx="7"/>
              <a:endCxn id="185488" idx="2"/>
            </p:cNvCxnSpPr>
            <p:nvPr/>
          </p:nvCxnSpPr>
          <p:spPr bwMode="auto">
            <a:xfrm rot="-5400000">
              <a:off x="4717" y="3270"/>
              <a:ext cx="186" cy="173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8" name="AutoShape 164"/>
            <p:cNvCxnSpPr>
              <a:cxnSpLocks noChangeShapeType="1"/>
              <a:stCxn id="185489" idx="1"/>
              <a:endCxn id="52267" idx="2"/>
            </p:cNvCxnSpPr>
            <p:nvPr/>
          </p:nvCxnSpPr>
          <p:spPr bwMode="auto">
            <a:xfrm rot="5400000" flipH="1">
              <a:off x="4006" y="2947"/>
              <a:ext cx="605" cy="401"/>
            </a:xfrm>
            <a:prstGeom prst="curvedConnector3">
              <a:avLst>
                <a:gd name="adj1" fmla="val 53389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9" name="Line 165"/>
            <p:cNvSpPr>
              <a:spLocks noChangeShapeType="1"/>
            </p:cNvSpPr>
            <p:nvPr/>
          </p:nvSpPr>
          <p:spPr bwMode="auto">
            <a:xfrm flipH="1" flipV="1">
              <a:off x="4528" y="2552"/>
              <a:ext cx="40" cy="86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Text Box 166"/>
            <p:cNvSpPr txBox="1">
              <a:spLocks noChangeArrowheads="1"/>
            </p:cNvSpPr>
            <p:nvPr/>
          </p:nvSpPr>
          <p:spPr bwMode="auto">
            <a:xfrm>
              <a:off x="4288" y="310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coordinator</a:t>
              </a:r>
            </a:p>
          </p:txBody>
        </p:sp>
      </p:grpSp>
      <p:sp>
        <p:nvSpPr>
          <p:cNvPr id="52245" name="Text Box 167"/>
          <p:cNvSpPr txBox="1">
            <a:spLocks noChangeArrowheads="1"/>
          </p:cNvSpPr>
          <p:nvPr/>
        </p:nvSpPr>
        <p:spPr bwMode="auto">
          <a:xfrm>
            <a:off x="5434013" y="414338"/>
            <a:ext cx="1127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answer=OK</a:t>
            </a:r>
          </a:p>
        </p:txBody>
      </p:sp>
    </p:spTree>
    <p:extLst>
      <p:ext uri="{BB962C8B-B14F-4D97-AF65-F5344CB8AC3E}">
        <p14:creationId xmlns:p14="http://schemas.microsoft.com/office/powerpoint/2010/main" val="338059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862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6670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2394538" y="1761992"/>
            <a:ext cx="3162117" cy="4067117"/>
          </a:xfrm>
          <a:custGeom>
            <a:avLst/>
            <a:gdLst>
              <a:gd name="connsiteX0" fmla="*/ 2868856 w 3162117"/>
              <a:gd name="connsiteY0" fmla="*/ 441136 h 4067117"/>
              <a:gd name="connsiteX1" fmla="*/ 1598909 w 3162117"/>
              <a:gd name="connsiteY1" fmla="*/ 425836 h 4067117"/>
              <a:gd name="connsiteX2" fmla="*/ 68853 w 3162117"/>
              <a:gd name="connsiteY2" fmla="*/ 2996152 h 4067117"/>
              <a:gd name="connsiteX3" fmla="*/ 1185794 w 3162117"/>
              <a:gd name="connsiteY3" fmla="*/ 3975320 h 4067117"/>
              <a:gd name="connsiteX4" fmla="*/ 2379238 w 3162117"/>
              <a:gd name="connsiteY4" fmla="*/ 2445370 h 4067117"/>
              <a:gd name="connsiteX5" fmla="*/ 3083064 w 3162117"/>
              <a:gd name="connsiteY5" fmla="*/ 1190811 h 4067117"/>
              <a:gd name="connsiteX6" fmla="*/ 2868856 w 3162117"/>
              <a:gd name="connsiteY6" fmla="*/ 441136 h 406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2117" h="4067117">
                <a:moveTo>
                  <a:pt x="2868856" y="441136"/>
                </a:moveTo>
                <a:cubicBezTo>
                  <a:pt x="2621497" y="313640"/>
                  <a:pt x="2065576" y="0"/>
                  <a:pt x="1598909" y="425836"/>
                </a:cubicBezTo>
                <a:cubicBezTo>
                  <a:pt x="1132242" y="851672"/>
                  <a:pt x="137706" y="2404571"/>
                  <a:pt x="68853" y="2996152"/>
                </a:cubicBezTo>
                <a:cubicBezTo>
                  <a:pt x="0" y="3587733"/>
                  <a:pt x="800730" y="4067117"/>
                  <a:pt x="1185794" y="3975320"/>
                </a:cubicBezTo>
                <a:cubicBezTo>
                  <a:pt x="1570858" y="3883523"/>
                  <a:pt x="2063026" y="2909455"/>
                  <a:pt x="2379238" y="2445370"/>
                </a:cubicBezTo>
                <a:cubicBezTo>
                  <a:pt x="2695450" y="1981285"/>
                  <a:pt x="3004011" y="1527400"/>
                  <a:pt x="3083064" y="1190811"/>
                </a:cubicBezTo>
                <a:cubicBezTo>
                  <a:pt x="3162117" y="854222"/>
                  <a:pt x="3116215" y="568632"/>
                  <a:pt x="2868856" y="441136"/>
                </a:cubicBezTo>
                <a:close/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361387" y="3786626"/>
            <a:ext cx="4452465" cy="2011884"/>
          </a:xfrm>
          <a:custGeom>
            <a:avLst/>
            <a:gdLst>
              <a:gd name="connsiteX0" fmla="*/ 2366488 w 4452465"/>
              <a:gd name="connsiteY0" fmla="*/ 145345 h 2011884"/>
              <a:gd name="connsiteX1" fmla="*/ 499819 w 4452465"/>
              <a:gd name="connsiteY1" fmla="*/ 267741 h 2011884"/>
              <a:gd name="connsiteX2" fmla="*/ 300911 w 4452465"/>
              <a:gd name="connsiteY2" fmla="*/ 1751792 h 2011884"/>
              <a:gd name="connsiteX3" fmla="*/ 2305285 w 4452465"/>
              <a:gd name="connsiteY3" fmla="*/ 1828290 h 2011884"/>
              <a:gd name="connsiteX4" fmla="*/ 4049550 w 4452465"/>
              <a:gd name="connsiteY4" fmla="*/ 1751792 h 2011884"/>
              <a:gd name="connsiteX5" fmla="*/ 4432064 w 4452465"/>
              <a:gd name="connsiteY5" fmla="*/ 956218 h 2011884"/>
              <a:gd name="connsiteX6" fmla="*/ 3927145 w 4452465"/>
              <a:gd name="connsiteY6" fmla="*/ 175944 h 2011884"/>
              <a:gd name="connsiteX7" fmla="*/ 2305285 w 4452465"/>
              <a:gd name="connsiteY7" fmla="*/ 145345 h 2011884"/>
              <a:gd name="connsiteX8" fmla="*/ 2305285 w 4452465"/>
              <a:gd name="connsiteY8" fmla="*/ 145345 h 201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2465" h="2011884">
                <a:moveTo>
                  <a:pt x="2366488" y="145345"/>
                </a:moveTo>
                <a:cubicBezTo>
                  <a:pt x="1605285" y="72672"/>
                  <a:pt x="844082" y="0"/>
                  <a:pt x="499819" y="267741"/>
                </a:cubicBezTo>
                <a:cubicBezTo>
                  <a:pt x="155556" y="535482"/>
                  <a:pt x="0" y="1491701"/>
                  <a:pt x="300911" y="1751792"/>
                </a:cubicBezTo>
                <a:cubicBezTo>
                  <a:pt x="601822" y="2011884"/>
                  <a:pt x="1680512" y="1828290"/>
                  <a:pt x="2305285" y="1828290"/>
                </a:cubicBezTo>
                <a:cubicBezTo>
                  <a:pt x="2930058" y="1828290"/>
                  <a:pt x="3695087" y="1897137"/>
                  <a:pt x="4049550" y="1751792"/>
                </a:cubicBezTo>
                <a:cubicBezTo>
                  <a:pt x="4404013" y="1606447"/>
                  <a:pt x="4452465" y="1218859"/>
                  <a:pt x="4432064" y="956218"/>
                </a:cubicBezTo>
                <a:cubicBezTo>
                  <a:pt x="4411663" y="693577"/>
                  <a:pt x="4281608" y="311090"/>
                  <a:pt x="3927145" y="175944"/>
                </a:cubicBezTo>
                <a:cubicBezTo>
                  <a:pt x="3572682" y="40799"/>
                  <a:pt x="2305285" y="145345"/>
                  <a:pt x="2305285" y="145345"/>
                </a:cubicBezTo>
                <a:lnTo>
                  <a:pt x="2305285" y="145345"/>
                </a:lnTo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618584" y="1981285"/>
            <a:ext cx="3307471" cy="3845274"/>
          </a:xfrm>
          <a:custGeom>
            <a:avLst/>
            <a:gdLst>
              <a:gd name="connsiteX0" fmla="*/ 390164 w 3307471"/>
              <a:gd name="connsiteY0" fmla="*/ 267741 h 3845274"/>
              <a:gd name="connsiteX1" fmla="*/ 1201094 w 3307471"/>
              <a:gd name="connsiteY1" fmla="*/ 175944 h 3845274"/>
              <a:gd name="connsiteX2" fmla="*/ 2256833 w 3307471"/>
              <a:gd name="connsiteY2" fmla="*/ 1323407 h 3845274"/>
              <a:gd name="connsiteX3" fmla="*/ 3266670 w 3307471"/>
              <a:gd name="connsiteY3" fmla="*/ 2730960 h 3845274"/>
              <a:gd name="connsiteX4" fmla="*/ 2501642 w 3307471"/>
              <a:gd name="connsiteY4" fmla="*/ 3740727 h 3845274"/>
              <a:gd name="connsiteX5" fmla="*/ 1706013 w 3307471"/>
              <a:gd name="connsiteY5" fmla="*/ 3358240 h 3845274"/>
              <a:gd name="connsiteX6" fmla="*/ 221858 w 3307471"/>
              <a:gd name="connsiteY6" fmla="*/ 1415204 h 3845274"/>
              <a:gd name="connsiteX7" fmla="*/ 390164 w 3307471"/>
              <a:gd name="connsiteY7" fmla="*/ 267741 h 384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7471" h="3845274">
                <a:moveTo>
                  <a:pt x="390164" y="267741"/>
                </a:moveTo>
                <a:cubicBezTo>
                  <a:pt x="553370" y="61198"/>
                  <a:pt x="889983" y="0"/>
                  <a:pt x="1201094" y="175944"/>
                </a:cubicBezTo>
                <a:cubicBezTo>
                  <a:pt x="1512206" y="351888"/>
                  <a:pt x="1912570" y="897571"/>
                  <a:pt x="2256833" y="1323407"/>
                </a:cubicBezTo>
                <a:cubicBezTo>
                  <a:pt x="2601096" y="1749243"/>
                  <a:pt x="3225869" y="2328073"/>
                  <a:pt x="3266670" y="2730960"/>
                </a:cubicBezTo>
                <a:cubicBezTo>
                  <a:pt x="3307471" y="3133847"/>
                  <a:pt x="2761752" y="3636180"/>
                  <a:pt x="2501642" y="3740727"/>
                </a:cubicBezTo>
                <a:cubicBezTo>
                  <a:pt x="2241533" y="3845274"/>
                  <a:pt x="2085977" y="3745827"/>
                  <a:pt x="1706013" y="3358240"/>
                </a:cubicBezTo>
                <a:cubicBezTo>
                  <a:pt x="1326049" y="2970653"/>
                  <a:pt x="443716" y="1930287"/>
                  <a:pt x="221858" y="1415204"/>
                </a:cubicBezTo>
                <a:cubicBezTo>
                  <a:pt x="0" y="900121"/>
                  <a:pt x="226958" y="474284"/>
                  <a:pt x="390164" y="267741"/>
                </a:cubicBezTo>
                <a:close/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2362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3276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088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Bully Algorithm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0" y="2070100"/>
            <a:ext cx="4130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The coordinator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 and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1 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detects this </a:t>
            </a: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</a:t>
            </a:r>
            <a:endParaRPr lang="en-GB" baseline="-250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3738563" y="873125"/>
            <a:ext cx="4486275" cy="5364163"/>
            <a:chOff x="2355" y="550"/>
            <a:chExt cx="2826" cy="3379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4977" y="2714"/>
              <a:ext cx="148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920" y="214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2970" y="218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611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55" y="226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313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370" y="228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5028" y="2174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072" y="2294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920" y="2895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2965" y="3015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611" y="2908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55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13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370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5028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5072" y="304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4965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962" y="3483"/>
              <a:ext cx="641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643" y="3403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3086" y="3283"/>
              <a:ext cx="4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coordinator</a:t>
              </a:r>
              <a:endParaRPr lang="en-US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2365" y="3563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4</a:t>
              </a:r>
              <a:endParaRPr 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677" y="2054"/>
              <a:ext cx="592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5035" y="1854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4209" y="168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385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365" y="2014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2</a:t>
              </a:r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2920" y="1319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965" y="143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611" y="133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3655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313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4370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5028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5072" y="1466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5035" y="1039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2950" y="1105"/>
              <a:ext cx="628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3518" y="865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3142" y="1293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3511" y="1586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3136" y="1092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2365" y="1199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1</a:t>
              </a:r>
              <a:endParaRPr lang="en-US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2822" y="2575"/>
              <a:ext cx="31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timeout</a:t>
              </a:r>
              <a:endParaRPr lang="en-US"/>
            </a:p>
          </p:txBody>
        </p:sp>
        <p:sp>
          <p:nvSpPr>
            <p:cNvPr id="54320" name="Rectangle 48"/>
            <p:cNvSpPr>
              <a:spLocks noChangeArrowheads="1"/>
            </p:cNvSpPr>
            <p:nvPr/>
          </p:nvSpPr>
          <p:spPr bwMode="auto">
            <a:xfrm>
              <a:off x="2365" y="2748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3</a:t>
              </a:r>
              <a:endParaRPr lang="en-US"/>
            </a:p>
          </p:txBody>
        </p:sp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2355" y="3203"/>
              <a:ext cx="57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Eventually.....</a:t>
              </a:r>
              <a:endParaRPr lang="en-US"/>
            </a:p>
          </p:txBody>
        </p:sp>
        <p:sp>
          <p:nvSpPr>
            <p:cNvPr id="54322" name="Oval 50"/>
            <p:cNvSpPr>
              <a:spLocks noChangeArrowheads="1"/>
            </p:cNvSpPr>
            <p:nvPr/>
          </p:nvSpPr>
          <p:spPr bwMode="auto">
            <a:xfrm>
              <a:off x="2857" y="1151"/>
              <a:ext cx="161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3560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4262" y="1151"/>
              <a:ext cx="173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53"/>
            <p:cNvSpPr>
              <a:spLocks noChangeArrowheads="1"/>
            </p:cNvSpPr>
            <p:nvPr/>
          </p:nvSpPr>
          <p:spPr bwMode="auto">
            <a:xfrm>
              <a:off x="2920" y="369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6" name="Rectangle 54"/>
            <p:cNvSpPr>
              <a:spLocks noChangeArrowheads="1"/>
            </p:cNvSpPr>
            <p:nvPr/>
          </p:nvSpPr>
          <p:spPr bwMode="auto">
            <a:xfrm>
              <a:off x="2965" y="381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27" name="Rectangle 55"/>
            <p:cNvSpPr>
              <a:spLocks noChangeArrowheads="1"/>
            </p:cNvSpPr>
            <p:nvPr/>
          </p:nvSpPr>
          <p:spPr bwMode="auto">
            <a:xfrm>
              <a:off x="3611" y="371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8" name="Rectangle 56"/>
            <p:cNvSpPr>
              <a:spLocks noChangeArrowheads="1"/>
            </p:cNvSpPr>
            <p:nvPr/>
          </p:nvSpPr>
          <p:spPr bwMode="auto">
            <a:xfrm>
              <a:off x="3655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4313" y="3723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4370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5028" y="373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5072" y="3843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33" name="Arc 61"/>
            <p:cNvSpPr>
              <a:spLocks/>
            </p:cNvSpPr>
            <p:nvPr/>
          </p:nvSpPr>
          <p:spPr bwMode="auto">
            <a:xfrm>
              <a:off x="3628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Arc 62"/>
            <p:cNvSpPr>
              <a:spLocks/>
            </p:cNvSpPr>
            <p:nvPr/>
          </p:nvSpPr>
          <p:spPr bwMode="auto">
            <a:xfrm>
              <a:off x="2994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Arc 63"/>
            <p:cNvSpPr>
              <a:spLocks/>
            </p:cNvSpPr>
            <p:nvPr/>
          </p:nvSpPr>
          <p:spPr bwMode="auto">
            <a:xfrm>
              <a:off x="3270" y="1045"/>
              <a:ext cx="302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</a:path>
                <a:path w="21595" h="21600" stroke="0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Arc 64"/>
            <p:cNvSpPr>
              <a:spLocks/>
            </p:cNvSpPr>
            <p:nvPr/>
          </p:nvSpPr>
          <p:spPr bwMode="auto">
            <a:xfrm>
              <a:off x="2993" y="1045"/>
              <a:ext cx="296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</a:path>
                <a:path w="21595" h="21600" stroke="0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Arc 65"/>
            <p:cNvSpPr>
              <a:spLocks/>
            </p:cNvSpPr>
            <p:nvPr/>
          </p:nvSpPr>
          <p:spPr bwMode="auto">
            <a:xfrm>
              <a:off x="3287" y="1351"/>
              <a:ext cx="298" cy="82"/>
            </a:xfrm>
            <a:custGeom>
              <a:avLst/>
              <a:gdLst>
                <a:gd name="T0" fmla="*/ 0 w 21721"/>
                <a:gd name="T1" fmla="*/ 0 h 22058"/>
                <a:gd name="T2" fmla="*/ 0 w 21721"/>
                <a:gd name="T3" fmla="*/ 0 h 22058"/>
                <a:gd name="T4" fmla="*/ 0 w 21721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21"/>
                <a:gd name="T10" fmla="*/ 0 h 22058"/>
                <a:gd name="T11" fmla="*/ 21721 w 21721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" h="22058" fill="none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</a:path>
                <a:path w="21721" h="22058" stroke="0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  <a:lnTo>
                    <a:pt x="121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Arc 66"/>
            <p:cNvSpPr>
              <a:spLocks/>
            </p:cNvSpPr>
            <p:nvPr/>
          </p:nvSpPr>
          <p:spPr bwMode="auto">
            <a:xfrm>
              <a:off x="3017" y="1351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54" y="1092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269" y="1105"/>
              <a:ext cx="12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Arc 73"/>
            <p:cNvSpPr>
              <a:spLocks/>
            </p:cNvSpPr>
            <p:nvPr/>
          </p:nvSpPr>
          <p:spPr bwMode="auto">
            <a:xfrm>
              <a:off x="3643" y="1362"/>
              <a:ext cx="657" cy="192"/>
            </a:xfrm>
            <a:custGeom>
              <a:avLst/>
              <a:gdLst>
                <a:gd name="T0" fmla="*/ 1 w 21728"/>
                <a:gd name="T1" fmla="*/ 0 h 22033"/>
                <a:gd name="T2" fmla="*/ 0 w 21728"/>
                <a:gd name="T3" fmla="*/ 0 h 22033"/>
                <a:gd name="T4" fmla="*/ 0 w 21728"/>
                <a:gd name="T5" fmla="*/ 0 h 22033"/>
                <a:gd name="T6" fmla="*/ 0 60000 65536"/>
                <a:gd name="T7" fmla="*/ 0 60000 65536"/>
                <a:gd name="T8" fmla="*/ 0 60000 65536"/>
                <a:gd name="T9" fmla="*/ 0 w 21728"/>
                <a:gd name="T10" fmla="*/ 0 h 22033"/>
                <a:gd name="T11" fmla="*/ 21728 w 21728"/>
                <a:gd name="T12" fmla="*/ 22033 h 22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8" h="22033" fill="none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</a:path>
                <a:path w="21728" h="22033" stroke="0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  <a:lnTo>
                    <a:pt x="128" y="43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Arc 74"/>
            <p:cNvSpPr>
              <a:spLocks/>
            </p:cNvSpPr>
            <p:nvPr/>
          </p:nvSpPr>
          <p:spPr bwMode="auto">
            <a:xfrm>
              <a:off x="3030" y="1402"/>
              <a:ext cx="641" cy="152"/>
            </a:xfrm>
            <a:custGeom>
              <a:avLst/>
              <a:gdLst>
                <a:gd name="T0" fmla="*/ 1 w 21600"/>
                <a:gd name="T1" fmla="*/ 0 h 22134"/>
                <a:gd name="T2" fmla="*/ 0 w 21600"/>
                <a:gd name="T3" fmla="*/ 0 h 22134"/>
                <a:gd name="T4" fmla="*/ 1 w 21600"/>
                <a:gd name="T5" fmla="*/ 0 h 22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34"/>
                <a:gd name="T11" fmla="*/ 21600 w 21600"/>
                <a:gd name="T12" fmla="*/ 22134 h 22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34" fill="none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</a:path>
                <a:path w="21600" h="22134" stroke="0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  <a:lnTo>
                    <a:pt x="21600" y="53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Line 77"/>
            <p:cNvSpPr>
              <a:spLocks noChangeShapeType="1"/>
            </p:cNvSpPr>
            <p:nvPr/>
          </p:nvSpPr>
          <p:spPr bwMode="auto">
            <a:xfrm>
              <a:off x="3011" y="137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3036" y="1439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 flipV="1"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4965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2857" y="1966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560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4262" y="1966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 flipV="1"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2851" y="2708"/>
              <a:ext cx="173" cy="187"/>
            </a:xfrm>
            <a:prstGeom prst="ellipse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2857" y="2714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Oval 91"/>
            <p:cNvSpPr>
              <a:spLocks noChangeArrowheads="1"/>
            </p:cNvSpPr>
            <p:nvPr/>
          </p:nvSpPr>
          <p:spPr bwMode="auto">
            <a:xfrm>
              <a:off x="3560" y="2714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Oval 92"/>
            <p:cNvSpPr>
              <a:spLocks noChangeArrowheads="1"/>
            </p:cNvSpPr>
            <p:nvPr/>
          </p:nvSpPr>
          <p:spPr bwMode="auto">
            <a:xfrm>
              <a:off x="4275" y="2714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93"/>
            <p:cNvSpPr>
              <a:spLocks noChangeShapeType="1"/>
            </p:cNvSpPr>
            <p:nvPr/>
          </p:nvSpPr>
          <p:spPr bwMode="auto">
            <a:xfrm flipV="1"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94"/>
            <p:cNvSpPr>
              <a:spLocks noChangeShapeType="1"/>
            </p:cNvSpPr>
            <p:nvPr/>
          </p:nvSpPr>
          <p:spPr bwMode="auto">
            <a:xfrm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Oval 95"/>
            <p:cNvSpPr>
              <a:spLocks noChangeArrowheads="1"/>
            </p:cNvSpPr>
            <p:nvPr/>
          </p:nvSpPr>
          <p:spPr bwMode="auto">
            <a:xfrm>
              <a:off x="4977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Oval 96"/>
            <p:cNvSpPr>
              <a:spLocks noChangeArrowheads="1"/>
            </p:cNvSpPr>
            <p:nvPr/>
          </p:nvSpPr>
          <p:spPr bwMode="auto">
            <a:xfrm>
              <a:off x="2857" y="3529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Oval 97"/>
            <p:cNvSpPr>
              <a:spLocks noChangeArrowheads="1"/>
            </p:cNvSpPr>
            <p:nvPr/>
          </p:nvSpPr>
          <p:spPr bwMode="auto">
            <a:xfrm>
              <a:off x="3572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rrowheads="1"/>
            </p:cNvSpPr>
            <p:nvPr/>
          </p:nvSpPr>
          <p:spPr bwMode="auto">
            <a:xfrm>
              <a:off x="4275" y="3529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 flipV="1"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00"/>
            <p:cNvSpPr>
              <a:spLocks noChangeShapeType="1"/>
            </p:cNvSpPr>
            <p:nvPr/>
          </p:nvSpPr>
          <p:spPr bwMode="auto">
            <a:xfrm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101"/>
            <p:cNvSpPr>
              <a:spLocks noChangeShapeType="1"/>
            </p:cNvSpPr>
            <p:nvPr/>
          </p:nvSpPr>
          <p:spPr bwMode="auto">
            <a:xfrm flipV="1"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102"/>
            <p:cNvSpPr>
              <a:spLocks noChangeShapeType="1"/>
            </p:cNvSpPr>
            <p:nvPr/>
          </p:nvSpPr>
          <p:spPr bwMode="auto">
            <a:xfrm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103"/>
            <p:cNvSpPr>
              <a:spLocks noChangeShapeType="1"/>
            </p:cNvSpPr>
            <p:nvPr/>
          </p:nvSpPr>
          <p:spPr bwMode="auto">
            <a:xfrm flipV="1"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04"/>
            <p:cNvSpPr>
              <a:spLocks noChangeShapeType="1"/>
            </p:cNvSpPr>
            <p:nvPr/>
          </p:nvSpPr>
          <p:spPr bwMode="auto">
            <a:xfrm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Arc 105"/>
            <p:cNvSpPr>
              <a:spLocks/>
            </p:cNvSpPr>
            <p:nvPr/>
          </p:nvSpPr>
          <p:spPr bwMode="auto">
            <a:xfrm>
              <a:off x="3965" y="1859"/>
              <a:ext cx="298" cy="81"/>
            </a:xfrm>
            <a:custGeom>
              <a:avLst/>
              <a:gdLst>
                <a:gd name="T0" fmla="*/ 0 w 21713"/>
                <a:gd name="T1" fmla="*/ 0 h 21600"/>
                <a:gd name="T2" fmla="*/ 0 w 21713"/>
                <a:gd name="T3" fmla="*/ 0 h 21600"/>
                <a:gd name="T4" fmla="*/ 0 w 2171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3"/>
                <a:gd name="T10" fmla="*/ 0 h 21600"/>
                <a:gd name="T11" fmla="*/ 21713 w 217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21600" fill="none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</a:path>
                <a:path w="21713" h="21600" stroke="0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  <a:lnTo>
                    <a:pt x="1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Arc 106"/>
            <p:cNvSpPr>
              <a:spLocks/>
            </p:cNvSpPr>
            <p:nvPr/>
          </p:nvSpPr>
          <p:spPr bwMode="auto">
            <a:xfrm>
              <a:off x="3695" y="1859"/>
              <a:ext cx="296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</a:path>
                <a:path w="21597" h="21600" stroke="0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109"/>
            <p:cNvSpPr>
              <a:spLocks noChangeShapeType="1"/>
            </p:cNvSpPr>
            <p:nvPr/>
          </p:nvSpPr>
          <p:spPr bwMode="auto">
            <a:xfrm>
              <a:off x="4244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Arc 110"/>
            <p:cNvSpPr>
              <a:spLocks/>
            </p:cNvSpPr>
            <p:nvPr/>
          </p:nvSpPr>
          <p:spPr bwMode="auto">
            <a:xfrm>
              <a:off x="4318" y="1793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Arc 111"/>
            <p:cNvSpPr>
              <a:spLocks/>
            </p:cNvSpPr>
            <p:nvPr/>
          </p:nvSpPr>
          <p:spPr bwMode="auto">
            <a:xfrm>
              <a:off x="3696" y="1793"/>
              <a:ext cx="653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</a:path>
                <a:path w="21593" h="21600" stroke="0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4959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Rectangle 115"/>
            <p:cNvSpPr>
              <a:spLocks noChangeArrowheads="1"/>
            </p:cNvSpPr>
            <p:nvPr/>
          </p:nvSpPr>
          <p:spPr bwMode="auto">
            <a:xfrm>
              <a:off x="454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88" name="Arc 116"/>
            <p:cNvSpPr>
              <a:spLocks/>
            </p:cNvSpPr>
            <p:nvPr/>
          </p:nvSpPr>
          <p:spPr bwMode="auto">
            <a:xfrm>
              <a:off x="4639" y="1859"/>
              <a:ext cx="278" cy="81"/>
            </a:xfrm>
            <a:custGeom>
              <a:avLst/>
              <a:gdLst>
                <a:gd name="T0" fmla="*/ 0 w 21614"/>
                <a:gd name="T1" fmla="*/ 0 h 21600"/>
                <a:gd name="T2" fmla="*/ 0 w 21614"/>
                <a:gd name="T3" fmla="*/ 0 h 21600"/>
                <a:gd name="T4" fmla="*/ 0 w 216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4"/>
                <a:gd name="T10" fmla="*/ 0 h 21600"/>
                <a:gd name="T11" fmla="*/ 21614 w 216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</a:path>
                <a:path w="2161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Arc 117"/>
            <p:cNvSpPr>
              <a:spLocks/>
            </p:cNvSpPr>
            <p:nvPr/>
          </p:nvSpPr>
          <p:spPr bwMode="auto">
            <a:xfrm>
              <a:off x="4374" y="1859"/>
              <a:ext cx="283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</a:path>
                <a:path w="21597" h="21600" stroke="0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118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119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120"/>
            <p:cNvSpPr>
              <a:spLocks noChangeShapeType="1"/>
            </p:cNvSpPr>
            <p:nvPr/>
          </p:nvSpPr>
          <p:spPr bwMode="auto">
            <a:xfrm>
              <a:off x="4910" y="1907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Rectangle 121"/>
            <p:cNvSpPr>
              <a:spLocks noChangeArrowheads="1"/>
            </p:cNvSpPr>
            <p:nvPr/>
          </p:nvSpPr>
          <p:spPr bwMode="auto">
            <a:xfrm>
              <a:off x="3844" y="2107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94" name="Arc 122"/>
            <p:cNvSpPr>
              <a:spLocks/>
            </p:cNvSpPr>
            <p:nvPr/>
          </p:nvSpPr>
          <p:spPr bwMode="auto">
            <a:xfrm>
              <a:off x="3978" y="2179"/>
              <a:ext cx="297" cy="82"/>
            </a:xfrm>
            <a:custGeom>
              <a:avLst/>
              <a:gdLst>
                <a:gd name="T0" fmla="*/ 0 w 21704"/>
                <a:gd name="T1" fmla="*/ 0 h 22058"/>
                <a:gd name="T2" fmla="*/ 0 w 21704"/>
                <a:gd name="T3" fmla="*/ 0 h 22058"/>
                <a:gd name="T4" fmla="*/ 0 w 21704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04"/>
                <a:gd name="T10" fmla="*/ 0 h 22058"/>
                <a:gd name="T11" fmla="*/ 21704 w 21704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2058" fill="none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</a:path>
                <a:path w="21704" h="22058" stroke="0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  <a:lnTo>
                    <a:pt x="104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Arc 123"/>
            <p:cNvSpPr>
              <a:spLocks/>
            </p:cNvSpPr>
            <p:nvPr/>
          </p:nvSpPr>
          <p:spPr bwMode="auto">
            <a:xfrm>
              <a:off x="3708" y="2179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124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125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 flipV="1">
              <a:off x="3702" y="2187"/>
              <a:ext cx="1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Arc 127"/>
            <p:cNvSpPr>
              <a:spLocks/>
            </p:cNvSpPr>
            <p:nvPr/>
          </p:nvSpPr>
          <p:spPr bwMode="auto">
            <a:xfrm>
              <a:off x="2993" y="3422"/>
              <a:ext cx="30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Arc 128"/>
            <p:cNvSpPr>
              <a:spLocks/>
            </p:cNvSpPr>
            <p:nvPr/>
          </p:nvSpPr>
          <p:spPr bwMode="auto">
            <a:xfrm>
              <a:off x="3275" y="3422"/>
              <a:ext cx="297" cy="88"/>
            </a:xfrm>
            <a:custGeom>
              <a:avLst/>
              <a:gdLst>
                <a:gd name="T0" fmla="*/ 0 w 21702"/>
                <a:gd name="T1" fmla="*/ 0 h 21600"/>
                <a:gd name="T2" fmla="*/ 0 w 21702"/>
                <a:gd name="T3" fmla="*/ 0 h 21600"/>
                <a:gd name="T4" fmla="*/ 0 w 21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2"/>
                <a:gd name="T10" fmla="*/ 0 h 21600"/>
                <a:gd name="T11" fmla="*/ 21702 w 21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2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</a:path>
                <a:path w="21702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  <a:lnTo>
                    <a:pt x="10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129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Freeform 130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011" y="348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Arc 132"/>
            <p:cNvSpPr>
              <a:spLocks/>
            </p:cNvSpPr>
            <p:nvPr/>
          </p:nvSpPr>
          <p:spPr bwMode="auto">
            <a:xfrm>
              <a:off x="3970" y="676"/>
              <a:ext cx="943" cy="431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Arc 133"/>
            <p:cNvSpPr>
              <a:spLocks/>
            </p:cNvSpPr>
            <p:nvPr/>
          </p:nvSpPr>
          <p:spPr bwMode="auto">
            <a:xfrm>
              <a:off x="2952" y="666"/>
              <a:ext cx="1034" cy="450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2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Rectangle 134"/>
            <p:cNvSpPr>
              <a:spLocks noChangeArrowheads="1"/>
            </p:cNvSpPr>
            <p:nvPr/>
          </p:nvSpPr>
          <p:spPr bwMode="auto">
            <a:xfrm>
              <a:off x="3870" y="55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407" name="Freeform 136"/>
            <p:cNvSpPr>
              <a:spLocks/>
            </p:cNvSpPr>
            <p:nvPr/>
          </p:nvSpPr>
          <p:spPr bwMode="auto">
            <a:xfrm>
              <a:off x="4914" y="1083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scenario?</a:t>
            </a:r>
          </a:p>
          <a:p>
            <a:r>
              <a:rPr lang="en-US" dirty="0" smtClean="0"/>
              <a:t>The process with the second highest id notices the failure of the coordinator and elects itself.</a:t>
            </a:r>
          </a:p>
          <a:p>
            <a:pPr lvl="1"/>
            <a:r>
              <a:rPr lang="en-US" dirty="0" smtClean="0"/>
              <a:t>N-2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messages are sent.</a:t>
            </a:r>
          </a:p>
          <a:p>
            <a:pPr lvl="1"/>
            <a:r>
              <a:rPr lang="en-US" dirty="0" smtClean="0"/>
              <a:t>Turnaround time is one message transmission time.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 case scenario?</a:t>
            </a:r>
          </a:p>
          <a:p>
            <a:r>
              <a:rPr lang="en-US" dirty="0" smtClean="0"/>
              <a:t>When the process with the lowest id in the system detects the failure.</a:t>
            </a:r>
          </a:p>
          <a:p>
            <a:pPr lvl="1"/>
            <a:r>
              <a:rPr lang="en-US" dirty="0" smtClean="0"/>
              <a:t>N-1 processes altogether begin elections, each sending messages to processes with higher ids.</a:t>
            </a:r>
          </a:p>
          <a:p>
            <a:pPr lvl="1"/>
            <a:r>
              <a:rPr lang="en-US" dirty="0" smtClean="0"/>
              <a:t>The message overhead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Turnaround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messages arrive within </a:t>
            </a:r>
            <a:r>
              <a:rPr lang="en-US" dirty="0" smtClean="0"/>
              <a:t>T </a:t>
            </a:r>
            <a:r>
              <a:rPr lang="en-US" dirty="0"/>
              <a:t>units of </a:t>
            </a:r>
            <a:r>
              <a:rPr lang="en-US" dirty="0" smtClean="0"/>
              <a:t>time (synchronous)</a:t>
            </a:r>
          </a:p>
          <a:p>
            <a:r>
              <a:rPr lang="en-US" dirty="0" smtClean="0"/>
              <a:t>Turnaround time: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 from lowest process (T)</a:t>
            </a:r>
          </a:p>
          <a:p>
            <a:pPr lvl="1"/>
            <a:r>
              <a:rPr lang="en-US" dirty="0" smtClean="0"/>
              <a:t>Timeout at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(X)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from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(T)</a:t>
            </a:r>
          </a:p>
          <a:p>
            <a:r>
              <a:rPr lang="en-US" dirty="0" smtClean="0"/>
              <a:t>How long should the timeout be?</a:t>
            </a:r>
          </a:p>
          <a:p>
            <a:pPr lvl="1"/>
            <a:r>
              <a:rPr lang="en-US" dirty="0" smtClean="0"/>
              <a:t>X = 2T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process</a:t>
            </a:r>
            <a:endParaRPr lang="en-US" baseline="-25000" dirty="0" smtClean="0"/>
          </a:p>
          <a:p>
            <a:pPr lvl="1"/>
            <a:r>
              <a:rPr lang="en-US" dirty="0" smtClean="0"/>
              <a:t>Total turnaround time: 4T </a:t>
            </a:r>
            <a:r>
              <a:rPr lang="en-US" smtClean="0"/>
              <a:t>+ 3T</a:t>
            </a:r>
            <a:r>
              <a:rPr lang="en-US" baseline="-25000" smtClean="0"/>
              <a:t>process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in distributed systems sometimes requires a leader process</a:t>
            </a:r>
          </a:p>
          <a:p>
            <a:r>
              <a:rPr lang="en-US" dirty="0" smtClean="0"/>
              <a:t>Leader process might fail</a:t>
            </a:r>
          </a:p>
          <a:p>
            <a:r>
              <a:rPr lang="en-US" dirty="0" smtClean="0"/>
              <a:t>Need to (re-) elect leader process</a:t>
            </a:r>
          </a:p>
          <a:p>
            <a:r>
              <a:rPr lang="en-US" dirty="0" smtClean="0"/>
              <a:t>Three Algorithms</a:t>
            </a:r>
          </a:p>
          <a:p>
            <a:pPr lvl="1"/>
            <a:r>
              <a:rPr lang="en-US" dirty="0" smtClean="0"/>
              <a:t>Ring algorithm</a:t>
            </a:r>
          </a:p>
          <a:p>
            <a:pPr lvl="1"/>
            <a:r>
              <a:rPr lang="en-US" dirty="0" smtClean="0"/>
              <a:t>Modified Ring algorithm</a:t>
            </a:r>
          </a:p>
          <a:p>
            <a:pPr lvl="1"/>
            <a:r>
              <a:rPr lang="en-US" dirty="0" smtClean="0"/>
              <a:t>Bully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Election?</a:t>
            </a:r>
            <a:endParaRPr lang="en-US" dirty="0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sequencer for TO multicast</a:t>
            </a:r>
          </a:p>
          <a:p>
            <a:r>
              <a:rPr lang="en-US" dirty="0" smtClean="0"/>
              <a:t>Example 2: leader for mutual exclusion</a:t>
            </a:r>
          </a:p>
          <a:p>
            <a:r>
              <a:rPr lang="en-US" dirty="0" smtClean="0"/>
              <a:t>Example 3: group of NTP servers: who is the root server?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Election?</a:t>
            </a:r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group of processes, elect a </a:t>
            </a:r>
            <a:r>
              <a:rPr lang="en-US" i="1" dirty="0" smtClean="0">
                <a:solidFill>
                  <a:srgbClr val="FF0000"/>
                </a:solidFill>
              </a:rPr>
              <a:t>leader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undertake special tasks. </a:t>
            </a:r>
          </a:p>
          <a:p>
            <a:r>
              <a:rPr lang="en-US" dirty="0" smtClean="0"/>
              <a:t>What happens when a leader fails (crashes)</a:t>
            </a:r>
          </a:p>
          <a:p>
            <a:pPr lvl="1"/>
            <a:r>
              <a:rPr lang="en-US" dirty="0" smtClean="0"/>
              <a:t>Some process detects this (how?)</a:t>
            </a:r>
          </a:p>
          <a:p>
            <a:pPr lvl="1"/>
            <a:r>
              <a:rPr lang="en-US" dirty="0" smtClean="0"/>
              <a:t>Then what?</a:t>
            </a:r>
          </a:p>
          <a:p>
            <a:r>
              <a:rPr lang="en-US" dirty="0" smtClean="0"/>
              <a:t>Focus of this lecture: </a:t>
            </a:r>
            <a:r>
              <a:rPr lang="en-US" dirty="0" smtClean="0">
                <a:solidFill>
                  <a:srgbClr val="0000FF"/>
                </a:solidFill>
              </a:rPr>
              <a:t>election algorithms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dirty="0" smtClean="0"/>
              <a:t>1. Elect one leader only among the non-faulty processes</a:t>
            </a:r>
          </a:p>
          <a:p>
            <a:pPr lvl="1"/>
            <a:r>
              <a:rPr lang="en-US" dirty="0" smtClean="0"/>
              <a:t>2. All non-faulty processes agree on who is the leader</a:t>
            </a:r>
          </a:p>
          <a:p>
            <a:r>
              <a:rPr lang="en-US" dirty="0" smtClean="0"/>
              <a:t>We’ll look at 3 algorithms</a:t>
            </a:r>
          </a:p>
          <a:p>
            <a:pPr lvl="1"/>
            <a:r>
              <a:rPr lang="en-US" dirty="0" smtClean="0"/>
              <a:t>2 for asynchronous systems</a:t>
            </a:r>
          </a:p>
          <a:p>
            <a:pPr lvl="1"/>
            <a:r>
              <a:rPr lang="en-US" dirty="0" smtClean="0"/>
              <a:t>1 for synchronous systems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process can </a:t>
            </a:r>
            <a:r>
              <a:rPr lang="en-US" dirty="0" smtClean="0">
                <a:solidFill>
                  <a:srgbClr val="0000FF"/>
                </a:solidFill>
              </a:rPr>
              <a:t>call</a:t>
            </a:r>
            <a:r>
              <a:rPr lang="en-US" dirty="0" smtClean="0"/>
              <a:t> for an </a:t>
            </a:r>
            <a:r>
              <a:rPr lang="en-US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process can call for </a:t>
            </a:r>
            <a:r>
              <a:rPr lang="en-US" dirty="0" smtClean="0">
                <a:solidFill>
                  <a:srgbClr val="0000FF"/>
                </a:solidFill>
              </a:rPr>
              <a:t>at most one </a:t>
            </a:r>
            <a:r>
              <a:rPr lang="en-US" dirty="0" smtClean="0"/>
              <a:t>election at a time.</a:t>
            </a:r>
          </a:p>
          <a:p>
            <a:r>
              <a:rPr lang="en-US" dirty="0" smtClean="0"/>
              <a:t>Multiple processes can call an election </a:t>
            </a:r>
            <a:r>
              <a:rPr lang="en-US" dirty="0" smtClean="0">
                <a:solidFill>
                  <a:srgbClr val="0000FF"/>
                </a:solidFill>
              </a:rPr>
              <a:t>simultaneously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All of them together must yield a </a:t>
            </a:r>
            <a:r>
              <a:rPr lang="en-US" i="1" dirty="0" smtClean="0">
                <a:solidFill>
                  <a:srgbClr val="0000FF"/>
                </a:solidFill>
              </a:rPr>
              <a:t>single leader </a:t>
            </a:r>
            <a:r>
              <a:rPr lang="en-US" i="1" dirty="0" smtClean="0"/>
              <a:t>only</a:t>
            </a:r>
          </a:p>
          <a:p>
            <a:pPr lvl="1"/>
            <a:r>
              <a:rPr lang="en-US" i="1" dirty="0" smtClean="0"/>
              <a:t>The result of an election should not depend on which process calls for it.</a:t>
            </a:r>
          </a:p>
          <a:p>
            <a:r>
              <a:rPr lang="en-US" dirty="0" smtClean="0"/>
              <a:t>Messages are </a:t>
            </a:r>
            <a:r>
              <a:rPr lang="en-US" dirty="0" smtClean="0">
                <a:solidFill>
                  <a:srgbClr val="0000FF"/>
                </a:solidFill>
              </a:rPr>
              <a:t>eventually</a:t>
            </a:r>
            <a:r>
              <a:rPr lang="en-US" dirty="0" smtClean="0"/>
              <a:t> delivered.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the election protocol, the non-faulty process with the </a:t>
            </a:r>
            <a:r>
              <a:rPr lang="en-US" dirty="0" smtClean="0">
                <a:solidFill>
                  <a:srgbClr val="0000FF"/>
                </a:solidFill>
              </a:rPr>
              <a:t>best (highest) </a:t>
            </a:r>
            <a:r>
              <a:rPr lang="en-US" dirty="0" smtClean="0"/>
              <a:t>election attribute value is elected. </a:t>
            </a:r>
          </a:p>
          <a:p>
            <a:pPr lvl="1"/>
            <a:r>
              <a:rPr lang="en-US" dirty="0" smtClean="0"/>
              <a:t>Attribute examples: CPU speed, load, disk space, ID</a:t>
            </a:r>
          </a:p>
          <a:p>
            <a:pPr lvl="1"/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unique</a:t>
            </a:r>
          </a:p>
          <a:p>
            <a:r>
              <a:rPr lang="en-US" dirty="0" smtClean="0"/>
              <a:t>Each process has a variable </a:t>
            </a:r>
            <a:r>
              <a:rPr lang="en-US" i="1" dirty="0" smtClean="0">
                <a:solidFill>
                  <a:srgbClr val="FF0000"/>
                </a:solidFill>
              </a:rPr>
              <a:t>elected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run (execution) of the election algorithm must always guarantee at the end: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Safety</a:t>
            </a:r>
            <a:r>
              <a:rPr lang="en-US" dirty="0" smtClean="0"/>
              <a:t>:  </a:t>
            </a:r>
            <a:r>
              <a:rPr lang="en-US" dirty="0" smtClean="0">
                <a:sym typeface="Symbol" charset="0"/>
              </a:rPr>
              <a:t> non-faulty p: (p</a:t>
            </a:r>
            <a:r>
              <a:rPr lang="fr-FR" altLang="ja-JP" dirty="0" smtClean="0">
                <a:sym typeface="Symbol" charset="0"/>
              </a:rPr>
              <a:t>'</a:t>
            </a:r>
            <a:r>
              <a:rPr lang="en-US" dirty="0" smtClean="0">
                <a:sym typeface="Symbol" charset="0"/>
              </a:rPr>
              <a:t>s </a:t>
            </a:r>
            <a:r>
              <a:rPr lang="en-US" i="1" dirty="0" smtClean="0">
                <a:sym typeface="Symbol" charset="0"/>
              </a:rPr>
              <a:t>elected</a:t>
            </a:r>
            <a:r>
              <a:rPr lang="en-US" dirty="0" smtClean="0">
                <a:sym typeface="Symbol" charset="0"/>
              </a:rPr>
              <a:t> = (q: a particular non-faulty process with the best attribute value) or )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Liveness</a:t>
            </a:r>
            <a:r>
              <a:rPr lang="en-US" dirty="0" smtClean="0"/>
              <a:t>: </a:t>
            </a:r>
            <a:r>
              <a:rPr lang="en-US" dirty="0" smtClean="0">
                <a:sym typeface="Symbol" charset="0"/>
              </a:rPr>
              <a:t> election: (election terminates) &amp;  p: non-faulty process, p</a:t>
            </a:r>
            <a:r>
              <a:rPr lang="fr-FR" dirty="0" smtClean="0">
                <a:sym typeface="Symbol" charset="0"/>
              </a:rPr>
              <a:t>’s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sym typeface="Symbol" charset="0"/>
              </a:rPr>
              <a:t>elected</a:t>
            </a:r>
            <a:r>
              <a:rPr lang="en-US" dirty="0" smtClean="0">
                <a:sym typeface="Symbol" charset="0"/>
              </a:rPr>
              <a:t> is eventually not  </a:t>
            </a:r>
            <a:endParaRPr lang="en-US" dirty="0">
              <a:sym typeface="Symbo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1: Ring Election</a:t>
            </a:r>
            <a:br>
              <a:rPr lang="en-US" dirty="0" smtClean="0"/>
            </a:br>
            <a:r>
              <a:rPr lang="en-US" dirty="0" smtClean="0"/>
              <a:t>[Chang &amp; Roberts’79] 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Processes are organized in a logical ring</a:t>
            </a:r>
          </a:p>
          <a:p>
            <a:pPr lvl="1"/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 has a communication channel to p</a:t>
            </a:r>
            <a:r>
              <a:rPr lang="en-US" baseline="-25000" dirty="0" smtClean="0"/>
              <a:t>i+1 mod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All messages are sent clockwise around the ring.</a:t>
            </a:r>
          </a:p>
          <a:p>
            <a:r>
              <a:rPr lang="en-US" dirty="0" smtClean="0"/>
              <a:t>To start election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 with my ID</a:t>
            </a:r>
          </a:p>
          <a:p>
            <a:r>
              <a:rPr lang="en-US" dirty="0" smtClean="0"/>
              <a:t>When receiving message (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, id)</a:t>
            </a:r>
          </a:p>
          <a:p>
            <a:pPr lvl="1"/>
            <a:r>
              <a:rPr lang="en-US" dirty="0" smtClean="0"/>
              <a:t>If id &gt; my ID: forward message</a:t>
            </a:r>
          </a:p>
          <a:p>
            <a:pPr lvl="2"/>
            <a:r>
              <a:rPr lang="en-US" dirty="0" smtClean="0"/>
              <a:t>Set state to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 smtClean="0"/>
              <a:t>If id &lt; my ID: send (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, my ID)</a:t>
            </a:r>
          </a:p>
          <a:p>
            <a:pPr lvl="2"/>
            <a:r>
              <a:rPr lang="en-US" dirty="0" smtClean="0"/>
              <a:t>Skip if already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2"/>
            <a:r>
              <a:rPr lang="en-US" dirty="0" smtClean="0"/>
              <a:t>Set state to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 smtClean="0"/>
              <a:t>If id = my ID: I am elected (why?) send </a:t>
            </a:r>
            <a:r>
              <a:rPr lang="en-US" i="1" dirty="0" smtClean="0">
                <a:solidFill>
                  <a:srgbClr val="0000FF"/>
                </a:solidFill>
              </a:rPr>
              <a:t>elected</a:t>
            </a:r>
            <a:r>
              <a:rPr lang="en-US" dirty="0" smtClean="0"/>
              <a:t> message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 smtClean="0">
                <a:sym typeface="Wingdings" charset="0"/>
              </a:rPr>
              <a:t> message forwarded until it reaches leader</a:t>
            </a:r>
            <a:endParaRPr lang="en-US" dirty="0">
              <a:sym typeface="Wingding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697413" y="1560513"/>
            <a:ext cx="3265488" cy="36607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charset="0"/>
              </a:rPr>
              <a:t>The worst-case scenario occurs when?</a:t>
            </a:r>
          </a:p>
          <a:p>
            <a:pPr lvl="1"/>
            <a:r>
              <a:rPr lang="en-US" dirty="0" smtClean="0">
                <a:sym typeface="Wingdings" charset="0"/>
              </a:rPr>
              <a:t>the counter-clockwise neighbor (@ the initiator) has the highest </a:t>
            </a:r>
            <a:r>
              <a:rPr lang="en-US" dirty="0" err="1" smtClean="0">
                <a:sym typeface="Wingdings" charset="0"/>
              </a:rPr>
              <a:t>attr</a:t>
            </a:r>
            <a:r>
              <a:rPr lang="en-US" dirty="0" smtClean="0">
                <a:sym typeface="Wingdings" charset="0"/>
              </a:rPr>
              <a:t>.</a:t>
            </a:r>
          </a:p>
          <a:p>
            <a:r>
              <a:rPr lang="en-GB" dirty="0" smtClean="0"/>
              <a:t>In the example: 	</a:t>
            </a:r>
          </a:p>
          <a:p>
            <a:pPr lvl="1"/>
            <a:r>
              <a:rPr lang="en-GB" dirty="0" smtClean="0"/>
              <a:t>The election was started by process 17.</a:t>
            </a:r>
          </a:p>
          <a:p>
            <a:pPr lvl="1"/>
            <a:r>
              <a:rPr lang="en-GB" dirty="0" smtClean="0"/>
              <a:t>The highest process identifier encountered so far is 24</a:t>
            </a:r>
          </a:p>
          <a:p>
            <a:pPr lvl="1"/>
            <a:r>
              <a:rPr lang="en-GB" dirty="0" smtClean="0"/>
              <a:t>(final leader will be 33)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rc 7"/>
          <p:cNvSpPr>
            <a:spLocks/>
          </p:cNvSpPr>
          <p:nvPr/>
        </p:nvSpPr>
        <p:spPr bwMode="auto">
          <a:xfrm>
            <a:off x="6508750" y="3571876"/>
            <a:ext cx="1420813" cy="1216025"/>
          </a:xfrm>
          <a:custGeom>
            <a:avLst/>
            <a:gdLst>
              <a:gd name="T0" fmla="*/ 2 w 18554"/>
              <a:gd name="T1" fmla="*/ 1 h 15463"/>
              <a:gd name="T2" fmla="*/ 2 w 18554"/>
              <a:gd name="T3" fmla="*/ 2 h 15463"/>
              <a:gd name="T4" fmla="*/ 0 w 18554"/>
              <a:gd name="T5" fmla="*/ 0 h 15463"/>
              <a:gd name="T6" fmla="*/ 0 60000 65536"/>
              <a:gd name="T7" fmla="*/ 0 60000 65536"/>
              <a:gd name="T8" fmla="*/ 0 60000 65536"/>
              <a:gd name="T9" fmla="*/ 0 w 18554"/>
              <a:gd name="T10" fmla="*/ 0 h 15463"/>
              <a:gd name="T11" fmla="*/ 18554 w 18554"/>
              <a:gd name="T12" fmla="*/ 15463 h 15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54" h="15463" fill="none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</a:path>
              <a:path w="18554" h="15463" stroke="0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718425" y="3751263"/>
            <a:ext cx="355600" cy="411163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852988" y="2065338"/>
            <a:ext cx="333375" cy="363538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673975" y="2571751"/>
            <a:ext cx="377825" cy="387350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808538" y="423227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818438" y="4725988"/>
            <a:ext cx="6223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29550" y="4737101"/>
            <a:ext cx="622300" cy="2905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441950" y="4943476"/>
            <a:ext cx="155575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453063" y="4954588"/>
            <a:ext cx="155575" cy="73025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753100" y="5064126"/>
            <a:ext cx="133350" cy="95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764213" y="5075238"/>
            <a:ext cx="133350" cy="96838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108700" y="5183188"/>
            <a:ext cx="133350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119813" y="5194301"/>
            <a:ext cx="133350" cy="50800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442075" y="5183188"/>
            <a:ext cx="131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453188" y="5194301"/>
            <a:ext cx="131763" cy="74613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7662863" y="4775201"/>
            <a:ext cx="22225" cy="238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8040688" y="4775201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908550" y="4365626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15</a:t>
            </a:r>
            <a:endParaRPr lang="en-US"/>
          </a:p>
        </p:txBody>
      </p:sp>
      <p:sp>
        <p:nvSpPr>
          <p:cNvPr id="29723" name="Oval 28"/>
          <p:cNvSpPr>
            <a:spLocks noChangeArrowheads="1"/>
          </p:cNvSpPr>
          <p:nvPr/>
        </p:nvSpPr>
        <p:spPr bwMode="auto">
          <a:xfrm>
            <a:off x="6929438" y="1549401"/>
            <a:ext cx="422275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Oval 30"/>
          <p:cNvSpPr>
            <a:spLocks noChangeArrowheads="1"/>
          </p:cNvSpPr>
          <p:nvPr/>
        </p:nvSpPr>
        <p:spPr bwMode="auto">
          <a:xfrm>
            <a:off x="4830763" y="204152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975225" y="2151063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5786438" y="1392238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913438" y="1501776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33</a:t>
            </a:r>
            <a:endParaRPr lang="en-US"/>
          </a:p>
        </p:txBody>
      </p:sp>
      <p:sp>
        <p:nvSpPr>
          <p:cNvPr id="29729" name="Oval 34"/>
          <p:cNvSpPr>
            <a:spLocks noChangeArrowheads="1"/>
          </p:cNvSpPr>
          <p:nvPr/>
        </p:nvSpPr>
        <p:spPr bwMode="auto">
          <a:xfrm>
            <a:off x="7029450" y="4737101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7129463" y="48466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28</a:t>
            </a:r>
            <a:endParaRPr lang="en-US" dirty="0"/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7067550" y="1719263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29732" name="Oval 37"/>
          <p:cNvSpPr>
            <a:spLocks noChangeArrowheads="1"/>
          </p:cNvSpPr>
          <p:nvPr/>
        </p:nvSpPr>
        <p:spPr bwMode="auto">
          <a:xfrm>
            <a:off x="7640638" y="2560638"/>
            <a:ext cx="444500" cy="457200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7773988" y="268128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34" name="Oval 39"/>
          <p:cNvSpPr>
            <a:spLocks noChangeArrowheads="1"/>
          </p:cNvSpPr>
          <p:nvPr/>
        </p:nvSpPr>
        <p:spPr bwMode="auto">
          <a:xfrm>
            <a:off x="7662863" y="3716338"/>
            <a:ext cx="444500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7862888" y="3860801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641850" y="3259138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charset="0"/>
              </a:rPr>
              <a:t>In a ring of N processes, in the worst case:</a:t>
            </a:r>
          </a:p>
          <a:p>
            <a:pPr lvl="1"/>
            <a:r>
              <a:rPr lang="en-US" dirty="0" smtClean="0">
                <a:sym typeface="Wingdings" charset="0"/>
              </a:rPr>
              <a:t>N-1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to reach the new coordinator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before coordinator decides it’s elected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 smtClean="0">
                <a:solidFill>
                  <a:srgbClr val="6BB76D"/>
                </a:solidFill>
                <a:sym typeface="Wingdings" charset="0"/>
              </a:rPr>
              <a:t> </a:t>
            </a:r>
            <a:r>
              <a:rPr lang="en-US" dirty="0" smtClean="0">
                <a:sym typeface="Wingdings" charset="0"/>
              </a:rPr>
              <a:t>messages to announce winner</a:t>
            </a:r>
          </a:p>
          <a:p>
            <a:r>
              <a:rPr lang="en-US" dirty="0" smtClean="0">
                <a:sym typeface="Wingdings" charset="0"/>
              </a:rPr>
              <a:t>Total Message Complexity = 3N-1</a:t>
            </a:r>
          </a:p>
          <a:p>
            <a:r>
              <a:rPr lang="en-US" dirty="0" smtClean="0">
                <a:sym typeface="Wingdings" charset="0"/>
              </a:rPr>
              <a:t>Turnaround time = 3N-1</a:t>
            </a:r>
          </a:p>
          <a:p>
            <a:pPr lvl="1"/>
            <a:endParaRPr lang="en-US" dirty="0" smtClean="0">
              <a:sym typeface="Wingdings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31773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1775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31777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/>
            </a:p>
          </p:txBody>
        </p:sp>
        <p:sp>
          <p:nvSpPr>
            <p:cNvPr id="31779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31780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82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25587</TotalTime>
  <Pages>12</Pages>
  <Words>1600</Words>
  <Application>Microsoft Macintosh PowerPoint</Application>
  <PresentationFormat>Letter Paper (8.5x11 in)</PresentationFormat>
  <Paragraphs>432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CS252-template</vt:lpstr>
      <vt:lpstr>Office Theme</vt:lpstr>
      <vt:lpstr>CSE 486/586 Distributed Systems Leader Election</vt:lpstr>
      <vt:lpstr>Recap: Maekawa’s Algorithm</vt:lpstr>
      <vt:lpstr>Why Election?</vt:lpstr>
      <vt:lpstr>What is Election?</vt:lpstr>
      <vt:lpstr>Assumptions</vt:lpstr>
      <vt:lpstr>Problem Specification</vt:lpstr>
      <vt:lpstr>Algorithm 1: Ring Election [Chang &amp; Roberts’79] </vt:lpstr>
      <vt:lpstr>Ring-Based Election: Example</vt:lpstr>
      <vt:lpstr>Ring-Based Election: Analysis</vt:lpstr>
      <vt:lpstr>Correctness?</vt:lpstr>
      <vt:lpstr>Example: Ring Election </vt:lpstr>
      <vt:lpstr>CSE 486/586 Administrivia</vt:lpstr>
      <vt:lpstr>Algorithm 2: Modified Ring Election </vt:lpstr>
      <vt:lpstr>Example: Ring Election </vt:lpstr>
      <vt:lpstr>Modified Ring Election</vt:lpstr>
      <vt:lpstr>What about that Impossibility?</vt:lpstr>
      <vt:lpstr>Algorithm 3: Bully Algorithm </vt:lpstr>
      <vt:lpstr>Algorithm 3: Bully Algorithm </vt:lpstr>
      <vt:lpstr>Example: Bully Election </vt:lpstr>
      <vt:lpstr>The Bully Algorithm</vt:lpstr>
      <vt:lpstr>Analysis of The Bully Algorithm</vt:lpstr>
      <vt:lpstr>Analysis of The Bully Algorithm</vt:lpstr>
      <vt:lpstr>Turnaround time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889</cp:revision>
  <cp:lastPrinted>2012-02-24T19:04:15Z</cp:lastPrinted>
  <dcterms:created xsi:type="dcterms:W3CDTF">2012-02-27T16:04:57Z</dcterms:created>
  <dcterms:modified xsi:type="dcterms:W3CDTF">2013-04-18T23:23:07Z</dcterms:modified>
  <cp:category/>
</cp:coreProperties>
</file>