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322" r:id="rId3"/>
    <p:sldId id="673" r:id="rId4"/>
    <p:sldId id="674" r:id="rId5"/>
    <p:sldId id="675" r:id="rId6"/>
    <p:sldId id="676" r:id="rId7"/>
    <p:sldId id="677" r:id="rId8"/>
    <p:sldId id="678" r:id="rId9"/>
    <p:sldId id="679" r:id="rId10"/>
    <p:sldId id="683" r:id="rId11"/>
    <p:sldId id="684" r:id="rId12"/>
    <p:sldId id="685" r:id="rId13"/>
    <p:sldId id="680" r:id="rId14"/>
    <p:sldId id="681" r:id="rId15"/>
    <p:sldId id="682" r:id="rId16"/>
    <p:sldId id="686" r:id="rId17"/>
    <p:sldId id="687" r:id="rId18"/>
    <p:sldId id="660" r:id="rId19"/>
    <p:sldId id="661" r:id="rId20"/>
    <p:sldId id="662" r:id="rId21"/>
    <p:sldId id="663" r:id="rId22"/>
    <p:sldId id="668" r:id="rId23"/>
    <p:sldId id="584" r:id="rId2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78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facebook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note.php?note_id=2384433891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Mid-Semester Overview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Selection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happen at multiple places</a:t>
            </a:r>
          </a:p>
          <a:p>
            <a:r>
              <a:rPr lang="en-US" dirty="0" smtClean="0"/>
              <a:t>Server resolution process: DNS -&gt; External IP -&gt; Internal IP</a:t>
            </a:r>
          </a:p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246620" cy="365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352800"/>
            <a:ext cx="3124200" cy="26776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www.facebook.com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69.63.187.17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69.63.187.18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69.63.187.19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California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3124200"/>
            <a:ext cx="3124200" cy="21236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www.facebook.com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69.63.181.11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69.63.181.12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North Carolina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Anycast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(Border Gateway Protocol)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46620" cy="365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352800"/>
            <a:ext cx="3124200" cy="13849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Hey, I know where 69.63.187.17 is…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 California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2057400"/>
            <a:ext cx="3124200" cy="13849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Hey, I know where 69.63.187.17 is…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n New York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1905001"/>
            <a:ext cx="1466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04309" y="1905001"/>
            <a:ext cx="138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69.63.176.13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69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304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52451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5178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8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H="1" flipV="1">
            <a:off x="3967163" y="2179638"/>
            <a:ext cx="552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10800000" flipV="1">
            <a:off x="1845154" y="2952751"/>
            <a:ext cx="2396646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3646525" y="3379272"/>
            <a:ext cx="1021796" cy="16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4244976" y="2952751"/>
            <a:ext cx="3263420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06063" y="5516048"/>
            <a:ext cx="1366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Web Servers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2025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09918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31154" y="5146716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10.0.0.200</a:t>
            </a:r>
          </a:p>
        </p:txBody>
      </p:sp>
    </p:spTree>
    <p:extLst>
      <p:ext uri="{BB962C8B-B14F-4D97-AF65-F5344CB8AC3E}">
        <p14:creationId xmlns:p14="http://schemas.microsoft.com/office/powerpoint/2010/main" val="18729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521767"/>
            <a:ext cx="2617795" cy="1901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799" y="24384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69.63.176.13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69.63.176.14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Oregon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Picture 9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99" y="3763312"/>
            <a:ext cx="2617795" cy="1901817"/>
          </a:xfrm>
          <a:prstGeom prst="rect">
            <a:avLst/>
          </a:prstGeom>
        </p:spPr>
      </p:pic>
      <p:pic>
        <p:nvPicPr>
          <p:cNvPr id="11" name="Picture 10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2" y="4422783"/>
            <a:ext cx="2617795" cy="190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3799" y="26670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69.63.181.11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69.63.181.12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North Carolina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2192" y="2971800"/>
            <a:ext cx="2617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69.63.187.17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69.63.187.18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69.63.187.19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California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5595" y="158500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www.facebook.com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14" idx="2"/>
          </p:cNvCxnSpPr>
          <p:nvPr/>
        </p:nvCxnSpPr>
        <p:spPr>
          <a:xfrm flipV="1">
            <a:off x="1486697" y="2046672"/>
            <a:ext cx="2870998" cy="39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4" idx="2"/>
          </p:cNvCxnSpPr>
          <p:nvPr/>
        </p:nvCxnSpPr>
        <p:spPr>
          <a:xfrm flipH="1" flipV="1">
            <a:off x="4357695" y="2046672"/>
            <a:ext cx="183395" cy="92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4" idx="2"/>
          </p:cNvCxnSpPr>
          <p:nvPr/>
        </p:nvCxnSpPr>
        <p:spPr>
          <a:xfrm flipH="1" flipV="1">
            <a:off x="4357695" y="2046672"/>
            <a:ext cx="3255002" cy="62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Facebook Geo-Replication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(At least in 2008) </a:t>
            </a:r>
            <a:r>
              <a:rPr lang="en-US" dirty="0"/>
              <a:t>L</a:t>
            </a:r>
            <a:r>
              <a:rPr lang="en-US" dirty="0" smtClean="0"/>
              <a:t>azy primary-backup replication</a:t>
            </a:r>
          </a:p>
          <a:p>
            <a:r>
              <a:rPr lang="en-US" dirty="0" smtClean="0"/>
              <a:t>All writes go to California, then get propagated.</a:t>
            </a:r>
          </a:p>
          <a:p>
            <a:r>
              <a:rPr lang="en-US" dirty="0" smtClean="0"/>
              <a:t>Reads can go anywhere (probably to the closest one).</a:t>
            </a:r>
          </a:p>
          <a:p>
            <a:r>
              <a:rPr lang="en-US" dirty="0" smtClean="0"/>
              <a:t>Ensure (probably sequential) consistency through timestamps</a:t>
            </a:r>
          </a:p>
          <a:p>
            <a:pPr lvl="1"/>
            <a:r>
              <a:rPr lang="en-US" dirty="0" smtClean="0"/>
              <a:t>Set a browser cookie when there’s a write</a:t>
            </a:r>
          </a:p>
          <a:p>
            <a:pPr lvl="1"/>
            <a:r>
              <a:rPr lang="en-US" dirty="0" smtClean="0"/>
              <a:t>If within the last 20 seconds, reads go to California.</a:t>
            </a:r>
          </a:p>
          <a:p>
            <a:r>
              <a:rPr lang="en-US" dirty="0">
                <a:hlinkClick r:id="rId2"/>
              </a:rPr>
              <a:t>http://www.facebook.com/note.php?note_id=</a:t>
            </a:r>
            <a:r>
              <a:rPr lang="en-US" dirty="0" smtClean="0">
                <a:hlinkClick r:id="rId2"/>
              </a:rPr>
              <a:t>23844338919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4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Issue: Handling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is (almost) inevitable.</a:t>
            </a:r>
          </a:p>
          <a:p>
            <a:pPr lvl="1"/>
            <a:r>
              <a:rPr lang="en-US" dirty="0" smtClean="0"/>
              <a:t>Failures, performance, load balance, etc.</a:t>
            </a:r>
          </a:p>
          <a:p>
            <a:r>
              <a:rPr lang="en-US" dirty="0" smtClean="0"/>
              <a:t>We will spend most of our time looking at this in the second half of the semester.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Read/write can go to any server.</a:t>
            </a:r>
          </a:p>
          <a:p>
            <a:pPr lvl="1"/>
            <a:r>
              <a:rPr lang="en-US" dirty="0" smtClean="0"/>
              <a:t>How to provide a consistent view? (i.e., what consistency guarantee?) </a:t>
            </a:r>
            <a:r>
              <a:rPr lang="en-US" dirty="0" err="1"/>
              <a:t>l</a:t>
            </a:r>
            <a:r>
              <a:rPr lang="en-US" dirty="0" err="1" smtClean="0"/>
              <a:t>inearizability</a:t>
            </a:r>
            <a:r>
              <a:rPr lang="en-US" dirty="0" smtClean="0"/>
              <a:t>, sequential consistency, causal consistency, etc.</a:t>
            </a:r>
          </a:p>
          <a:p>
            <a:pPr lvl="1"/>
            <a:r>
              <a:rPr lang="en-US" dirty="0" smtClean="0"/>
              <a:t>What happens when things go wrong?</a:t>
            </a:r>
          </a:p>
          <a:p>
            <a:r>
              <a:rPr lang="en-US" dirty="0" smtClean="0"/>
              <a:t>State </a:t>
            </a:r>
            <a:r>
              <a:rPr lang="en-US" dirty="0"/>
              <a:t>machine replication</a:t>
            </a:r>
          </a:p>
          <a:p>
            <a:pPr lvl="1"/>
            <a:r>
              <a:rPr lang="en-US" dirty="0" smtClean="0"/>
              <a:t>How to agree on the instructions to execute?</a:t>
            </a:r>
          </a:p>
          <a:p>
            <a:pPr lvl="1"/>
            <a:r>
              <a:rPr lang="en-US" dirty="0" smtClean="0"/>
              <a:t>How to handle failures and malicious servers?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Midterm: 3/6 (Wednesday) in class</a:t>
            </a:r>
          </a:p>
          <a:p>
            <a:pPr lvl="1"/>
            <a:r>
              <a:rPr lang="en-US" dirty="0" smtClean="0"/>
              <a:t>45 minutes</a:t>
            </a:r>
          </a:p>
          <a:p>
            <a:pPr lvl="1"/>
            <a:r>
              <a:rPr lang="en-US" dirty="0" smtClean="0"/>
              <a:t>Everything up to leader election</a:t>
            </a:r>
          </a:p>
          <a:p>
            <a:pPr lvl="1"/>
            <a:r>
              <a:rPr lang="en-US" dirty="0" smtClean="0"/>
              <a:t>1-page cheat sheet is allowed.</a:t>
            </a:r>
          </a:p>
          <a:p>
            <a:r>
              <a:rPr lang="en-US" dirty="0" smtClean="0"/>
              <a:t>Best way to prepare</a:t>
            </a:r>
          </a:p>
          <a:p>
            <a:pPr lvl="1"/>
            <a:r>
              <a:rPr lang="en-US" dirty="0" smtClean="0"/>
              <a:t>Read the textbook &amp; go over the slides</a:t>
            </a:r>
          </a:p>
          <a:p>
            <a:pPr lvl="1"/>
            <a:r>
              <a:rPr lang="en-US" dirty="0" smtClean="0"/>
              <a:t>Go over the problems in the textbook</a:t>
            </a:r>
          </a:p>
          <a:p>
            <a:pPr lvl="1"/>
            <a:r>
              <a:rPr lang="en-US" dirty="0" smtClean="0"/>
              <a:t>Will add more problems for the lectures this week &amp; next</a:t>
            </a:r>
          </a:p>
          <a:p>
            <a:r>
              <a:rPr lang="en-US" dirty="0" smtClean="0"/>
              <a:t>PA3 will be out this weekend.</a:t>
            </a:r>
          </a:p>
          <a:p>
            <a:r>
              <a:rPr lang="en-US" dirty="0" smtClean="0"/>
              <a:t>No </a:t>
            </a:r>
            <a:r>
              <a:rPr lang="en-US" smtClean="0"/>
              <a:t>recitations next week</a:t>
            </a:r>
            <a:endParaRPr lang="en-US" dirty="0" smtClean="0"/>
          </a:p>
          <a:p>
            <a:r>
              <a:rPr lang="en-US" dirty="0" smtClean="0"/>
              <a:t>Anonymous feedback form still available.</a:t>
            </a:r>
          </a:p>
          <a:p>
            <a:r>
              <a:rPr lang="en-US" dirty="0" smtClean="0"/>
              <a:t>Please come to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7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Banking Example (Once 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transaction for a customer (e.g., at ATM or browser)</a:t>
            </a:r>
          </a:p>
          <a:p>
            <a:pPr lvl="1"/>
            <a:r>
              <a:rPr lang="en-US" dirty="0" smtClean="0"/>
              <a:t>Transfer $100 from saving to checking account</a:t>
            </a:r>
          </a:p>
          <a:p>
            <a:pPr lvl="1"/>
            <a:r>
              <a:rPr lang="en-US" dirty="0" smtClean="0"/>
              <a:t>Transfer $200 from money-market to checking account</a:t>
            </a:r>
          </a:p>
          <a:p>
            <a:pPr lvl="1"/>
            <a:r>
              <a:rPr lang="en-US" dirty="0" smtClean="0"/>
              <a:t>Withdraw $400 from checking account</a:t>
            </a:r>
          </a:p>
          <a:p>
            <a:r>
              <a:rPr lang="en-US" dirty="0" smtClean="0"/>
              <a:t>Transaction</a:t>
            </a:r>
            <a:endParaRPr lang="en-US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savings.deduct(100)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checking.add(100)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mnymkt.deduct(200)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checking.add(200)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checking.deduct(400)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dispense(400)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Wait…We’ve Seen This Before…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things that can go wrong?</a:t>
            </a:r>
          </a:p>
          <a:p>
            <a:pPr lvl="1"/>
            <a:r>
              <a:rPr lang="en-US" dirty="0" smtClean="0"/>
              <a:t>Multiple clients</a:t>
            </a:r>
          </a:p>
          <a:p>
            <a:pPr lvl="1"/>
            <a:r>
              <a:rPr lang="en-US" dirty="0" smtClean="0"/>
              <a:t>Multiple servers</a:t>
            </a:r>
          </a:p>
          <a:p>
            <a:r>
              <a:rPr lang="en-US" dirty="0" smtClean="0"/>
              <a:t>How do you solve this?</a:t>
            </a:r>
          </a:p>
          <a:p>
            <a:pPr lvl="1"/>
            <a:r>
              <a:rPr lang="en-US" dirty="0" smtClean="0"/>
              <a:t>Group everything as if it’s a single step</a:t>
            </a:r>
          </a:p>
          <a:p>
            <a:r>
              <a:rPr lang="en-US" dirty="0" smtClean="0"/>
              <a:t>Where have we seen this?</a:t>
            </a:r>
          </a:p>
          <a:p>
            <a:pPr lvl="1"/>
            <a:r>
              <a:rPr lang="en-US" dirty="0" smtClean="0"/>
              <a:t>Mutual exclusion lecture</a:t>
            </a:r>
          </a:p>
          <a:p>
            <a:r>
              <a:rPr lang="en-US" dirty="0" smtClean="0"/>
              <a:t>So, we’re done?</a:t>
            </a:r>
          </a:p>
          <a:p>
            <a:pPr lvl="1"/>
            <a:r>
              <a:rPr lang="en-US" dirty="0" smtClean="0"/>
              <a:t>No, we’re not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lock(mutex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checking.deduct(400);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dispense(400);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lock(mutex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checking.deduct(400);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dispense(400);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at a Mid-Point: What We’ve Discussed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communication infrastructure: the Internet</a:t>
            </a:r>
          </a:p>
          <a:p>
            <a:r>
              <a:rPr lang="en-US" dirty="0" smtClean="0"/>
              <a:t>Communication between two processes</a:t>
            </a:r>
          </a:p>
          <a:p>
            <a:pPr lvl="1"/>
            <a:r>
              <a:rPr lang="en-US" dirty="0" smtClean="0"/>
              <a:t>Socket API</a:t>
            </a:r>
          </a:p>
          <a:p>
            <a:pPr lvl="1"/>
            <a:r>
              <a:rPr lang="en-US" dirty="0" smtClean="0"/>
              <a:t>RPC</a:t>
            </a:r>
          </a:p>
          <a:p>
            <a:r>
              <a:rPr lang="en-US" dirty="0" smtClean="0"/>
              <a:t>Communication between multiple processes</a:t>
            </a:r>
          </a:p>
          <a:p>
            <a:pPr lvl="1"/>
            <a:r>
              <a:rPr lang="en-US" dirty="0" smtClean="0"/>
              <a:t>Multicast algorithms</a:t>
            </a:r>
          </a:p>
          <a:p>
            <a:r>
              <a:rPr lang="en-US" dirty="0" smtClean="0"/>
              <a:t>Concept of time in distributed systems</a:t>
            </a:r>
          </a:p>
          <a:p>
            <a:r>
              <a:rPr lang="en-US" dirty="0" smtClean="0"/>
              <a:t>Organization of distributed systems</a:t>
            </a:r>
          </a:p>
          <a:p>
            <a:pPr lvl="1"/>
            <a:r>
              <a:rPr lang="en-US" dirty="0" smtClean="0"/>
              <a:t>Server-client</a:t>
            </a:r>
          </a:p>
          <a:p>
            <a:pPr lvl="1"/>
            <a:r>
              <a:rPr lang="en-US" dirty="0" smtClean="0"/>
              <a:t>Peer-to-peer, </a:t>
            </a:r>
            <a:r>
              <a:rPr lang="en-US" dirty="0" err="1" smtClean="0"/>
              <a:t>DHTs</a:t>
            </a:r>
            <a:endParaRPr lang="en-US" dirty="0" smtClean="0"/>
          </a:p>
          <a:p>
            <a:r>
              <a:rPr lang="en-US" dirty="0" smtClean="0"/>
              <a:t>Impossibility of consensus</a:t>
            </a:r>
          </a:p>
          <a:p>
            <a:r>
              <a:rPr lang="en-US" dirty="0" smtClean="0"/>
              <a:t>Distributed algorithms</a:t>
            </a:r>
          </a:p>
          <a:p>
            <a:pPr lvl="1"/>
            <a:r>
              <a:rPr lang="en-US" dirty="0" smtClean="0"/>
              <a:t>Failure detection, global snapshots, mutual exclusion, leader 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87700" y="1600200"/>
            <a:ext cx="3200400" cy="2438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38100" cmpd="dbl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1. savings.deduct(100)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2. checking.add(100)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3. mnymkt.deduct(200)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4. checking.add(200)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5. checking.deduct(400)</a:t>
            </a:r>
            <a:r>
              <a:rPr lang="en-US" dirty="0" smtClean="0">
                <a:latin typeface="Arial" charset="0"/>
                <a:ea typeface="ＭＳ Ｐゴシック" charset="0"/>
              </a:rPr>
              <a:t>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6. dispense(400)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0900" y="2185075"/>
            <a:ext cx="208280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means the customer loses money; we need to restore old state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46400" y="2007275"/>
            <a:ext cx="393700" cy="44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21000" y="2794675"/>
            <a:ext cx="55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33700" y="3213775"/>
            <a:ext cx="49530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42100" y="1854875"/>
            <a:ext cx="1828800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does not cause lost money, but old steps cannot be repeated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6083300" y="2375575"/>
            <a:ext cx="571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6045200" y="3112175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we discussed in mutual exclusion is one big lock.</a:t>
            </a:r>
          </a:p>
          <a:p>
            <a:pPr lvl="1"/>
            <a:r>
              <a:rPr lang="en-US" dirty="0" smtClean="0"/>
              <a:t>Everyone else has to wait.</a:t>
            </a:r>
          </a:p>
          <a:p>
            <a:pPr lvl="1"/>
            <a:r>
              <a:rPr lang="en-US" dirty="0" smtClean="0"/>
              <a:t>It does not necessarily deal with failures.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Observation: we can interleave some operations from different processes.</a:t>
            </a:r>
          </a:p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If a process crashes while holding a lock</a:t>
            </a:r>
          </a:p>
          <a:p>
            <a:r>
              <a:rPr lang="en-US" dirty="0" smtClean="0"/>
              <a:t>Let’s go beyond simple locking!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Half of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Consensus algorithm: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BFT (Byzantine Fault Tolerance)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Buildings full of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40" y="3219433"/>
            <a:ext cx="3940610" cy="29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9" y="2387652"/>
            <a:ext cx="3929461" cy="2947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376" y="1600200"/>
            <a:ext cx="8681574" cy="49348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Locations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2276"/>
            <a:ext cx="8246620" cy="36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in racks</a:t>
            </a:r>
          </a:p>
          <a:p>
            <a:pPr lvl="1"/>
            <a:r>
              <a:rPr lang="en-US" dirty="0"/>
              <a:t>Usually ~40 blades per rack</a:t>
            </a:r>
          </a:p>
          <a:p>
            <a:pPr lvl="1"/>
            <a:r>
              <a:rPr lang="en-US" dirty="0" err="1"/>
              <a:t>ToR</a:t>
            </a:r>
            <a:r>
              <a:rPr lang="en-US" dirty="0"/>
              <a:t> (Top-of-Rack) switch</a:t>
            </a:r>
          </a:p>
          <a:p>
            <a:r>
              <a:rPr lang="en-US" dirty="0"/>
              <a:t>Incredible amounts of engineering efforts</a:t>
            </a:r>
          </a:p>
          <a:p>
            <a:pPr lvl="1"/>
            <a:r>
              <a:rPr lang="en-US" dirty="0"/>
              <a:t>Power, cooling,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69" y="3105556"/>
            <a:ext cx="2927750" cy="276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51" y="3449324"/>
            <a:ext cx="3458553" cy="2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84" y="1752600"/>
            <a:ext cx="4897768" cy="44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3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3-tier for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68" y="1676400"/>
            <a:ext cx="3482182" cy="4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Amazon, Facebook, Google, Twitter, etc.</a:t>
            </a:r>
          </a:p>
          <a:p>
            <a:r>
              <a:rPr lang="en-US" dirty="0" smtClean="0"/>
              <a:t>World-wide distribution of data centers</a:t>
            </a:r>
          </a:p>
          <a:p>
            <a:pPr lvl="1"/>
            <a:r>
              <a:rPr lang="en-US" dirty="0" smtClean="0"/>
              <a:t>Load balance, fault tolerance, performance, etc.</a:t>
            </a:r>
          </a:p>
          <a:p>
            <a:r>
              <a:rPr lang="en-US" dirty="0" smtClean="0"/>
              <a:t>Replicated service &amp; data</a:t>
            </a:r>
          </a:p>
          <a:p>
            <a:pPr lvl="1"/>
            <a:r>
              <a:rPr lang="en-US" dirty="0" smtClean="0"/>
              <a:t>Each data center might be a complete stand-alone web service. (It depends though.)</a:t>
            </a:r>
          </a:p>
          <a:p>
            <a:r>
              <a:rPr lang="en-US" dirty="0" smtClean="0"/>
              <a:t>At the bare minimum, you’re doing read/write.</a:t>
            </a:r>
          </a:p>
          <a:p>
            <a:r>
              <a:rPr lang="en-US" dirty="0" smtClean="0"/>
              <a:t>What needs to be done when you issue a read </a:t>
            </a:r>
            <a:r>
              <a:rPr lang="en-US" dirty="0" err="1" smtClean="0"/>
              <a:t>req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Server selection</a:t>
            </a:r>
          </a:p>
          <a:p>
            <a:r>
              <a:rPr lang="en-US" dirty="0" smtClean="0"/>
              <a:t>What needs to be done when you issue a write </a:t>
            </a:r>
            <a:r>
              <a:rPr lang="en-US" dirty="0" err="1" smtClean="0"/>
              <a:t>req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Server selection</a:t>
            </a:r>
          </a:p>
          <a:p>
            <a:pPr lvl="1"/>
            <a:r>
              <a:rPr lang="en-US" dirty="0" smtClean="0"/>
              <a:t>Replicated data store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6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24955</TotalTime>
  <Pages>12</Pages>
  <Words>941</Words>
  <Application>Microsoft Macintosh PowerPoint</Application>
  <PresentationFormat>Letter Paper (8.5x11 in)</PresentationFormat>
  <Paragraphs>206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CS252-template</vt:lpstr>
      <vt:lpstr>Office Theme</vt:lpstr>
      <vt:lpstr>CSE 486/586 Distributed Systems Mid-Semester Overview</vt:lpstr>
      <vt:lpstr>We’re at a Mid-Point: What We’ve Discussed So Far</vt:lpstr>
      <vt:lpstr>The Other Half of the Semester</vt:lpstr>
      <vt:lpstr>Data Centers</vt:lpstr>
      <vt:lpstr>Data Centers</vt:lpstr>
      <vt:lpstr>Inside</vt:lpstr>
      <vt:lpstr>Inside</vt:lpstr>
      <vt:lpstr>Inside</vt:lpstr>
      <vt:lpstr>Web Services</vt:lpstr>
      <vt:lpstr>Server Selection Primer</vt:lpstr>
      <vt:lpstr>IP Anycast</vt:lpstr>
      <vt:lpstr>Inside</vt:lpstr>
      <vt:lpstr>Example: Facebook</vt:lpstr>
      <vt:lpstr>Example: Facebook Geo-Replication</vt:lpstr>
      <vt:lpstr>Core Issue: Handling Replication</vt:lpstr>
      <vt:lpstr>CSE 486/586 Administrivia</vt:lpstr>
      <vt:lpstr>Today: Banking Example (Once Again)</vt:lpstr>
      <vt:lpstr>Wait…We’ve Seen This Before…</vt:lpstr>
      <vt:lpstr>Why Not Satisfied?</vt:lpstr>
      <vt:lpstr>Why Not Satisfied?</vt:lpstr>
      <vt:lpstr>Why Not Satisfied?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1015</cp:revision>
  <cp:lastPrinted>2013-03-01T19:47:35Z</cp:lastPrinted>
  <dcterms:created xsi:type="dcterms:W3CDTF">2012-03-02T15:23:59Z</dcterms:created>
  <dcterms:modified xsi:type="dcterms:W3CDTF">2013-03-04T18:23:24Z</dcterms:modified>
  <cp:category/>
</cp:coreProperties>
</file>