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6"/>
  </p:notesMasterIdLst>
  <p:handoutMasterIdLst>
    <p:handoutMasterId r:id="rId27"/>
  </p:handoutMasterIdLst>
  <p:sldIdLst>
    <p:sldId id="322" r:id="rId3"/>
    <p:sldId id="691" r:id="rId4"/>
    <p:sldId id="692" r:id="rId5"/>
    <p:sldId id="668" r:id="rId6"/>
    <p:sldId id="659" r:id="rId7"/>
    <p:sldId id="664" r:id="rId8"/>
    <p:sldId id="694" r:id="rId9"/>
    <p:sldId id="666" r:id="rId10"/>
    <p:sldId id="695" r:id="rId11"/>
    <p:sldId id="667" r:id="rId12"/>
    <p:sldId id="696" r:id="rId13"/>
    <p:sldId id="669" r:id="rId14"/>
    <p:sldId id="693" r:id="rId15"/>
    <p:sldId id="697" r:id="rId16"/>
    <p:sldId id="698" r:id="rId17"/>
    <p:sldId id="671" r:id="rId18"/>
    <p:sldId id="672" r:id="rId19"/>
    <p:sldId id="674" r:id="rId20"/>
    <p:sldId id="675" r:id="rId21"/>
    <p:sldId id="676" r:id="rId22"/>
    <p:sldId id="677" r:id="rId23"/>
    <p:sldId id="690" r:id="rId24"/>
    <p:sldId id="584" r:id="rId25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0102" autoAdjust="0"/>
  </p:normalViewPr>
  <p:slideViewPr>
    <p:cSldViewPr>
      <p:cViewPr varScale="1">
        <p:scale>
          <a:sx n="78" d="100"/>
          <a:sy n="78" d="100"/>
        </p:scale>
        <p:origin x="-10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7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9782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</a:t>
            </a:r>
            <a:r>
              <a:rPr lang="en-US" baseline="0" dirty="0" smtClean="0"/>
              <a:t>2013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Concurrency Control --- 1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Inconsistent Retrieval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Partial, incomplete results of one transaction are retrieved by another transaction.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	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320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200" u="sng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Transaction T1</a:t>
            </a:r>
            <a:r>
              <a:rPr lang="en-US" sz="3200" u="sng" dirty="0" smtClean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	Transaction T2 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a.withdraw(100)</a:t>
            </a:r>
            <a:r>
              <a:rPr lang="en-US" sz="28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	</a:t>
            </a:r>
          </a:p>
          <a:p>
            <a:pPr marL="177800" lvl="1" indent="2794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			       	total = </a:t>
            </a:r>
            <a:r>
              <a:rPr lang="en-US" dirty="0" err="1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a.getBalance</a:t>
            </a: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()</a:t>
            </a:r>
          </a:p>
          <a:p>
            <a:pPr marL="177800" lvl="1" indent="2794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			       	total = total + </a:t>
            </a:r>
            <a:r>
              <a:rPr lang="en-US" dirty="0" err="1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b.getBalance</a:t>
            </a:r>
            <a:endParaRPr lang="en-US" dirty="0" smtClean="0">
              <a:solidFill>
                <a:schemeClr val="hlink"/>
              </a:solidFill>
              <a:latin typeface="Arial" charset="0"/>
              <a:ea typeface="ＭＳ Ｐゴシック" charset="0"/>
            </a:endParaRP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b.deposit(100) </a:t>
            </a:r>
            <a:r>
              <a:rPr lang="en-US" sz="2000" dirty="0" smtClean="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			       	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					</a:t>
            </a:r>
            <a:r>
              <a:rPr lang="en-US" sz="2000" dirty="0" smtClean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total = total + </a:t>
            </a:r>
            <a:r>
              <a:rPr lang="en-US" sz="2000" dirty="0" err="1" smtClean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c.getBalance</a:t>
            </a:r>
            <a:endParaRPr lang="en-US" sz="2000" dirty="0" smtClean="0">
              <a:solidFill>
                <a:schemeClr val="bg2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 dirty="0" smtClean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				        </a:t>
            </a:r>
          </a:p>
          <a:p>
            <a:pPr marL="63500" indent="-63500"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T1</a:t>
            </a:r>
            <a:r>
              <a:rPr lang="ja-JP" altLang="en-US" dirty="0" smtClean="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 err="1" smtClean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altLang="ja-JP" dirty="0" smtClean="0">
                <a:latin typeface="Arial" charset="0"/>
                <a:ea typeface="ＭＳ Ｐゴシック" charset="0"/>
                <a:cs typeface="ＭＳ Ｐゴシック" charset="0"/>
              </a:rPr>
              <a:t> partial result is used by T2, giving the wrong result</a:t>
            </a:r>
          </a:p>
          <a:p>
            <a:pPr marL="63500" indent="-63500">
              <a:lnSpc>
                <a:spcPct val="110000"/>
              </a:lnSpc>
              <a:buClr>
                <a:schemeClr val="tx1"/>
              </a:buClr>
              <a:buSzPct val="120000"/>
              <a:buFont typeface="Wingdings" charset="0"/>
              <a:buChar char="v"/>
            </a:pPr>
            <a:endParaRPr lang="en-US" sz="2000" dirty="0" smtClean="0">
              <a:solidFill>
                <a:schemeClr val="hlink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73300" y="21971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759200" y="21844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200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670800" y="36957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0.00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854200" y="22098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a: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416300" y="21971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b: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251200" y="33020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00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895600" y="33147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a: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696200" y="49149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500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696200" y="41656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200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647700" y="5486400"/>
            <a:ext cx="67945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5245100" y="21844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300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902200" y="21971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c: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7658100" y="3352800"/>
            <a:ext cx="6985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total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3251200" y="45085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300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2908300" y="45212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b:</a:t>
            </a: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4127500" y="2794000"/>
            <a:ext cx="12700" cy="2692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</a:t>
            </a:r>
            <a:r>
              <a:rPr lang="en-US" dirty="0" smtClean="0"/>
              <a:t>Correct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/>
              <a:t>How would you define correctness?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endParaRPr lang="en-US" sz="2000" dirty="0"/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endParaRPr lang="en-US" sz="2000" dirty="0" smtClean="0"/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endParaRPr lang="en-US" sz="2000" dirty="0" smtClean="0"/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endParaRPr lang="en-US" sz="2000" b="1" dirty="0" smtClean="0"/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r>
              <a:rPr lang="en-US" b="1" dirty="0" smtClean="0"/>
              <a:t>   </a:t>
            </a:r>
            <a:r>
              <a:rPr lang="en-US" b="1" u="sng" dirty="0" smtClean="0">
                <a:solidFill>
                  <a:srgbClr val="0000FF"/>
                </a:solidFill>
              </a:rPr>
              <a:t>Transaction T1  </a:t>
            </a:r>
            <a:r>
              <a:rPr lang="en-US" b="1" u="sng" dirty="0" smtClean="0">
                <a:solidFill>
                  <a:schemeClr val="hlink"/>
                </a:solidFill>
              </a:rPr>
              <a:t>	             Transaction T2 </a:t>
            </a:r>
          </a:p>
          <a:p>
            <a:pPr marL="285750" lvl="1" indent="-285750"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balance = </a:t>
            </a:r>
            <a:r>
              <a:rPr lang="en-US" sz="1600" b="1" dirty="0" err="1" smtClean="0">
                <a:solidFill>
                  <a:srgbClr val="0000FF"/>
                </a:solidFill>
              </a:rPr>
              <a:t>b.getBalance</a:t>
            </a:r>
            <a:r>
              <a:rPr lang="en-US" sz="1600" b="1" dirty="0" smtClean="0">
                <a:solidFill>
                  <a:srgbClr val="0000FF"/>
                </a:solidFill>
              </a:rPr>
              <a:t>()</a:t>
            </a:r>
            <a:r>
              <a:rPr lang="en-US" sz="2000" b="1" dirty="0" smtClean="0">
                <a:solidFill>
                  <a:srgbClr val="0000FF"/>
                </a:solidFill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</a:rPr>
              <a:t>	</a:t>
            </a:r>
            <a:r>
              <a:rPr lang="en-US" sz="1600" b="1" dirty="0">
                <a:solidFill>
                  <a:schemeClr val="hlink"/>
                </a:solidFill>
              </a:rPr>
              <a:t>balance = </a:t>
            </a:r>
            <a:r>
              <a:rPr lang="en-US" sz="1600" b="1" dirty="0" err="1">
                <a:solidFill>
                  <a:schemeClr val="hlink"/>
                </a:solidFill>
              </a:rPr>
              <a:t>b.getBalance</a:t>
            </a:r>
            <a:r>
              <a:rPr lang="en-US" sz="1600" b="1" dirty="0">
                <a:solidFill>
                  <a:schemeClr val="hlink"/>
                </a:solidFill>
              </a:rPr>
              <a:t>(</a:t>
            </a:r>
            <a:r>
              <a:rPr lang="en-US" sz="1600" b="1" dirty="0" smtClean="0">
                <a:solidFill>
                  <a:schemeClr val="hlink"/>
                </a:solidFill>
              </a:rPr>
              <a:t>)</a:t>
            </a:r>
            <a:endParaRPr lang="en-US" sz="2000" b="1" dirty="0" smtClean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r>
              <a:rPr lang="en-US" sz="1600" b="1" dirty="0" err="1" smtClean="0">
                <a:solidFill>
                  <a:srgbClr val="0000FF"/>
                </a:solidFill>
              </a:rPr>
              <a:t>b.setBalance</a:t>
            </a:r>
            <a:r>
              <a:rPr lang="en-US" sz="1600" b="1" dirty="0" smtClean="0">
                <a:solidFill>
                  <a:srgbClr val="0000FF"/>
                </a:solidFill>
              </a:rPr>
              <a:t> = (balance*1.1</a:t>
            </a:r>
            <a:r>
              <a:rPr lang="en-US" sz="1600" b="1" dirty="0" smtClean="0">
                <a:solidFill>
                  <a:srgbClr val="0000FF"/>
                </a:solidFill>
              </a:rPr>
              <a:t>)</a:t>
            </a:r>
            <a:r>
              <a:rPr lang="en-US" sz="1600" b="1" dirty="0" smtClean="0">
                <a:solidFill>
                  <a:schemeClr val="hlink"/>
                </a:solidFill>
              </a:rPr>
              <a:t>		</a:t>
            </a:r>
            <a:r>
              <a:rPr lang="en-US" sz="1600" b="1" dirty="0" err="1">
                <a:solidFill>
                  <a:schemeClr val="hlink"/>
                </a:solidFill>
              </a:rPr>
              <a:t>b.setBalance</a:t>
            </a:r>
            <a:r>
              <a:rPr lang="en-US" sz="1600" b="1" dirty="0">
                <a:solidFill>
                  <a:schemeClr val="hlink"/>
                </a:solidFill>
              </a:rPr>
              <a:t>(balance*</a:t>
            </a:r>
            <a:r>
              <a:rPr lang="en-US" sz="1600" b="1" dirty="0" smtClean="0">
                <a:solidFill>
                  <a:schemeClr val="hlink"/>
                </a:solidFill>
              </a:rPr>
              <a:t>1.1)</a:t>
            </a:r>
            <a:r>
              <a:rPr lang="en-US" sz="1600" b="1" dirty="0" smtClean="0">
                <a:solidFill>
                  <a:schemeClr val="bg2"/>
                </a:solidFill>
              </a:rPr>
              <a:t>		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r>
              <a:rPr lang="en-US" sz="1600" b="1" dirty="0" err="1" smtClean="0">
                <a:solidFill>
                  <a:srgbClr val="0000FF"/>
                </a:solidFill>
              </a:rPr>
              <a:t>a.withdraw</a:t>
            </a:r>
            <a:r>
              <a:rPr lang="en-US" sz="1600" b="1" dirty="0" smtClean="0">
                <a:solidFill>
                  <a:srgbClr val="0000FF"/>
                </a:solidFill>
              </a:rPr>
              <a:t>(balance* 0.1</a:t>
            </a:r>
            <a:r>
              <a:rPr lang="en-US" sz="1600" b="1" dirty="0" smtClean="0">
                <a:solidFill>
                  <a:srgbClr val="0000FF"/>
                </a:solidFill>
              </a:rPr>
              <a:t>)		</a:t>
            </a:r>
            <a:r>
              <a:rPr lang="en-US" sz="1600" b="1" dirty="0" err="1">
                <a:solidFill>
                  <a:schemeClr val="hlink"/>
                </a:solidFill>
              </a:rPr>
              <a:t>c.withdraw</a:t>
            </a:r>
            <a:r>
              <a:rPr lang="en-US" sz="1600" b="1" dirty="0">
                <a:solidFill>
                  <a:schemeClr val="hlink"/>
                </a:solidFill>
              </a:rPr>
              <a:t>(balance*0.1)</a:t>
            </a:r>
            <a:endParaRPr lang="en-US" sz="1600" b="1" dirty="0" smtClean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r>
              <a:rPr lang="en-US" sz="1600" b="1" dirty="0" smtClean="0">
                <a:solidFill>
                  <a:schemeClr val="hlink"/>
                </a:solidFill>
              </a:rPr>
              <a:t>				        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3962400" y="3200400"/>
            <a:ext cx="0" cy="1752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114800" y="26924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524500" y="26797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200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921500" y="26797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300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695700" y="27051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a: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181600" y="26924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b: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578600" y="26924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c: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596900" y="4953000"/>
            <a:ext cx="67945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810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6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Control: Providing “Correct” Interleaving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sz="2000" dirty="0" smtClean="0"/>
              <a:t>An interleaving of the operations of 2 or more transactions is said to be </a:t>
            </a:r>
            <a:r>
              <a:rPr lang="en-US" sz="2000" i="1" dirty="0" smtClean="0">
                <a:solidFill>
                  <a:srgbClr val="FF0000"/>
                </a:solidFill>
              </a:rPr>
              <a:t>serially equivalent </a:t>
            </a:r>
            <a:r>
              <a:rPr lang="en-US" sz="2000" dirty="0" smtClean="0"/>
              <a:t>if the combined effect is the same as if these transactions had been performed sequentially (in some order).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endParaRPr lang="en-US" sz="2000" dirty="0" smtClean="0"/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endParaRPr lang="en-US" sz="2000" b="1" dirty="0" smtClean="0"/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r>
              <a:rPr lang="en-US" b="1" dirty="0" smtClean="0"/>
              <a:t>   </a:t>
            </a:r>
            <a:r>
              <a:rPr lang="en-US" b="1" u="sng" dirty="0" smtClean="0">
                <a:solidFill>
                  <a:srgbClr val="0000FF"/>
                </a:solidFill>
              </a:rPr>
              <a:t>Transaction T1  </a:t>
            </a:r>
            <a:r>
              <a:rPr lang="en-US" b="1" u="sng" dirty="0" smtClean="0">
                <a:solidFill>
                  <a:schemeClr val="hlink"/>
                </a:solidFill>
              </a:rPr>
              <a:t>	             Transaction T2 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balance = </a:t>
            </a:r>
            <a:r>
              <a:rPr lang="en-US" sz="1600" b="1" dirty="0" err="1" smtClean="0">
                <a:solidFill>
                  <a:srgbClr val="0000FF"/>
                </a:solidFill>
              </a:rPr>
              <a:t>b.getBalance</a:t>
            </a:r>
            <a:r>
              <a:rPr lang="en-US" sz="1600" b="1" dirty="0" smtClean="0">
                <a:solidFill>
                  <a:srgbClr val="0000FF"/>
                </a:solidFill>
              </a:rPr>
              <a:t>()</a:t>
            </a:r>
            <a:r>
              <a:rPr lang="en-US" sz="2000" b="1" dirty="0" smtClean="0">
                <a:solidFill>
                  <a:srgbClr val="0000FF"/>
                </a:solidFill>
              </a:rPr>
              <a:t>	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r>
              <a:rPr lang="en-US" sz="1600" b="1" dirty="0" err="1" smtClean="0">
                <a:solidFill>
                  <a:srgbClr val="0000FF"/>
                </a:solidFill>
              </a:rPr>
              <a:t>b.setBalance</a:t>
            </a:r>
            <a:r>
              <a:rPr lang="en-US" sz="1600" b="1" dirty="0" smtClean="0">
                <a:solidFill>
                  <a:srgbClr val="0000FF"/>
                </a:solidFill>
              </a:rPr>
              <a:t> = (balance*1.1)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r>
              <a:rPr lang="en-US" sz="1600" b="1" dirty="0" smtClean="0">
                <a:solidFill>
                  <a:schemeClr val="hlink"/>
                </a:solidFill>
              </a:rPr>
              <a:t>			       	  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r>
              <a:rPr lang="en-US" sz="1600" b="1" dirty="0" smtClean="0">
                <a:solidFill>
                  <a:schemeClr val="hlink"/>
                </a:solidFill>
              </a:rPr>
              <a:t>                                                           balance = </a:t>
            </a:r>
            <a:r>
              <a:rPr lang="en-US" sz="1600" b="1" dirty="0" err="1" smtClean="0">
                <a:solidFill>
                  <a:schemeClr val="hlink"/>
                </a:solidFill>
              </a:rPr>
              <a:t>b.getBalance</a:t>
            </a:r>
            <a:r>
              <a:rPr lang="en-US" sz="1600" b="1" dirty="0" smtClean="0">
                <a:solidFill>
                  <a:schemeClr val="hlink"/>
                </a:solidFill>
              </a:rPr>
              <a:t>()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r>
              <a:rPr lang="en-US" sz="1600" b="1" dirty="0" smtClean="0">
                <a:solidFill>
                  <a:schemeClr val="bg2"/>
                </a:solidFill>
              </a:rPr>
              <a:t>				       	   </a:t>
            </a:r>
            <a:r>
              <a:rPr lang="en-US" sz="1600" b="1" dirty="0" err="1" smtClean="0">
                <a:solidFill>
                  <a:schemeClr val="hlink"/>
                </a:solidFill>
              </a:rPr>
              <a:t>b.setBalance(balance</a:t>
            </a:r>
            <a:r>
              <a:rPr lang="en-US" sz="1600" b="1" dirty="0" smtClean="0">
                <a:solidFill>
                  <a:schemeClr val="hlink"/>
                </a:solidFill>
              </a:rPr>
              <a:t>*1.1)</a:t>
            </a:r>
            <a:endParaRPr lang="en-US" sz="1600" b="1" dirty="0" smtClean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r>
              <a:rPr lang="en-US" sz="1600" b="1" dirty="0" err="1" smtClean="0">
                <a:solidFill>
                  <a:srgbClr val="0000FF"/>
                </a:solidFill>
              </a:rPr>
              <a:t>a.withdraw(balance</a:t>
            </a:r>
            <a:r>
              <a:rPr lang="en-US" sz="1600" b="1" dirty="0" smtClean="0">
                <a:solidFill>
                  <a:srgbClr val="0000FF"/>
                </a:solidFill>
              </a:rPr>
              <a:t>* 0.1)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r>
              <a:rPr lang="en-US" sz="1600" b="1" dirty="0" smtClean="0">
                <a:solidFill>
                  <a:schemeClr val="hlink"/>
                </a:solidFill>
              </a:rPr>
              <a:t>				        	   </a:t>
            </a:r>
            <a:r>
              <a:rPr lang="en-US" sz="1600" b="1" dirty="0" err="1" smtClean="0">
                <a:solidFill>
                  <a:schemeClr val="hlink"/>
                </a:solidFill>
              </a:rPr>
              <a:t>c.withdraw(balance</a:t>
            </a:r>
            <a:r>
              <a:rPr lang="en-US" sz="1600" b="1" dirty="0" smtClean="0">
                <a:solidFill>
                  <a:schemeClr val="hlink"/>
                </a:solidFill>
              </a:rPr>
              <a:t>*0.1)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4229100" y="3530600"/>
            <a:ext cx="12700" cy="2857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114800" y="26924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524500" y="26797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200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921500" y="26797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300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695700" y="27051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a: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181600" y="26924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b: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578600" y="26924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c: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747000" y="57912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278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378700" y="58039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c: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797300" y="54737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hlink"/>
                </a:solidFill>
              </a:rPr>
              <a:t>a: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734300" y="50673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242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7391400" y="50800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b: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736600" y="6400800"/>
            <a:ext cx="67945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3784600" y="43688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 err="1">
                <a:solidFill>
                  <a:schemeClr val="hlink"/>
                </a:solidFill>
              </a:rPr>
              <a:t>b</a:t>
            </a:r>
            <a:r>
              <a:rPr lang="en-US" sz="1800" dirty="0">
                <a:solidFill>
                  <a:schemeClr val="hlink"/>
                </a:solidFill>
              </a:rPr>
              <a:t>: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4127500" y="43561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220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4152900" y="54610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80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6003925" y="3838574"/>
            <a:ext cx="2530475" cy="630942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 dirty="0">
                <a:solidFill>
                  <a:srgbClr val="0000FF"/>
                </a:solidFill>
              </a:rPr>
              <a:t>== T1 (complete) followed</a:t>
            </a:r>
          </a:p>
          <a:p>
            <a:r>
              <a:rPr lang="en-US" b="1" dirty="0">
                <a:solidFill>
                  <a:srgbClr val="0000FF"/>
                </a:solidFill>
              </a:rPr>
              <a:t>	by T2 (complete)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Midterm: 3/6 (Wednesday) in class</a:t>
            </a:r>
          </a:p>
          <a:p>
            <a:pPr lvl="1"/>
            <a:r>
              <a:rPr lang="en-US" dirty="0" smtClean="0"/>
              <a:t>45 minutes</a:t>
            </a:r>
          </a:p>
          <a:p>
            <a:pPr lvl="1"/>
            <a:r>
              <a:rPr lang="en-US" dirty="0" smtClean="0"/>
              <a:t>Everything up to leader election</a:t>
            </a:r>
          </a:p>
          <a:p>
            <a:pPr lvl="1"/>
            <a:r>
              <a:rPr lang="en-US" dirty="0" smtClean="0"/>
              <a:t>1-page cheat sheet is allowed.</a:t>
            </a:r>
          </a:p>
          <a:p>
            <a:r>
              <a:rPr lang="en-US" dirty="0" smtClean="0"/>
              <a:t>Tech </a:t>
            </a:r>
            <a:r>
              <a:rPr lang="en-US" dirty="0"/>
              <a:t>Talk: Dave </a:t>
            </a:r>
            <a:r>
              <a:rPr lang="en-US" dirty="0" err="1"/>
              <a:t>Parfitt</a:t>
            </a:r>
            <a:r>
              <a:rPr lang="en-US" dirty="0"/>
              <a:t> (Basho) Tonight March 4 at 6PM in Davis 338A</a:t>
            </a:r>
            <a:endParaRPr lang="en-US" dirty="0" smtClean="0"/>
          </a:p>
          <a:p>
            <a:r>
              <a:rPr lang="en-US" dirty="0" smtClean="0"/>
              <a:t>PA3 </a:t>
            </a:r>
            <a:r>
              <a:rPr lang="en-US" smtClean="0"/>
              <a:t>is out</a:t>
            </a:r>
            <a:r>
              <a:rPr lang="en-US" smtClean="0"/>
              <a:t>.</a:t>
            </a:r>
            <a:endParaRPr lang="en-US" dirty="0" smtClean="0"/>
          </a:p>
          <a:p>
            <a:r>
              <a:rPr lang="en-US" dirty="0" smtClean="0"/>
              <a:t>No recitations </a:t>
            </a:r>
            <a:r>
              <a:rPr lang="en-US" dirty="0" smtClean="0"/>
              <a:t>this</a:t>
            </a:r>
            <a:r>
              <a:rPr lang="en-US" dirty="0" smtClean="0"/>
              <a:t> </a:t>
            </a:r>
            <a:r>
              <a:rPr lang="en-US" dirty="0" smtClean="0"/>
              <a:t>week</a:t>
            </a:r>
          </a:p>
          <a:p>
            <a:r>
              <a:rPr lang="en-US" dirty="0" smtClean="0"/>
              <a:t>Anonymous feedback form still available.</a:t>
            </a:r>
          </a:p>
          <a:p>
            <a:r>
              <a:rPr lang="en-US" dirty="0" smtClean="0"/>
              <a:t>Please </a:t>
            </a:r>
            <a:r>
              <a:rPr lang="en-US" dirty="0" smtClean="0"/>
              <a:t>come to 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243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Providing Serial Equivalence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/>
              <a:t>What operations are we considering?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/>
              <a:t>Read/write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/>
              <a:t>What operations matter for correctness?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/>
              <a:t>When write is involved</a:t>
            </a: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endParaRPr lang="en-US" sz="2000" dirty="0" smtClean="0"/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endParaRPr lang="en-US" sz="2000" dirty="0" smtClean="0"/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endParaRPr lang="en-US" sz="2000" b="1" dirty="0" smtClean="0"/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r>
              <a:rPr lang="en-US" b="1" dirty="0" smtClean="0"/>
              <a:t>   </a:t>
            </a:r>
            <a:r>
              <a:rPr lang="en-US" b="1" u="sng" dirty="0" smtClean="0">
                <a:solidFill>
                  <a:srgbClr val="0000FF"/>
                </a:solidFill>
              </a:rPr>
              <a:t>Transaction T1  </a:t>
            </a:r>
            <a:r>
              <a:rPr lang="en-US" b="1" u="sng" dirty="0" smtClean="0">
                <a:solidFill>
                  <a:schemeClr val="hlink"/>
                </a:solidFill>
              </a:rPr>
              <a:t>	             Transaction T2 </a:t>
            </a:r>
          </a:p>
          <a:p>
            <a:pPr marL="285750" lvl="1" indent="-285750"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balance = </a:t>
            </a:r>
            <a:r>
              <a:rPr lang="en-US" sz="1600" b="1" dirty="0" err="1" smtClean="0">
                <a:solidFill>
                  <a:srgbClr val="0000FF"/>
                </a:solidFill>
              </a:rPr>
              <a:t>b.getBalance</a:t>
            </a:r>
            <a:r>
              <a:rPr lang="en-US" sz="1600" b="1" dirty="0" smtClean="0">
                <a:solidFill>
                  <a:srgbClr val="0000FF"/>
                </a:solidFill>
              </a:rPr>
              <a:t>()</a:t>
            </a:r>
            <a:r>
              <a:rPr lang="en-US" sz="2000" b="1" dirty="0" smtClean="0">
                <a:solidFill>
                  <a:srgbClr val="0000FF"/>
                </a:solidFill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</a:rPr>
              <a:t>	</a:t>
            </a:r>
            <a:r>
              <a:rPr lang="en-US" sz="1600" b="1" dirty="0">
                <a:solidFill>
                  <a:schemeClr val="hlink"/>
                </a:solidFill>
              </a:rPr>
              <a:t>balance = </a:t>
            </a:r>
            <a:r>
              <a:rPr lang="en-US" sz="1600" b="1" dirty="0" err="1">
                <a:solidFill>
                  <a:schemeClr val="hlink"/>
                </a:solidFill>
              </a:rPr>
              <a:t>b.getBalance</a:t>
            </a:r>
            <a:r>
              <a:rPr lang="en-US" sz="1600" b="1" dirty="0">
                <a:solidFill>
                  <a:schemeClr val="hlink"/>
                </a:solidFill>
              </a:rPr>
              <a:t>(</a:t>
            </a:r>
            <a:r>
              <a:rPr lang="en-US" sz="1600" b="1" dirty="0" smtClean="0">
                <a:solidFill>
                  <a:schemeClr val="hlink"/>
                </a:solidFill>
              </a:rPr>
              <a:t>)</a:t>
            </a:r>
            <a:endParaRPr lang="en-US" sz="2000" b="1" dirty="0" smtClean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r>
              <a:rPr lang="en-US" sz="1600" b="1" dirty="0" err="1" smtClean="0">
                <a:solidFill>
                  <a:srgbClr val="0000FF"/>
                </a:solidFill>
              </a:rPr>
              <a:t>b.setBalance</a:t>
            </a:r>
            <a:r>
              <a:rPr lang="en-US" sz="1600" b="1" dirty="0" smtClean="0">
                <a:solidFill>
                  <a:srgbClr val="0000FF"/>
                </a:solidFill>
              </a:rPr>
              <a:t> = (balance*1.1</a:t>
            </a:r>
            <a:r>
              <a:rPr lang="en-US" sz="1600" b="1" dirty="0" smtClean="0">
                <a:solidFill>
                  <a:srgbClr val="0000FF"/>
                </a:solidFill>
              </a:rPr>
              <a:t>)</a:t>
            </a:r>
            <a:r>
              <a:rPr lang="en-US" sz="1600" b="1" dirty="0" smtClean="0">
                <a:solidFill>
                  <a:schemeClr val="hlink"/>
                </a:solidFill>
              </a:rPr>
              <a:t>		</a:t>
            </a:r>
            <a:r>
              <a:rPr lang="en-US" sz="1600" b="1" dirty="0" err="1">
                <a:solidFill>
                  <a:schemeClr val="hlink"/>
                </a:solidFill>
              </a:rPr>
              <a:t>b.setBalance</a:t>
            </a:r>
            <a:r>
              <a:rPr lang="en-US" sz="1600" b="1" dirty="0">
                <a:solidFill>
                  <a:schemeClr val="hlink"/>
                </a:solidFill>
              </a:rPr>
              <a:t>(balance*</a:t>
            </a:r>
            <a:r>
              <a:rPr lang="en-US" sz="1600" b="1" dirty="0" smtClean="0">
                <a:solidFill>
                  <a:schemeClr val="hlink"/>
                </a:solidFill>
              </a:rPr>
              <a:t>1.1)</a:t>
            </a:r>
            <a:r>
              <a:rPr lang="en-US" sz="1600" b="1" dirty="0" smtClean="0">
                <a:solidFill>
                  <a:schemeClr val="bg2"/>
                </a:solidFill>
              </a:rPr>
              <a:t>		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r>
              <a:rPr lang="en-US" sz="1600" b="1" dirty="0" err="1" smtClean="0">
                <a:solidFill>
                  <a:srgbClr val="0000FF"/>
                </a:solidFill>
              </a:rPr>
              <a:t>a.withdraw</a:t>
            </a:r>
            <a:r>
              <a:rPr lang="en-US" sz="1600" b="1" dirty="0" smtClean="0">
                <a:solidFill>
                  <a:srgbClr val="0000FF"/>
                </a:solidFill>
              </a:rPr>
              <a:t>(balance* 0.1</a:t>
            </a:r>
            <a:r>
              <a:rPr lang="en-US" sz="1600" b="1" dirty="0" smtClean="0">
                <a:solidFill>
                  <a:srgbClr val="0000FF"/>
                </a:solidFill>
              </a:rPr>
              <a:t>)		</a:t>
            </a:r>
            <a:r>
              <a:rPr lang="en-US" sz="1600" b="1" dirty="0" err="1">
                <a:solidFill>
                  <a:schemeClr val="hlink"/>
                </a:solidFill>
              </a:rPr>
              <a:t>c.withdraw</a:t>
            </a:r>
            <a:r>
              <a:rPr lang="en-US" sz="1600" b="1" dirty="0">
                <a:solidFill>
                  <a:schemeClr val="hlink"/>
                </a:solidFill>
              </a:rPr>
              <a:t>(balance*0.1)</a:t>
            </a:r>
            <a:endParaRPr lang="en-US" sz="1600" b="1" dirty="0" smtClean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r>
              <a:rPr lang="en-US" sz="1600" b="1" dirty="0" smtClean="0">
                <a:solidFill>
                  <a:schemeClr val="hlink"/>
                </a:solidFill>
              </a:rPr>
              <a:t>				        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3962400" y="4114800"/>
            <a:ext cx="0" cy="1752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114800" y="36068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524500" y="35941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200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921500" y="35941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300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695700" y="36195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a: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181600" y="36068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b: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578600" y="36068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c: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596900" y="5867400"/>
            <a:ext cx="67945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00827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44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sz="2000" dirty="0" smtClean="0">
                <a:latin typeface="Arial" pitchFamily="-1" charset="0"/>
              </a:rPr>
              <a:t>Two </a:t>
            </a:r>
            <a:r>
              <a:rPr lang="en-US" sz="2000" u="sng" dirty="0" smtClean="0">
                <a:latin typeface="Arial" pitchFamily="-1" charset="0"/>
              </a:rPr>
              <a:t>operations</a:t>
            </a:r>
            <a:r>
              <a:rPr lang="en-US" sz="2000" dirty="0" smtClean="0">
                <a:latin typeface="Arial" pitchFamily="-1" charset="0"/>
              </a:rPr>
              <a:t> are said to be </a:t>
            </a:r>
            <a:r>
              <a:rPr lang="en-US" sz="2000" u="sng" dirty="0" smtClean="0">
                <a:latin typeface="Arial" pitchFamily="-1" charset="0"/>
              </a:rPr>
              <a:t>in conflict</a:t>
            </a:r>
            <a:r>
              <a:rPr lang="en-US" sz="2000" dirty="0" smtClean="0">
                <a:latin typeface="Arial" pitchFamily="-1" charset="0"/>
              </a:rPr>
              <a:t>, if their </a:t>
            </a:r>
            <a:r>
              <a:rPr lang="en-US" sz="2000" i="1" dirty="0" smtClean="0">
                <a:solidFill>
                  <a:srgbClr val="0000FF"/>
                </a:solidFill>
                <a:latin typeface="Arial" pitchFamily="-1" charset="0"/>
              </a:rPr>
              <a:t>combined effect</a:t>
            </a:r>
            <a:r>
              <a:rPr lang="en-US" sz="2000" dirty="0" smtClean="0">
                <a:solidFill>
                  <a:srgbClr val="0000FF"/>
                </a:solidFill>
                <a:latin typeface="Arial" pitchFamily="-1" charset="0"/>
              </a:rPr>
              <a:t> </a:t>
            </a:r>
            <a:r>
              <a:rPr lang="en-US" sz="2000" dirty="0" smtClean="0">
                <a:latin typeface="Arial" pitchFamily="-1" charset="0"/>
              </a:rPr>
              <a:t>depends on the </a:t>
            </a:r>
            <a:r>
              <a:rPr lang="en-US" sz="2000" dirty="0" smtClean="0">
                <a:solidFill>
                  <a:schemeClr val="hlink"/>
                </a:solidFill>
                <a:latin typeface="Arial" pitchFamily="-1" charset="0"/>
              </a:rPr>
              <a:t>order</a:t>
            </a:r>
            <a:r>
              <a:rPr lang="en-US" sz="2000" dirty="0" smtClean="0">
                <a:latin typeface="Arial" pitchFamily="-1" charset="0"/>
              </a:rPr>
              <a:t> they are executed, e.g., read-write, write-read, write-write (all on same variables). NOT read-read, not on different variables</a:t>
            </a:r>
            <a:r>
              <a:rPr lang="en-US" sz="2000" dirty="0" smtClean="0">
                <a:latin typeface="Arial" pitchFamily="-1" charset="0"/>
              </a:rPr>
              <a:t>.</a:t>
            </a:r>
            <a:endParaRPr lang="en-US" sz="2000" dirty="0" smtClean="0">
              <a:latin typeface="Arial" pitchFamily="-1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317500" y="2724150"/>
            <a:ext cx="8547100" cy="3524250"/>
            <a:chOff x="341" y="1117"/>
            <a:chExt cx="5545" cy="2044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57" y="1174"/>
              <a:ext cx="1507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Operations of different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679" y="1343"/>
              <a:ext cx="812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transactions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937" y="1174"/>
              <a:ext cx="530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Conflict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931" y="1174"/>
              <a:ext cx="485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Reason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84" y="1639"/>
              <a:ext cx="30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read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296" y="1639"/>
              <a:ext cx="301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read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941" y="1639"/>
              <a:ext cx="20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No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601" y="1639"/>
              <a:ext cx="2014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Because the effect of a pair of 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4610" y="1639"/>
              <a:ext cx="30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read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4902" y="1639"/>
              <a:ext cx="727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 operations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601" y="1854"/>
              <a:ext cx="3087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does not depend on the order in which they are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2601" y="2068"/>
              <a:ext cx="585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executed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84" y="2283"/>
              <a:ext cx="302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read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296" y="2283"/>
              <a:ext cx="338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write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941" y="2283"/>
              <a:ext cx="257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Yes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601" y="2283"/>
              <a:ext cx="1539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Because the effect of a 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4150" y="2283"/>
              <a:ext cx="301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read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4441" y="2283"/>
              <a:ext cx="435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 and a 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4887" y="2283"/>
              <a:ext cx="338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write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5224" y="2283"/>
              <a:ext cx="662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 operation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601" y="2498"/>
              <a:ext cx="2577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depends on the order of their execution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5116" y="2498"/>
              <a:ext cx="8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  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484" y="2712"/>
              <a:ext cx="338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write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1296" y="2712"/>
              <a:ext cx="338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write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1941" y="2712"/>
              <a:ext cx="256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Yes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2601" y="2712"/>
              <a:ext cx="2014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Because the effect of a pair of 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4610" y="2712"/>
              <a:ext cx="338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write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4948" y="2712"/>
              <a:ext cx="726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 operations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2601" y="2927"/>
              <a:ext cx="2577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depends on the order of their execution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5116" y="2927"/>
              <a:ext cx="8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  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341" y="1117"/>
              <a:ext cx="55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341" y="1568"/>
              <a:ext cx="55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341" y="3161"/>
              <a:ext cx="55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6431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for Correct </a:t>
            </a:r>
            <a:r>
              <a:rPr lang="en-US" dirty="0" smtClean="0"/>
              <a:t>Interleaving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/>
              <a:t>What should we need to do to guarantee serial equivalence with conflicting operations?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sz="2400" dirty="0" smtClean="0"/>
              <a:t>Case 1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sz="2000" dirty="0" smtClean="0"/>
              <a:t>T1.1 -&gt; T1.2 -&gt; T2.1 -&gt; T2.2 -&gt; T1.3 -&gt; T2.3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sz="2400" dirty="0" smtClean="0"/>
              <a:t>Case 2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sz="2000" dirty="0" smtClean="0"/>
              <a:t>T1.1 -&gt; T2.1 -&gt; T2.2 -&gt; T1.2 -&gt; T1.3 -&gt; T2.3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sz="2400" dirty="0" smtClean="0"/>
              <a:t>Which one’s correct and why?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00627"/>
            <a:ext cx="519176" cy="589973"/>
          </a:xfrm>
          <a:prstGeom prst="rect">
            <a:avLst/>
          </a:prstGeom>
        </p:spPr>
      </p:pic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850900" y="4470400"/>
            <a:ext cx="7683500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Tx/>
              <a:buNone/>
            </a:pPr>
            <a:r>
              <a:rPr lang="en-US" b="1" u="sng" dirty="0" smtClean="0">
                <a:solidFill>
                  <a:srgbClr val="0000FF"/>
                </a:solidFill>
              </a:rPr>
              <a:t>Transaction T1  </a:t>
            </a:r>
            <a:r>
              <a:rPr lang="en-US" b="1" u="sng" dirty="0" smtClean="0">
                <a:solidFill>
                  <a:schemeClr val="hlink"/>
                </a:solidFill>
              </a:rPr>
              <a:t>	             Transaction T2 </a:t>
            </a:r>
          </a:p>
          <a:p>
            <a:pPr marL="285750" lvl="1" indent="-285750">
              <a:lnSpc>
                <a:spcPct val="100000"/>
              </a:lnSpc>
              <a:buClr>
                <a:schemeClr val="tx1"/>
              </a:buClr>
              <a:buSzPct val="120000"/>
              <a:buFontTx/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1. balance = </a:t>
            </a:r>
            <a:r>
              <a:rPr lang="en-US" sz="1600" b="1" dirty="0" err="1" smtClean="0">
                <a:solidFill>
                  <a:srgbClr val="0000FF"/>
                </a:solidFill>
              </a:rPr>
              <a:t>b.getBalance</a:t>
            </a:r>
            <a:r>
              <a:rPr lang="en-US" sz="1600" b="1" dirty="0" smtClean="0">
                <a:solidFill>
                  <a:srgbClr val="0000FF"/>
                </a:solidFill>
              </a:rPr>
              <a:t>()</a:t>
            </a:r>
            <a:r>
              <a:rPr lang="en-US" b="1" dirty="0" smtClean="0">
                <a:solidFill>
                  <a:srgbClr val="0000FF"/>
                </a:solidFill>
              </a:rPr>
              <a:t>		</a:t>
            </a:r>
            <a:r>
              <a:rPr lang="en-US" sz="1600" b="1" dirty="0" smtClean="0">
                <a:solidFill>
                  <a:schemeClr val="hlink"/>
                </a:solidFill>
              </a:rPr>
              <a:t>1. balance = </a:t>
            </a:r>
            <a:r>
              <a:rPr lang="en-US" sz="1600" b="1" dirty="0" err="1" smtClean="0">
                <a:solidFill>
                  <a:schemeClr val="hlink"/>
                </a:solidFill>
              </a:rPr>
              <a:t>b.getBalance</a:t>
            </a:r>
            <a:r>
              <a:rPr lang="en-US" sz="1600" b="1" dirty="0" smtClean="0">
                <a:solidFill>
                  <a:schemeClr val="hlink"/>
                </a:solidFill>
              </a:rPr>
              <a:t>()</a:t>
            </a:r>
            <a:endParaRPr lang="en-US" b="1" dirty="0" smtClean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Tx/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2. </a:t>
            </a:r>
            <a:r>
              <a:rPr lang="en-US" sz="1600" b="1" dirty="0" err="1" smtClean="0">
                <a:solidFill>
                  <a:srgbClr val="0000FF"/>
                </a:solidFill>
              </a:rPr>
              <a:t>b.setBalance</a:t>
            </a:r>
            <a:r>
              <a:rPr lang="en-US" sz="1600" b="1" dirty="0" smtClean="0">
                <a:solidFill>
                  <a:srgbClr val="0000FF"/>
                </a:solidFill>
              </a:rPr>
              <a:t> = (balance*1.1)</a:t>
            </a:r>
            <a:r>
              <a:rPr lang="en-US" sz="1600" b="1" dirty="0" smtClean="0">
                <a:solidFill>
                  <a:schemeClr val="hlink"/>
                </a:solidFill>
              </a:rPr>
              <a:t>	2. </a:t>
            </a:r>
            <a:r>
              <a:rPr lang="en-US" sz="1600" b="1" dirty="0" err="1" smtClean="0">
                <a:solidFill>
                  <a:schemeClr val="hlink"/>
                </a:solidFill>
              </a:rPr>
              <a:t>b.setBalance</a:t>
            </a:r>
            <a:r>
              <a:rPr lang="en-US" sz="1600" b="1" dirty="0" smtClean="0">
                <a:solidFill>
                  <a:schemeClr val="hlink"/>
                </a:solidFill>
              </a:rPr>
              <a:t>(balance*1.1)</a:t>
            </a:r>
            <a:r>
              <a:rPr lang="en-US" sz="1600" b="1" dirty="0" smtClean="0">
                <a:solidFill>
                  <a:schemeClr val="bg2"/>
                </a:solidFill>
              </a:rPr>
              <a:t>	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Tx/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3. </a:t>
            </a:r>
            <a:r>
              <a:rPr lang="en-US" sz="1600" b="1" dirty="0" err="1" smtClean="0">
                <a:solidFill>
                  <a:srgbClr val="0000FF"/>
                </a:solidFill>
              </a:rPr>
              <a:t>a.withdraw</a:t>
            </a:r>
            <a:r>
              <a:rPr lang="en-US" sz="1600" b="1" dirty="0" smtClean="0">
                <a:solidFill>
                  <a:srgbClr val="0000FF"/>
                </a:solidFill>
              </a:rPr>
              <a:t>(balance* 0.1)		</a:t>
            </a:r>
            <a:r>
              <a:rPr lang="en-US" sz="1600" b="1" dirty="0" smtClean="0">
                <a:solidFill>
                  <a:schemeClr val="hlink"/>
                </a:solidFill>
              </a:rPr>
              <a:t>3. </a:t>
            </a:r>
            <a:r>
              <a:rPr lang="en-US" sz="1600" b="1" dirty="0" err="1" smtClean="0">
                <a:solidFill>
                  <a:schemeClr val="hlink"/>
                </a:solidFill>
              </a:rPr>
              <a:t>c.withdraw</a:t>
            </a:r>
            <a:r>
              <a:rPr lang="en-US" sz="1600" b="1" dirty="0" smtClean="0">
                <a:solidFill>
                  <a:schemeClr val="hlink"/>
                </a:solidFill>
              </a:rPr>
              <a:t>(balance*0.1)</a:t>
            </a:r>
            <a:endParaRPr lang="en-US" sz="1600" b="1" dirty="0" smtClean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Tx/>
              <a:buNone/>
            </a:pPr>
            <a:r>
              <a:rPr lang="en-US" sz="1600" b="1" dirty="0" smtClean="0">
                <a:solidFill>
                  <a:schemeClr val="hlink"/>
                </a:solidFill>
              </a:rPr>
              <a:t>				        	</a:t>
            </a:r>
            <a:endParaRPr lang="en-US" sz="1600" b="1" dirty="0" smtClean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281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Insight for serial equivalence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Outcomes of write operations in one transaction to all shared objects should be </a:t>
            </a:r>
            <a:r>
              <a:rPr lang="en-US" i="1" dirty="0" smtClean="0">
                <a:solidFill>
                  <a:srgbClr val="0000FF"/>
                </a:solidFill>
                <a:latin typeface="Arial" pitchFamily="-1" charset="0"/>
              </a:rPr>
              <a:t>either consistently visible to the other transaction</a:t>
            </a:r>
            <a:r>
              <a:rPr lang="en-US" dirty="0" smtClean="0">
                <a:latin typeface="Arial" pitchFamily="-1" charset="0"/>
              </a:rPr>
              <a:t> </a:t>
            </a:r>
            <a:r>
              <a:rPr lang="en-US" i="1" dirty="0" smtClean="0">
                <a:solidFill>
                  <a:srgbClr val="0000FF"/>
                </a:solidFill>
                <a:latin typeface="Arial" pitchFamily="-1" charset="0"/>
              </a:rPr>
              <a:t>or the other way round</a:t>
            </a:r>
            <a:r>
              <a:rPr lang="en-US" dirty="0" smtClean="0">
                <a:latin typeface="Arial" pitchFamily="-1" charset="0"/>
              </a:rPr>
              <a:t>.</a:t>
            </a:r>
            <a:endParaRPr lang="en-US" dirty="0" smtClean="0">
              <a:solidFill>
                <a:schemeClr val="hlink"/>
              </a:solidFill>
              <a:latin typeface="Arial" pitchFamily="-1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sz="2000" dirty="0" smtClean="0">
                <a:latin typeface="Arial" pitchFamily="-1" charset="0"/>
              </a:rPr>
              <a:t>The effect of an operation refers to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sz="1800" dirty="0" smtClean="0">
                <a:latin typeface="Arial" pitchFamily="-1" charset="0"/>
              </a:rPr>
              <a:t>The value of an object set by a write operation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sz="1800" dirty="0" smtClean="0">
                <a:latin typeface="Arial" pitchFamily="-1" charset="0"/>
              </a:rPr>
              <a:t>The result returned by a read operation.</a:t>
            </a:r>
            <a:endParaRPr lang="en-US" sz="1800" dirty="0" smtClean="0">
              <a:solidFill>
                <a:schemeClr val="hlink"/>
              </a:solidFill>
              <a:latin typeface="Arial" pitchFamily="-1" charset="0"/>
            </a:endParaRPr>
          </a:p>
          <a:p>
            <a:pPr>
              <a:lnSpc>
                <a:spcPct val="11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sz="2000" i="1" dirty="0" smtClean="0">
                <a:latin typeface="Arial" pitchFamily="-1" charset="0"/>
              </a:rPr>
              <a:t>Two </a:t>
            </a:r>
            <a:r>
              <a:rPr lang="en-US" sz="2000" i="1" u="sng" dirty="0" smtClean="0">
                <a:latin typeface="Arial" pitchFamily="-1" charset="0"/>
              </a:rPr>
              <a:t>transactions</a:t>
            </a:r>
            <a:r>
              <a:rPr lang="en-US" sz="2000" i="1" dirty="0" smtClean="0">
                <a:latin typeface="Arial" pitchFamily="-1" charset="0"/>
              </a:rPr>
              <a:t> are </a:t>
            </a:r>
            <a:r>
              <a:rPr lang="en-US" sz="2000" i="1" dirty="0" smtClean="0">
                <a:solidFill>
                  <a:srgbClr val="0000FF"/>
                </a:solidFill>
                <a:latin typeface="Arial" pitchFamily="-1" charset="0"/>
              </a:rPr>
              <a:t>serially equivalent </a:t>
            </a:r>
            <a:r>
              <a:rPr lang="en-US" sz="2000" i="1" dirty="0" smtClean="0">
                <a:latin typeface="Arial" pitchFamily="-1" charset="0"/>
              </a:rPr>
              <a:t>if and only if </a:t>
            </a:r>
            <a:r>
              <a:rPr lang="en-US" sz="2000" i="1" dirty="0" smtClean="0">
                <a:solidFill>
                  <a:srgbClr val="FF0000"/>
                </a:solidFill>
                <a:latin typeface="Arial" pitchFamily="-1" charset="0"/>
              </a:rPr>
              <a:t>all pairs of conflicting operations</a:t>
            </a:r>
            <a:r>
              <a:rPr lang="en-US" sz="2000" i="1" dirty="0" smtClean="0">
                <a:latin typeface="Arial" pitchFamily="-1" charset="0"/>
              </a:rPr>
              <a:t> (pair containing one operation from each transaction) </a:t>
            </a:r>
            <a:r>
              <a:rPr lang="en-US" sz="2000" i="1" dirty="0" smtClean="0">
                <a:solidFill>
                  <a:srgbClr val="FF0000"/>
                </a:solidFill>
                <a:latin typeface="Arial" pitchFamily="-1" charset="0"/>
              </a:rPr>
              <a:t>are executed in the same order </a:t>
            </a:r>
            <a:r>
              <a:rPr lang="en-US" sz="2000" i="1" dirty="0" smtClean="0">
                <a:latin typeface="Arial" pitchFamily="-1" charset="0"/>
              </a:rPr>
              <a:t>(transaction order) for </a:t>
            </a:r>
            <a:r>
              <a:rPr lang="en-US" sz="2000" i="1" dirty="0" smtClean="0">
                <a:solidFill>
                  <a:srgbClr val="FF0000"/>
                </a:solidFill>
                <a:latin typeface="Arial" pitchFamily="-1" charset="0"/>
              </a:rPr>
              <a:t>all objects (data) they both access</a:t>
            </a:r>
            <a:r>
              <a:rPr lang="en-US" sz="2000" i="1" dirty="0" smtClean="0">
                <a:latin typeface="Arial" pitchFamily="-1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645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Conflicting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sz="1800" dirty="0" smtClean="0">
                <a:latin typeface="Arial" pitchFamily="-1" charset="0"/>
              </a:rPr>
              <a:t> </a:t>
            </a:r>
            <a:r>
              <a:rPr lang="en-US" sz="2000" dirty="0" smtClean="0">
                <a:latin typeface="Arial" pitchFamily="-1" charset="0"/>
              </a:rPr>
              <a:t>An interleaving of the operations of 2 or more transactions is said to be </a:t>
            </a:r>
            <a:r>
              <a:rPr lang="en-US" sz="2000" dirty="0" smtClean="0">
                <a:solidFill>
                  <a:srgbClr val="0000FF"/>
                </a:solidFill>
                <a:latin typeface="Arial" pitchFamily="-1" charset="0"/>
              </a:rPr>
              <a:t>serially equivalent </a:t>
            </a:r>
            <a:r>
              <a:rPr lang="en-US" sz="2000" dirty="0" smtClean="0">
                <a:latin typeface="Arial" pitchFamily="-1" charset="0"/>
              </a:rPr>
              <a:t>if the combined effect is the same as if these transactions had been performed sequentially (in some order).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endParaRPr lang="en-US" sz="2000" dirty="0" smtClean="0">
              <a:latin typeface="Arial" pitchFamily="-1" charset="0"/>
            </a:endParaRP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dirty="0" smtClean="0">
                <a:latin typeface="Arial" pitchFamily="-1" charset="0"/>
              </a:rPr>
              <a:t>   </a:t>
            </a:r>
            <a:r>
              <a:rPr lang="en-US" u="sng" dirty="0" smtClean="0">
                <a:solidFill>
                  <a:srgbClr val="0000FF"/>
                </a:solidFill>
                <a:latin typeface="Arial" pitchFamily="-1" charset="0"/>
              </a:rPr>
              <a:t>Transaction T1  </a:t>
            </a:r>
            <a:r>
              <a:rPr lang="en-US" u="sng" dirty="0" smtClean="0">
                <a:solidFill>
                  <a:schemeClr val="hlink"/>
                </a:solidFill>
                <a:latin typeface="Arial" pitchFamily="-1" charset="0"/>
              </a:rPr>
              <a:t>	            Transaction T2 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600" dirty="0" smtClean="0">
                <a:solidFill>
                  <a:srgbClr val="0000FF"/>
                </a:solidFill>
                <a:latin typeface="Arial" pitchFamily="-1" charset="0"/>
              </a:rPr>
              <a:t>balance = </a:t>
            </a:r>
            <a:r>
              <a:rPr lang="en-US" sz="1600" dirty="0" err="1" smtClean="0">
                <a:solidFill>
                  <a:srgbClr val="0000FF"/>
                </a:solidFill>
                <a:latin typeface="Arial" pitchFamily="-1" charset="0"/>
              </a:rPr>
              <a:t>b.getBalance</a:t>
            </a:r>
            <a:r>
              <a:rPr lang="en-US" sz="1600" dirty="0" smtClean="0">
                <a:solidFill>
                  <a:srgbClr val="0000FF"/>
                </a:solidFill>
                <a:latin typeface="Arial" pitchFamily="-1" charset="0"/>
              </a:rPr>
              <a:t>()</a:t>
            </a:r>
            <a:r>
              <a:rPr lang="en-US" sz="2000" dirty="0" smtClean="0">
                <a:solidFill>
                  <a:schemeClr val="hlink"/>
                </a:solidFill>
                <a:latin typeface="Arial" pitchFamily="-1" charset="0"/>
              </a:rPr>
              <a:t>	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600" dirty="0" err="1" smtClean="0">
                <a:solidFill>
                  <a:srgbClr val="0000FF"/>
                </a:solidFill>
                <a:latin typeface="Arial" pitchFamily="-1" charset="0"/>
              </a:rPr>
              <a:t>b.setBalance</a:t>
            </a:r>
            <a:r>
              <a:rPr lang="en-US" sz="1600" dirty="0" smtClean="0">
                <a:solidFill>
                  <a:srgbClr val="0000FF"/>
                </a:solidFill>
                <a:latin typeface="Arial" pitchFamily="-1" charset="0"/>
              </a:rPr>
              <a:t> = (balance*1.1)</a:t>
            </a:r>
          </a:p>
          <a:p>
            <a:pPr marL="177800" lvl="1" indent="2794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600" dirty="0" smtClean="0">
                <a:solidFill>
                  <a:schemeClr val="hlink"/>
                </a:solidFill>
                <a:latin typeface="Arial" pitchFamily="-1" charset="0"/>
              </a:rPr>
              <a:t>			       	   </a:t>
            </a:r>
          </a:p>
          <a:p>
            <a:pPr marL="177800" lvl="1" indent="2794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600" dirty="0" smtClean="0">
                <a:solidFill>
                  <a:schemeClr val="hlink"/>
                </a:solidFill>
                <a:latin typeface="Arial" pitchFamily="-1" charset="0"/>
              </a:rPr>
              <a:t>                                                           balance = </a:t>
            </a:r>
            <a:r>
              <a:rPr lang="en-US" sz="1600" dirty="0" err="1" smtClean="0">
                <a:solidFill>
                  <a:schemeClr val="hlink"/>
                </a:solidFill>
                <a:latin typeface="Arial" pitchFamily="-1" charset="0"/>
              </a:rPr>
              <a:t>b.getBalance</a:t>
            </a:r>
            <a:r>
              <a:rPr lang="en-US" sz="1600" dirty="0" smtClean="0">
                <a:solidFill>
                  <a:schemeClr val="hlink"/>
                </a:solidFill>
                <a:latin typeface="Arial" pitchFamily="-1" charset="0"/>
              </a:rPr>
              <a:t>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600" dirty="0" smtClean="0">
                <a:solidFill>
                  <a:schemeClr val="bg2"/>
                </a:solidFill>
                <a:latin typeface="Arial" pitchFamily="-1" charset="0"/>
              </a:rPr>
              <a:t>				       	   </a:t>
            </a:r>
            <a:r>
              <a:rPr lang="en-US" sz="1600" dirty="0" err="1" smtClean="0">
                <a:solidFill>
                  <a:schemeClr val="hlink"/>
                </a:solidFill>
                <a:latin typeface="Arial" pitchFamily="-1" charset="0"/>
              </a:rPr>
              <a:t>b.setBalance(balance</a:t>
            </a:r>
            <a:r>
              <a:rPr lang="en-US" sz="1600" dirty="0" smtClean="0">
                <a:solidFill>
                  <a:schemeClr val="hlink"/>
                </a:solidFill>
                <a:latin typeface="Arial" pitchFamily="-1" charset="0"/>
              </a:rPr>
              <a:t>*1.1)</a:t>
            </a:r>
            <a:endParaRPr lang="en-US" sz="1600" dirty="0" smtClean="0">
              <a:solidFill>
                <a:schemeClr val="bg2"/>
              </a:solidFill>
              <a:latin typeface="Arial" pitchFamily="-1" charset="0"/>
            </a:endParaRP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600" dirty="0" err="1" smtClean="0">
                <a:solidFill>
                  <a:srgbClr val="0000FF"/>
                </a:solidFill>
                <a:latin typeface="Arial" pitchFamily="-1" charset="0"/>
              </a:rPr>
              <a:t>a.withdraw(balance</a:t>
            </a:r>
            <a:r>
              <a:rPr lang="en-US" sz="1600" dirty="0" smtClean="0">
                <a:solidFill>
                  <a:srgbClr val="0000FF"/>
                </a:solidFill>
                <a:latin typeface="Arial" pitchFamily="-1" charset="0"/>
              </a:rPr>
              <a:t>* 0.1)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600" dirty="0" smtClean="0">
                <a:solidFill>
                  <a:schemeClr val="hlink"/>
                </a:solidFill>
                <a:latin typeface="Arial" pitchFamily="-1" charset="0"/>
              </a:rPr>
              <a:t>				        	   </a:t>
            </a:r>
            <a:r>
              <a:rPr lang="en-US" sz="1600" dirty="0" err="1" smtClean="0">
                <a:solidFill>
                  <a:schemeClr val="hlink"/>
                </a:solidFill>
                <a:latin typeface="Arial" pitchFamily="-1" charset="0"/>
              </a:rPr>
              <a:t>c.withdraw(balance</a:t>
            </a:r>
            <a:r>
              <a:rPr lang="en-US" sz="1600" dirty="0" smtClean="0">
                <a:solidFill>
                  <a:schemeClr val="hlink"/>
                </a:solidFill>
                <a:latin typeface="Arial" pitchFamily="-1" charset="0"/>
              </a:rPr>
              <a:t>*0.1)</a:t>
            </a:r>
          </a:p>
          <a:p>
            <a:pPr marL="63500" indent="-63500">
              <a:lnSpc>
                <a:spcPct val="13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800" dirty="0" smtClean="0">
                <a:latin typeface="Arial" pitchFamily="-1" charset="0"/>
              </a:rPr>
              <a:t>	 </a:t>
            </a:r>
          </a:p>
          <a:p>
            <a:pPr marL="63500" indent="-63500">
              <a:lnSpc>
                <a:spcPct val="11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endParaRPr lang="en-US" sz="1600" dirty="0" smtClean="0">
              <a:solidFill>
                <a:schemeClr val="hlink"/>
              </a:solidFill>
              <a:latin typeface="Arial" pitchFamily="-1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4229100" y="3187700"/>
            <a:ext cx="12700" cy="2857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114800" y="2349500"/>
            <a:ext cx="685800" cy="349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524500" y="2336800"/>
            <a:ext cx="685800" cy="349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200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921500" y="2336800"/>
            <a:ext cx="685800" cy="349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300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695700" y="2362200"/>
            <a:ext cx="5080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a: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181600" y="2349500"/>
            <a:ext cx="5080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b: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578600" y="2349500"/>
            <a:ext cx="5080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c: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747000" y="5448300"/>
            <a:ext cx="685800" cy="349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278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378700" y="5461000"/>
            <a:ext cx="5080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c: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797300" y="5130800"/>
            <a:ext cx="5080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hlink"/>
                </a:solidFill>
              </a:rPr>
              <a:t>a: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734300" y="4724400"/>
            <a:ext cx="685800" cy="349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242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7391400" y="4737100"/>
            <a:ext cx="5080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b: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736600" y="6057900"/>
            <a:ext cx="67945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3784600" y="4025900"/>
            <a:ext cx="5080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err="1">
                <a:solidFill>
                  <a:schemeClr val="hlink"/>
                </a:solidFill>
              </a:rPr>
              <a:t>b</a:t>
            </a:r>
            <a:r>
              <a:rPr lang="en-US" sz="1800" dirty="0">
                <a:solidFill>
                  <a:schemeClr val="hlink"/>
                </a:solidFill>
              </a:rPr>
              <a:t>: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4127500" y="4013200"/>
            <a:ext cx="685800" cy="349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220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4152900" y="5118100"/>
            <a:ext cx="685800" cy="349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80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6003925" y="3788658"/>
            <a:ext cx="2534556" cy="630942"/>
          </a:xfrm>
          <a:prstGeom prst="rect">
            <a:avLst/>
          </a:prstGeom>
          <a:solidFill>
            <a:srgbClr val="99CCFF"/>
          </a:solidFill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== T1 (complete) followed</a:t>
            </a:r>
          </a:p>
          <a:p>
            <a:r>
              <a:rPr lang="en-US" sz="1400" b="1" dirty="0"/>
              <a:t>	by T2 (complete)</a:t>
            </a:r>
          </a:p>
        </p:txBody>
      </p:sp>
      <p:sp>
        <p:nvSpPr>
          <p:cNvPr id="22" name="Line 33"/>
          <p:cNvSpPr>
            <a:spLocks noChangeShapeType="1"/>
          </p:cNvSpPr>
          <p:nvPr/>
        </p:nvSpPr>
        <p:spPr bwMode="auto">
          <a:xfrm>
            <a:off x="3279775" y="4137025"/>
            <a:ext cx="914400" cy="69691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stealth" w="sm" len="lg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3271838" y="3636963"/>
            <a:ext cx="914400" cy="117633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stealth" w="sm" len="lg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35"/>
          <p:cNvSpPr>
            <a:spLocks noChangeShapeType="1"/>
          </p:cNvSpPr>
          <p:nvPr/>
        </p:nvSpPr>
        <p:spPr bwMode="auto">
          <a:xfrm>
            <a:off x="3308350" y="4064000"/>
            <a:ext cx="900113" cy="4651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stealth" w="sm" len="lg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 Box 36"/>
          <p:cNvSpPr txBox="1">
            <a:spLocks noChangeArrowheads="1"/>
          </p:cNvSpPr>
          <p:nvPr/>
        </p:nvSpPr>
        <p:spPr bwMode="auto">
          <a:xfrm>
            <a:off x="2608263" y="6086475"/>
            <a:ext cx="2579687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Pairs of Conflicting Operations</a:t>
            </a:r>
          </a:p>
        </p:txBody>
      </p:sp>
      <p:sp>
        <p:nvSpPr>
          <p:cNvPr id="26" name="Line 37"/>
          <p:cNvSpPr>
            <a:spLocks noChangeShapeType="1"/>
          </p:cNvSpPr>
          <p:nvPr/>
        </p:nvSpPr>
        <p:spPr bwMode="auto">
          <a:xfrm flipH="1">
            <a:off x="3279775" y="4572000"/>
            <a:ext cx="436563" cy="15382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8956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62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u="sng" dirty="0" smtClean="0">
                <a:solidFill>
                  <a:srgbClr val="0000FF"/>
                </a:solidFill>
                <a:latin typeface="Arial" pitchFamily="-1" charset="0"/>
              </a:rPr>
              <a:t>Transaction T1    </a:t>
            </a:r>
            <a:r>
              <a:rPr lang="en-US" u="sng" dirty="0" smtClean="0">
                <a:solidFill>
                  <a:schemeClr val="hlink"/>
                </a:solidFill>
                <a:latin typeface="Arial" pitchFamily="-1" charset="0"/>
              </a:rPr>
              <a:t>		Transaction T2 </a:t>
            </a:r>
          </a:p>
          <a:p>
            <a:pPr marL="63500" indent="-63500">
              <a:lnSpc>
                <a:spcPct val="7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dirty="0" smtClean="0">
                <a:solidFill>
                  <a:schemeClr val="bg2"/>
                </a:solidFill>
                <a:latin typeface="Arial" pitchFamily="-1" charset="0"/>
              </a:rPr>
              <a:t>		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-1" charset="0"/>
              </a:rPr>
              <a:t>x</a:t>
            </a:r>
            <a:r>
              <a:rPr lang="en-US" sz="1800" dirty="0" smtClean="0">
                <a:solidFill>
                  <a:srgbClr val="0000FF"/>
                </a:solidFill>
                <a:latin typeface="Arial" pitchFamily="-1" charset="0"/>
              </a:rPr>
              <a:t>= 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-1" charset="0"/>
              </a:rPr>
              <a:t>a.read</a:t>
            </a:r>
            <a:r>
              <a:rPr lang="en-US" sz="1800" dirty="0" smtClean="0">
                <a:solidFill>
                  <a:srgbClr val="0000FF"/>
                </a:solidFill>
                <a:latin typeface="Arial" pitchFamily="-1" charset="0"/>
              </a:rPr>
              <a:t>()</a:t>
            </a:r>
            <a:r>
              <a:rPr lang="en-US" sz="1800" dirty="0" smtClean="0">
                <a:solidFill>
                  <a:schemeClr val="hlink"/>
                </a:solidFill>
                <a:latin typeface="Arial" pitchFamily="-1" charset="0"/>
              </a:rPr>
              <a:t>	</a:t>
            </a:r>
          </a:p>
          <a:p>
            <a:pPr marL="63500" indent="-63500">
              <a:lnSpc>
                <a:spcPct val="7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800" dirty="0" smtClean="0">
                <a:solidFill>
                  <a:schemeClr val="hlink"/>
                </a:solidFill>
                <a:latin typeface="Arial" pitchFamily="-1" charset="0"/>
              </a:rPr>
              <a:t>		</a:t>
            </a:r>
            <a:r>
              <a:rPr lang="en-US" sz="1800" dirty="0" smtClean="0">
                <a:solidFill>
                  <a:srgbClr val="0000FF"/>
                </a:solidFill>
                <a:latin typeface="Arial" pitchFamily="-1" charset="0"/>
              </a:rPr>
              <a:t>a.write(20)</a:t>
            </a:r>
            <a:r>
              <a:rPr lang="en-US" sz="1800" dirty="0" smtClean="0">
                <a:solidFill>
                  <a:schemeClr val="hlink"/>
                </a:solidFill>
                <a:latin typeface="Arial" pitchFamily="-1" charset="0"/>
              </a:rPr>
              <a:t>		       				       					</a:t>
            </a:r>
            <a:r>
              <a:rPr lang="en-US" sz="1800" dirty="0" err="1" smtClean="0">
                <a:solidFill>
                  <a:schemeClr val="hlink"/>
                </a:solidFill>
                <a:latin typeface="Arial" pitchFamily="-1" charset="0"/>
              </a:rPr>
              <a:t>y</a:t>
            </a:r>
            <a:r>
              <a:rPr lang="en-US" sz="1800" dirty="0" smtClean="0">
                <a:solidFill>
                  <a:schemeClr val="hlink"/>
                </a:solidFill>
                <a:latin typeface="Arial" pitchFamily="-1" charset="0"/>
              </a:rPr>
              <a:t> = </a:t>
            </a:r>
            <a:r>
              <a:rPr lang="en-US" sz="1800" dirty="0" err="1" smtClean="0">
                <a:solidFill>
                  <a:schemeClr val="hlink"/>
                </a:solidFill>
                <a:latin typeface="Arial" pitchFamily="-1" charset="0"/>
              </a:rPr>
              <a:t>b.read</a:t>
            </a:r>
            <a:r>
              <a:rPr lang="en-US" sz="1800" dirty="0" smtClean="0">
                <a:solidFill>
                  <a:schemeClr val="hlink"/>
                </a:solidFill>
                <a:latin typeface="Arial" pitchFamily="-1" charset="0"/>
              </a:rPr>
              <a:t>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800" dirty="0" smtClean="0">
                <a:solidFill>
                  <a:schemeClr val="bg2"/>
                </a:solidFill>
                <a:latin typeface="Arial" pitchFamily="-1" charset="0"/>
              </a:rPr>
              <a:t>						</a:t>
            </a:r>
            <a:r>
              <a:rPr lang="en-US" sz="1800" dirty="0" smtClean="0">
                <a:solidFill>
                  <a:schemeClr val="hlink"/>
                </a:solidFill>
                <a:latin typeface="Arial" pitchFamily="-1" charset="0"/>
              </a:rPr>
              <a:t>b.write(30)</a:t>
            </a:r>
            <a:r>
              <a:rPr lang="en-US" sz="1800" dirty="0" smtClean="0">
                <a:solidFill>
                  <a:schemeClr val="bg2"/>
                </a:solidFill>
                <a:latin typeface="Arial" pitchFamily="-1" charset="0"/>
              </a:rPr>
              <a:t>	       	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800" dirty="0" smtClean="0">
                <a:solidFill>
                  <a:schemeClr val="bg2"/>
                </a:solidFill>
                <a:latin typeface="Arial" pitchFamily="-1" charset="0"/>
              </a:rPr>
              <a:t>		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-1" charset="0"/>
              </a:rPr>
              <a:t>b.write(x</a:t>
            </a:r>
            <a:r>
              <a:rPr lang="en-US" sz="1800" dirty="0" smtClean="0">
                <a:solidFill>
                  <a:srgbClr val="0000FF"/>
                </a:solidFill>
                <a:latin typeface="Arial" pitchFamily="-1" charset="0"/>
              </a:rPr>
              <a:t>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800" dirty="0" smtClean="0">
                <a:solidFill>
                  <a:schemeClr val="hlink"/>
                </a:solidFill>
                <a:latin typeface="Arial" pitchFamily="-1" charset="0"/>
              </a:rPr>
              <a:t>						</a:t>
            </a:r>
            <a:r>
              <a:rPr lang="en-US" sz="1800" dirty="0" err="1" smtClean="0">
                <a:solidFill>
                  <a:schemeClr val="hlink"/>
                </a:solidFill>
                <a:latin typeface="Arial" pitchFamily="-1" charset="0"/>
              </a:rPr>
              <a:t>z</a:t>
            </a:r>
            <a:r>
              <a:rPr lang="en-US" sz="1800" dirty="0" smtClean="0">
                <a:solidFill>
                  <a:schemeClr val="hlink"/>
                </a:solidFill>
                <a:latin typeface="Arial" pitchFamily="-1" charset="0"/>
              </a:rPr>
              <a:t> = </a:t>
            </a:r>
            <a:r>
              <a:rPr lang="en-US" sz="1800" dirty="0" err="1" smtClean="0">
                <a:solidFill>
                  <a:schemeClr val="hlink"/>
                </a:solidFill>
                <a:latin typeface="Arial" pitchFamily="-1" charset="0"/>
              </a:rPr>
              <a:t>a.read</a:t>
            </a:r>
            <a:r>
              <a:rPr lang="en-US" sz="1800" dirty="0" smtClean="0">
                <a:solidFill>
                  <a:schemeClr val="hlink"/>
                </a:solidFill>
                <a:latin typeface="Arial" pitchFamily="-1" charset="0"/>
              </a:rPr>
              <a:t>()			        </a:t>
            </a:r>
          </a:p>
          <a:p>
            <a:pPr marL="63500" indent="-63500"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800" dirty="0" smtClean="0">
                <a:latin typeface="Arial" pitchFamily="-1" charset="0"/>
              </a:rPr>
              <a:t>		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-1" charset="0"/>
              </a:rPr>
              <a:t>x</a:t>
            </a:r>
            <a:r>
              <a:rPr lang="en-US" sz="1800" dirty="0" smtClean="0">
                <a:solidFill>
                  <a:srgbClr val="0000FF"/>
                </a:solidFill>
                <a:latin typeface="Arial" pitchFamily="-1" charset="0"/>
              </a:rPr>
              <a:t>= 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-1" charset="0"/>
              </a:rPr>
              <a:t>a.read</a:t>
            </a:r>
            <a:r>
              <a:rPr lang="en-US" sz="1800" dirty="0" smtClean="0">
                <a:solidFill>
                  <a:srgbClr val="0000FF"/>
                </a:solidFill>
                <a:latin typeface="Arial" pitchFamily="-1" charset="0"/>
              </a:rPr>
              <a:t>()</a:t>
            </a:r>
            <a:r>
              <a:rPr lang="en-US" sz="1800" dirty="0" smtClean="0">
                <a:solidFill>
                  <a:schemeClr val="hlink"/>
                </a:solidFill>
                <a:latin typeface="Arial" pitchFamily="-1" charset="0"/>
              </a:rPr>
              <a:t>	</a:t>
            </a:r>
          </a:p>
          <a:p>
            <a:pPr marL="63500" indent="-63500">
              <a:lnSpc>
                <a:spcPct val="7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800" dirty="0" smtClean="0">
                <a:solidFill>
                  <a:schemeClr val="hlink"/>
                </a:solidFill>
                <a:latin typeface="Arial" pitchFamily="-1" charset="0"/>
              </a:rPr>
              <a:t>		</a:t>
            </a:r>
            <a:r>
              <a:rPr lang="en-US" sz="1800" dirty="0" smtClean="0">
                <a:solidFill>
                  <a:srgbClr val="0000FF"/>
                </a:solidFill>
                <a:latin typeface="Arial" pitchFamily="-1" charset="0"/>
              </a:rPr>
              <a:t>a.write(20)</a:t>
            </a:r>
            <a:r>
              <a:rPr lang="en-US" sz="1800" dirty="0" smtClean="0">
                <a:solidFill>
                  <a:schemeClr val="hlink"/>
                </a:solidFill>
                <a:latin typeface="Arial" pitchFamily="-1" charset="0"/>
              </a:rPr>
              <a:t>		       				       					</a:t>
            </a:r>
            <a:r>
              <a:rPr lang="en-US" sz="1800" dirty="0" err="1" smtClean="0">
                <a:solidFill>
                  <a:schemeClr val="hlink"/>
                </a:solidFill>
                <a:latin typeface="Arial" pitchFamily="-1" charset="0"/>
              </a:rPr>
              <a:t>z</a:t>
            </a:r>
            <a:r>
              <a:rPr lang="en-US" sz="1800" dirty="0" smtClean="0">
                <a:solidFill>
                  <a:schemeClr val="hlink"/>
                </a:solidFill>
                <a:latin typeface="Arial" pitchFamily="-1" charset="0"/>
              </a:rPr>
              <a:t> = </a:t>
            </a:r>
            <a:r>
              <a:rPr lang="en-US" sz="1800" dirty="0" err="1" smtClean="0">
                <a:solidFill>
                  <a:schemeClr val="hlink"/>
                </a:solidFill>
                <a:latin typeface="Arial" pitchFamily="-1" charset="0"/>
              </a:rPr>
              <a:t>a.read</a:t>
            </a:r>
            <a:r>
              <a:rPr lang="en-US" sz="1800" dirty="0" smtClean="0">
                <a:solidFill>
                  <a:schemeClr val="hlink"/>
                </a:solidFill>
                <a:latin typeface="Arial" pitchFamily="-1" charset="0"/>
              </a:rPr>
              <a:t>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800" dirty="0" smtClean="0">
                <a:solidFill>
                  <a:schemeClr val="bg2"/>
                </a:solidFill>
                <a:latin typeface="Arial" pitchFamily="-1" charset="0"/>
              </a:rPr>
              <a:t>		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-1" charset="0"/>
              </a:rPr>
              <a:t>b.write(x</a:t>
            </a:r>
            <a:r>
              <a:rPr lang="en-US" sz="1800" dirty="0" smtClean="0">
                <a:solidFill>
                  <a:srgbClr val="0000FF"/>
                </a:solidFill>
                <a:latin typeface="Arial" pitchFamily="-1" charset="0"/>
              </a:rPr>
              <a:t>)</a:t>
            </a:r>
            <a:r>
              <a:rPr lang="en-US" sz="1800" dirty="0" smtClean="0">
                <a:solidFill>
                  <a:schemeClr val="bg2"/>
                </a:solidFill>
                <a:latin typeface="Arial" pitchFamily="-1" charset="0"/>
              </a:rPr>
              <a:t>	       	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800" dirty="0" smtClean="0">
                <a:solidFill>
                  <a:schemeClr val="bg2"/>
                </a:solidFill>
                <a:latin typeface="Arial" pitchFamily="-1" charset="0"/>
              </a:rPr>
              <a:t>						</a:t>
            </a:r>
            <a:r>
              <a:rPr lang="en-US" sz="1800" dirty="0" err="1" smtClean="0">
                <a:solidFill>
                  <a:schemeClr val="hlink"/>
                </a:solidFill>
                <a:latin typeface="Arial" pitchFamily="-1" charset="0"/>
              </a:rPr>
              <a:t>y</a:t>
            </a:r>
            <a:r>
              <a:rPr lang="en-US" sz="1800" dirty="0" smtClean="0">
                <a:solidFill>
                  <a:schemeClr val="hlink"/>
                </a:solidFill>
                <a:latin typeface="Arial" pitchFamily="-1" charset="0"/>
              </a:rPr>
              <a:t> = </a:t>
            </a:r>
            <a:r>
              <a:rPr lang="en-US" sz="1800" dirty="0" err="1" smtClean="0">
                <a:solidFill>
                  <a:schemeClr val="hlink"/>
                </a:solidFill>
                <a:latin typeface="Arial" pitchFamily="-1" charset="0"/>
              </a:rPr>
              <a:t>b.read</a:t>
            </a:r>
            <a:r>
              <a:rPr lang="en-US" sz="1800" dirty="0" smtClean="0">
                <a:solidFill>
                  <a:schemeClr val="hlink"/>
                </a:solidFill>
                <a:latin typeface="Arial" pitchFamily="-1" charset="0"/>
              </a:rPr>
              <a:t>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1800" dirty="0" smtClean="0">
                <a:solidFill>
                  <a:schemeClr val="hlink"/>
                </a:solidFill>
                <a:latin typeface="Arial" pitchFamily="-1" charset="0"/>
              </a:rPr>
              <a:t>						b.write(30)	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Line 21"/>
          <p:cNvSpPr>
            <a:spLocks noChangeShapeType="1"/>
          </p:cNvSpPr>
          <p:nvPr/>
        </p:nvSpPr>
        <p:spPr bwMode="auto">
          <a:xfrm>
            <a:off x="736600" y="3632200"/>
            <a:ext cx="6096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22"/>
          <p:cNvSpPr>
            <a:spLocks noChangeShapeType="1"/>
          </p:cNvSpPr>
          <p:nvPr/>
        </p:nvSpPr>
        <p:spPr bwMode="auto">
          <a:xfrm>
            <a:off x="3746500" y="1219200"/>
            <a:ext cx="0" cy="480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23"/>
          <p:cNvSpPr>
            <a:spLocks noChangeShapeType="1"/>
          </p:cNvSpPr>
          <p:nvPr/>
        </p:nvSpPr>
        <p:spPr bwMode="auto">
          <a:xfrm>
            <a:off x="749300" y="3860800"/>
            <a:ext cx="6096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29"/>
          <p:cNvSpPr>
            <a:spLocks noChangeArrowheads="1"/>
          </p:cNvSpPr>
          <p:nvPr/>
        </p:nvSpPr>
        <p:spPr bwMode="auto">
          <a:xfrm>
            <a:off x="5016500" y="3314700"/>
            <a:ext cx="139700" cy="127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Box 35"/>
          <p:cNvSpPr txBox="1">
            <a:spLocks noChangeArrowheads="1"/>
          </p:cNvSpPr>
          <p:nvPr/>
        </p:nvSpPr>
        <p:spPr bwMode="auto">
          <a:xfrm>
            <a:off x="6870700" y="4203700"/>
            <a:ext cx="1498600" cy="16312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Serially </a:t>
            </a:r>
            <a:r>
              <a:rPr lang="en-US" sz="2000" dirty="0">
                <a:solidFill>
                  <a:schemeClr val="tx1"/>
                </a:solidFill>
              </a:rPr>
              <a:t>equivalent interleaving of </a:t>
            </a:r>
            <a:r>
              <a:rPr lang="en-US" sz="2000" dirty="0" smtClean="0">
                <a:solidFill>
                  <a:schemeClr val="tx1"/>
                </a:solidFill>
              </a:rPr>
              <a:t>operations</a:t>
            </a:r>
          </a:p>
        </p:txBody>
      </p:sp>
      <p:grpSp>
        <p:nvGrpSpPr>
          <p:cNvPr id="10" name="Group 41"/>
          <p:cNvGrpSpPr>
            <a:grpSpLocks/>
          </p:cNvGrpSpPr>
          <p:nvPr/>
        </p:nvGrpSpPr>
        <p:grpSpPr bwMode="auto">
          <a:xfrm>
            <a:off x="2844800" y="1598612"/>
            <a:ext cx="5562600" cy="1739901"/>
            <a:chOff x="1792" y="848"/>
            <a:chExt cx="3504" cy="1096"/>
          </a:xfrm>
        </p:grpSpPr>
        <p:sp>
          <p:nvSpPr>
            <p:cNvPr id="11" name="Text Box 34"/>
            <p:cNvSpPr txBox="1">
              <a:spLocks noChangeArrowheads="1"/>
            </p:cNvSpPr>
            <p:nvPr/>
          </p:nvSpPr>
          <p:spPr bwMode="auto">
            <a:xfrm>
              <a:off x="2312" y="1248"/>
              <a:ext cx="808" cy="33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/>
                <a:t>Conflicting Ops.</a:t>
              </a:r>
            </a:p>
          </p:txBody>
        </p:sp>
        <p:grpSp>
          <p:nvGrpSpPr>
            <p:cNvPr id="12" name="Group 40"/>
            <p:cNvGrpSpPr>
              <a:grpSpLocks/>
            </p:cNvGrpSpPr>
            <p:nvPr/>
          </p:nvGrpSpPr>
          <p:grpSpPr bwMode="auto">
            <a:xfrm>
              <a:off x="1792" y="848"/>
              <a:ext cx="3504" cy="1096"/>
              <a:chOff x="1792" y="848"/>
              <a:chExt cx="3504" cy="1096"/>
            </a:xfrm>
          </p:grpSpPr>
          <p:sp>
            <p:nvSpPr>
              <p:cNvPr id="13" name="Text Box 24"/>
              <p:cNvSpPr txBox="1">
                <a:spLocks noChangeArrowheads="1"/>
              </p:cNvSpPr>
              <p:nvPr/>
            </p:nvSpPr>
            <p:spPr bwMode="auto">
              <a:xfrm>
                <a:off x="4352" y="848"/>
                <a:ext cx="944" cy="10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i="1">
                    <a:solidFill>
                      <a:schemeClr val="tx1"/>
                    </a:solidFill>
                  </a:rPr>
                  <a:t>Non-</a:t>
                </a:r>
                <a:r>
                  <a:rPr lang="en-US" sz="2000">
                    <a:solidFill>
                      <a:schemeClr val="tx1"/>
                    </a:solidFill>
                  </a:rPr>
                  <a:t>serially equivalent interleaving of operations</a:t>
                </a:r>
              </a:p>
            </p:txBody>
          </p:sp>
          <p:grpSp>
            <p:nvGrpSpPr>
              <p:cNvPr id="14" name="Group 39"/>
              <p:cNvGrpSpPr>
                <a:grpSpLocks/>
              </p:cNvGrpSpPr>
              <p:nvPr/>
            </p:nvGrpSpPr>
            <p:grpSpPr bwMode="auto">
              <a:xfrm>
                <a:off x="1792" y="1153"/>
                <a:ext cx="1448" cy="787"/>
                <a:chOff x="1792" y="1153"/>
                <a:chExt cx="1448" cy="787"/>
              </a:xfrm>
            </p:grpSpPr>
            <p:sp>
              <p:nvSpPr>
                <p:cNvPr id="15" name="Oval 28"/>
                <p:cNvSpPr>
                  <a:spLocks noChangeArrowheads="1"/>
                </p:cNvSpPr>
                <p:nvPr/>
              </p:nvSpPr>
              <p:spPr bwMode="auto">
                <a:xfrm>
                  <a:off x="1832" y="1153"/>
                  <a:ext cx="88" cy="8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FF0000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cxnSp>
              <p:nvCxnSpPr>
                <p:cNvPr id="16" name="AutoShape 30"/>
                <p:cNvCxnSpPr>
                  <a:cxnSpLocks noChangeShapeType="1"/>
                  <a:stCxn id="15" idx="5"/>
                  <a:endCxn id="8" idx="1"/>
                </p:cNvCxnSpPr>
                <p:nvPr/>
              </p:nvCxnSpPr>
              <p:spPr bwMode="auto">
                <a:xfrm rot="16200000" flipH="1">
                  <a:off x="2180" y="948"/>
                  <a:ext cx="719" cy="1266"/>
                </a:xfrm>
                <a:prstGeom prst="straightConnector1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triangle" w="med" len="med"/>
                  <a:tailEnd type="triangle" w="med" len="med"/>
                </a:ln>
              </p:spPr>
            </p:cxnSp>
            <p:sp>
              <p:nvSpPr>
                <p:cNvPr id="17" name="Oval 31"/>
                <p:cNvSpPr>
                  <a:spLocks noChangeArrowheads="1"/>
                </p:cNvSpPr>
                <p:nvPr/>
              </p:nvSpPr>
              <p:spPr bwMode="auto">
                <a:xfrm>
                  <a:off x="3152" y="1496"/>
                  <a:ext cx="88" cy="8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FF0000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Oval 32"/>
                <p:cNvSpPr>
                  <a:spLocks noChangeArrowheads="1"/>
                </p:cNvSpPr>
                <p:nvPr/>
              </p:nvSpPr>
              <p:spPr bwMode="auto">
                <a:xfrm>
                  <a:off x="1792" y="1736"/>
                  <a:ext cx="88" cy="8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FF0000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cxnSp>
              <p:nvCxnSpPr>
                <p:cNvPr id="19" name="AutoShape 33"/>
                <p:cNvCxnSpPr>
                  <a:cxnSpLocks noChangeShapeType="1"/>
                  <a:endCxn id="18" idx="6"/>
                </p:cNvCxnSpPr>
                <p:nvPr/>
              </p:nvCxnSpPr>
              <p:spPr bwMode="auto">
                <a:xfrm flipH="1">
                  <a:off x="1880" y="1432"/>
                  <a:ext cx="1352" cy="344"/>
                </a:xfrm>
                <a:prstGeom prst="straightConnector1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triangle" w="med" len="med"/>
                  <a:tailEnd type="triangle" w="med" len="med"/>
                </a:ln>
              </p:spPr>
            </p:cxnSp>
            <p:sp>
              <p:nvSpPr>
                <p:cNvPr id="20" name="Oval 36"/>
                <p:cNvSpPr>
                  <a:spLocks noChangeArrowheads="1"/>
                </p:cNvSpPr>
                <p:nvPr/>
              </p:nvSpPr>
              <p:spPr bwMode="auto">
                <a:xfrm>
                  <a:off x="3152" y="1312"/>
                  <a:ext cx="88" cy="8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FF0000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Line 37"/>
                <p:cNvSpPr>
                  <a:spLocks noChangeShapeType="1"/>
                </p:cNvSpPr>
                <p:nvPr/>
              </p:nvSpPr>
              <p:spPr bwMode="auto">
                <a:xfrm>
                  <a:off x="3200" y="1384"/>
                  <a:ext cx="0" cy="11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2" name="Line 38"/>
          <p:cNvSpPr>
            <a:spLocks noChangeShapeType="1"/>
          </p:cNvSpPr>
          <p:nvPr/>
        </p:nvSpPr>
        <p:spPr bwMode="auto">
          <a:xfrm flipV="1">
            <a:off x="5016500" y="2489200"/>
            <a:ext cx="38100" cy="25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83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Concurrent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765550" cy="4038600"/>
          </a:xfrm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Process 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dirty="0" err="1" smtClean="0"/>
              <a:t>lock(mutex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>
                <a:latin typeface="Arial" charset="0"/>
                <a:ea typeface="ＭＳ Ｐゴシック" charset="0"/>
              </a:rPr>
              <a:t>savings.deduct(100);</a:t>
            </a:r>
          </a:p>
          <a:p>
            <a:pPr>
              <a:buNone/>
            </a:pPr>
            <a:r>
              <a:rPr lang="en-US" sz="2000" dirty="0" smtClean="0">
                <a:latin typeface="Arial" charset="0"/>
                <a:ea typeface="ＭＳ Ｐゴシック" charset="0"/>
              </a:rPr>
              <a:t>checking.add(100);</a:t>
            </a:r>
          </a:p>
          <a:p>
            <a:pPr>
              <a:buNone/>
            </a:pPr>
            <a:r>
              <a:rPr lang="en-US" sz="2000" dirty="0" smtClean="0">
                <a:latin typeface="Arial" charset="0"/>
                <a:ea typeface="ＭＳ Ｐゴシック" charset="0"/>
              </a:rPr>
              <a:t>mnymkt.deduct(200);</a:t>
            </a:r>
          </a:p>
          <a:p>
            <a:pPr>
              <a:buNone/>
            </a:pPr>
            <a:r>
              <a:rPr lang="en-US" sz="2000" dirty="0" smtClean="0">
                <a:latin typeface="Arial" charset="0"/>
                <a:ea typeface="ＭＳ Ｐゴシック" charset="0"/>
              </a:rPr>
              <a:t>checking.add(200);</a:t>
            </a:r>
          </a:p>
          <a:p>
            <a:pPr>
              <a:buNone/>
            </a:pPr>
            <a:r>
              <a:rPr lang="en-US" sz="2000" dirty="0" smtClean="0">
                <a:latin typeface="Arial" charset="0"/>
                <a:ea typeface="ＭＳ Ｐゴシック" charset="0"/>
              </a:rPr>
              <a:t>checking.deduct(400);</a:t>
            </a:r>
          </a:p>
          <a:p>
            <a:pPr>
              <a:buNone/>
            </a:pPr>
            <a:r>
              <a:rPr lang="en-US" sz="2000" dirty="0" smtClean="0">
                <a:latin typeface="Arial" charset="0"/>
                <a:ea typeface="ＭＳ Ｐゴシック" charset="0"/>
              </a:rPr>
              <a:t>dispense(400);</a:t>
            </a:r>
          </a:p>
          <a:p>
            <a:pPr>
              <a:buNone/>
            </a:pPr>
            <a:r>
              <a:rPr lang="en-US" sz="2000" dirty="0" err="1" smtClean="0"/>
              <a:t>unlock(mutex</a:t>
            </a:r>
            <a:r>
              <a:rPr lang="en-US" sz="2000" dirty="0" smtClean="0"/>
              <a:t>);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765550" cy="4038600"/>
          </a:xfrm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Process 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dirty="0" err="1" smtClean="0"/>
              <a:t>lock(mutex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>
                <a:latin typeface="Arial" charset="0"/>
                <a:ea typeface="ＭＳ Ｐゴシック" charset="0"/>
              </a:rPr>
              <a:t>savings.deduct(100);</a:t>
            </a:r>
          </a:p>
          <a:p>
            <a:pPr>
              <a:buNone/>
            </a:pPr>
            <a:r>
              <a:rPr lang="en-US" sz="2000" dirty="0" smtClean="0">
                <a:latin typeface="Arial" charset="0"/>
                <a:ea typeface="ＭＳ Ｐゴシック" charset="0"/>
              </a:rPr>
              <a:t>checking.add(100);</a:t>
            </a:r>
          </a:p>
          <a:p>
            <a:pPr>
              <a:buNone/>
            </a:pPr>
            <a:r>
              <a:rPr lang="en-US" sz="2000" dirty="0" smtClean="0">
                <a:latin typeface="Arial" charset="0"/>
                <a:ea typeface="ＭＳ Ｐゴシック" charset="0"/>
              </a:rPr>
              <a:t>mnymkt.deduct(200);</a:t>
            </a:r>
          </a:p>
          <a:p>
            <a:pPr>
              <a:buNone/>
            </a:pPr>
            <a:r>
              <a:rPr lang="en-US" sz="2000" dirty="0" smtClean="0">
                <a:latin typeface="Arial" charset="0"/>
                <a:ea typeface="ＭＳ Ｐゴシック" charset="0"/>
              </a:rPr>
              <a:t>checking.add(200);</a:t>
            </a:r>
          </a:p>
          <a:p>
            <a:pPr>
              <a:buNone/>
            </a:pPr>
            <a:r>
              <a:rPr lang="en-US" sz="2000" dirty="0" smtClean="0">
                <a:latin typeface="Arial" charset="0"/>
                <a:ea typeface="ＭＳ Ｐゴシック" charset="0"/>
              </a:rPr>
              <a:t>checking.deduct(400);</a:t>
            </a:r>
          </a:p>
          <a:p>
            <a:pPr>
              <a:buNone/>
            </a:pPr>
            <a:r>
              <a:rPr lang="en-US" sz="2000" dirty="0" smtClean="0">
                <a:latin typeface="Arial" charset="0"/>
                <a:ea typeface="ＭＳ Ｐゴシック" charset="0"/>
              </a:rPr>
              <a:t>dispense(400);</a:t>
            </a:r>
          </a:p>
          <a:p>
            <a:pPr>
              <a:buNone/>
            </a:pPr>
            <a:r>
              <a:rPr lang="en-US" sz="2000" dirty="0" err="1" smtClean="0"/>
              <a:t>unlock(mutex</a:t>
            </a:r>
            <a:r>
              <a:rPr lang="en-US" sz="2000" dirty="0" smtClean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751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Inconsistent Retrievals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31800" y="2079625"/>
            <a:ext cx="8342313" cy="3773488"/>
            <a:chOff x="295" y="1158"/>
            <a:chExt cx="5476" cy="2257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39" y="1181"/>
              <a:ext cx="90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>
                  <a:solidFill>
                    <a:srgbClr val="000000"/>
                  </a:solidFill>
                  <a:latin typeface="Times" pitchFamily="-1" charset="0"/>
                </a:rPr>
                <a:t>Transaction 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273" y="1181"/>
              <a:ext cx="11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 i="1">
                  <a:solidFill>
                    <a:srgbClr val="000000"/>
                  </a:solidFill>
                  <a:latin typeface="Times" pitchFamily="-1" charset="0"/>
                </a:rPr>
                <a:t>V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383" y="1181"/>
              <a:ext cx="5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>
                  <a:solidFill>
                    <a:srgbClr val="000000"/>
                  </a:solidFill>
                  <a:latin typeface="Times" pitchFamily="-1" charset="0"/>
                </a:rPr>
                <a:t>: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430" y="1181"/>
              <a:ext cx="8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>
                  <a:solidFill>
                    <a:srgbClr val="000000"/>
                  </a:solidFill>
                  <a:latin typeface="Times" pitchFamily="-1" charset="0"/>
                </a:rPr>
                <a:t>  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44" y="1405"/>
              <a:ext cx="111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a.withdraw(100)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44" y="1626"/>
              <a:ext cx="96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b.deposit(100)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954" y="1181"/>
              <a:ext cx="90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>
                  <a:solidFill>
                    <a:srgbClr val="000000"/>
                  </a:solidFill>
                  <a:latin typeface="Times" pitchFamily="-1" charset="0"/>
                </a:rPr>
                <a:t>Transaction 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853" y="1181"/>
              <a:ext cx="14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 i="1">
                  <a:solidFill>
                    <a:srgbClr val="000000"/>
                  </a:solidFill>
                  <a:latin typeface="Times" pitchFamily="-1" charset="0"/>
                </a:rPr>
                <a:t>W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995" y="1177"/>
              <a:ext cx="5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>
                  <a:solidFill>
                    <a:srgbClr val="000000"/>
                  </a:solidFill>
                  <a:latin typeface="Times" pitchFamily="-1" charset="0"/>
                </a:rPr>
                <a:t>: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954" y="1497"/>
              <a:ext cx="154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aBranch.branchTotal()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295" y="1158"/>
              <a:ext cx="2493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804" y="1158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2820" y="1158"/>
              <a:ext cx="295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2804" y="1174"/>
              <a:ext cx="1" cy="647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444" y="1954"/>
              <a:ext cx="116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a.withdraw(100);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243" y="1971"/>
              <a:ext cx="33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$100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295" y="1836"/>
              <a:ext cx="1910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2220" y="1836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2236" y="1836"/>
              <a:ext cx="552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2804" y="1836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2820" y="1836"/>
              <a:ext cx="2273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5109" y="1836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5124" y="1836"/>
              <a:ext cx="64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2220" y="1852"/>
              <a:ext cx="16" cy="2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2804" y="1852"/>
              <a:ext cx="1" cy="253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2954" y="2222"/>
              <a:ext cx="1483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total = a.getBalance()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5132" y="2231"/>
              <a:ext cx="33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$100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2804" y="2120"/>
              <a:ext cx="1" cy="253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2954" y="2491"/>
              <a:ext cx="190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total = total+b.getBalance()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5132" y="2499"/>
              <a:ext cx="33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$300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2804" y="2389"/>
              <a:ext cx="1" cy="252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2954" y="2759"/>
              <a:ext cx="189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total = total+c.getBalance()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2804" y="2657"/>
              <a:ext cx="1" cy="252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444" y="3027"/>
              <a:ext cx="96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b.deposit(100)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2243" y="3044"/>
              <a:ext cx="33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$300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2804" y="2925"/>
              <a:ext cx="1" cy="253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295" y="3414"/>
              <a:ext cx="1910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2220" y="3193"/>
              <a:ext cx="16" cy="2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2220" y="3414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2236" y="3414"/>
              <a:ext cx="552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2804" y="3193"/>
              <a:ext cx="1" cy="205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2804" y="3414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>
              <a:off x="2820" y="3414"/>
              <a:ext cx="2273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5109" y="3193"/>
              <a:ext cx="15" cy="2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>
              <a:off x="5109" y="3414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5124" y="3414"/>
              <a:ext cx="64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2" name="Group 50"/>
            <p:cNvGrpSpPr>
              <a:grpSpLocks/>
            </p:cNvGrpSpPr>
            <p:nvPr/>
          </p:nvGrpSpPr>
          <p:grpSpPr bwMode="auto">
            <a:xfrm>
              <a:off x="3005" y="3066"/>
              <a:ext cx="47" cy="151"/>
              <a:chOff x="517" y="1652"/>
              <a:chExt cx="47" cy="151"/>
            </a:xfrm>
          </p:grpSpPr>
          <p:sp>
            <p:nvSpPr>
              <p:cNvPr id="53" name="Oval 51"/>
              <p:cNvSpPr>
                <a:spLocks noChangeArrowheads="1"/>
              </p:cNvSpPr>
              <p:nvPr/>
            </p:nvSpPr>
            <p:spPr bwMode="auto">
              <a:xfrm>
                <a:off x="517" y="1652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Oval 52"/>
              <p:cNvSpPr>
                <a:spLocks noChangeArrowheads="1"/>
              </p:cNvSpPr>
              <p:nvPr/>
            </p:nvSpPr>
            <p:spPr bwMode="auto">
              <a:xfrm>
                <a:off x="517" y="1756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55" name="Text Box 53"/>
          <p:cNvSpPr txBox="1">
            <a:spLocks noChangeArrowheads="1"/>
          </p:cNvSpPr>
          <p:nvPr/>
        </p:nvSpPr>
        <p:spPr bwMode="auto">
          <a:xfrm>
            <a:off x="1266825" y="6011863"/>
            <a:ext cx="4830763" cy="3127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Both withdraw and deposit contain a write operation</a:t>
            </a:r>
          </a:p>
        </p:txBody>
      </p:sp>
      <p:sp>
        <p:nvSpPr>
          <p:cNvPr id="56" name="Line 54"/>
          <p:cNvSpPr>
            <a:spLocks noChangeShapeType="1"/>
          </p:cNvSpPr>
          <p:nvPr/>
        </p:nvSpPr>
        <p:spPr bwMode="auto">
          <a:xfrm>
            <a:off x="2476500" y="3771900"/>
            <a:ext cx="1816100" cy="406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55"/>
          <p:cNvSpPr>
            <a:spLocks noChangeShapeType="1"/>
          </p:cNvSpPr>
          <p:nvPr/>
        </p:nvSpPr>
        <p:spPr bwMode="auto">
          <a:xfrm flipH="1">
            <a:off x="2247900" y="4525963"/>
            <a:ext cx="2151063" cy="8334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52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Serially-Equivalent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414713" y="2822575"/>
            <a:ext cx="23812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25" y="2822575"/>
            <a:ext cx="22225" cy="1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414713" y="5376863"/>
            <a:ext cx="23812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260850" y="5376863"/>
            <a:ext cx="23813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604125" y="5376863"/>
            <a:ext cx="22225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609600" y="1693863"/>
            <a:ext cx="7942263" cy="3621087"/>
            <a:chOff x="425" y="1091"/>
            <a:chExt cx="5420" cy="2281"/>
          </a:xfrm>
        </p:grpSpPr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547" y="1113"/>
              <a:ext cx="93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>
                  <a:solidFill>
                    <a:srgbClr val="000000"/>
                  </a:solidFill>
                  <a:latin typeface="Times" pitchFamily="-1" charset="0"/>
                </a:rPr>
                <a:t>Transaction 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437" y="1113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 i="1">
                  <a:solidFill>
                    <a:srgbClr val="000000"/>
                  </a:solidFill>
                  <a:latin typeface="Times" pitchFamily="-1" charset="0"/>
                </a:rPr>
                <a:t>V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546" y="1113"/>
              <a:ext cx="5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>
                  <a:solidFill>
                    <a:srgbClr val="000000"/>
                  </a:solidFill>
                  <a:latin typeface="Times" pitchFamily="-1" charset="0"/>
                </a:rPr>
                <a:t>: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593" y="1113"/>
              <a:ext cx="8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>
                  <a:solidFill>
                    <a:srgbClr val="000000"/>
                  </a:solidFill>
                  <a:latin typeface="Times" pitchFamily="-1" charset="0"/>
                </a:rPr>
                <a:t>  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573" y="1302"/>
              <a:ext cx="12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a.withdraw(100);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573" y="1521"/>
              <a:ext cx="100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b.deposit(100)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056" y="1113"/>
              <a:ext cx="93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>
                  <a:solidFill>
                    <a:srgbClr val="000000"/>
                  </a:solidFill>
                  <a:latin typeface="Times" pitchFamily="-1" charset="0"/>
                </a:rPr>
                <a:t>Transaction 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947" y="1113"/>
              <a:ext cx="15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 i="1">
                  <a:solidFill>
                    <a:srgbClr val="000000"/>
                  </a:solidFill>
                  <a:latin typeface="Times" pitchFamily="-1" charset="0"/>
                </a:rPr>
                <a:t>W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4087" y="1113"/>
              <a:ext cx="5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>
                  <a:solidFill>
                    <a:srgbClr val="000000"/>
                  </a:solidFill>
                  <a:latin typeface="Times" pitchFamily="-1" charset="0"/>
                </a:rPr>
                <a:t>: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056" y="1426"/>
              <a:ext cx="160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aBranch.branchTotal()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425" y="1091"/>
              <a:ext cx="2468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2908" y="1091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2924" y="1091"/>
              <a:ext cx="292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2908" y="1107"/>
              <a:ext cx="1" cy="64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573" y="1879"/>
              <a:ext cx="12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a.withdraw(100);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353" y="1832"/>
              <a:ext cx="34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$100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425" y="1763"/>
              <a:ext cx="1890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2330" y="1763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2346" y="1763"/>
              <a:ext cx="54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2908" y="1763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2924" y="1763"/>
              <a:ext cx="2249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5189" y="1763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5204" y="1763"/>
              <a:ext cx="64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2330" y="1778"/>
              <a:ext cx="16" cy="2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2908" y="1778"/>
              <a:ext cx="1" cy="25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5189" y="1778"/>
              <a:ext cx="15" cy="2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573" y="2144"/>
              <a:ext cx="1003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endParaRPr lang="en-GB" sz="2000" i="1">
                <a:solidFill>
                  <a:srgbClr val="000000"/>
                </a:solidFill>
                <a:latin typeface="Times" pitchFamily="-1" charset="0"/>
              </a:endParaRPr>
            </a:p>
            <a:p>
              <a:pPr>
                <a:lnSpc>
                  <a:spcPct val="100000"/>
                </a:lnSpc>
              </a:pPr>
              <a:endParaRPr lang="en-GB" sz="2000" i="1">
                <a:solidFill>
                  <a:srgbClr val="000000"/>
                </a:solidFill>
                <a:latin typeface="Times" pitchFamily="-1" charset="0"/>
              </a:endParaRPr>
            </a:p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b.deposit(100)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2353" y="1848"/>
              <a:ext cx="347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endParaRPr lang="en-GB" sz="2000" dirty="0">
                <a:solidFill>
                  <a:srgbClr val="000000"/>
                </a:solidFill>
                <a:latin typeface="Times" pitchFamily="-1" charset="0"/>
              </a:endParaRPr>
            </a:p>
            <a:p>
              <a:pPr>
                <a:lnSpc>
                  <a:spcPct val="100000"/>
                </a:lnSpc>
              </a:pPr>
              <a:endParaRPr lang="en-GB" sz="2000" dirty="0">
                <a:solidFill>
                  <a:srgbClr val="000000"/>
                </a:solidFill>
                <a:latin typeface="Times" pitchFamily="-1" charset="0"/>
              </a:endParaRPr>
            </a:p>
            <a:p>
              <a:pPr>
                <a:lnSpc>
                  <a:spcPct val="100000"/>
                </a:lnSpc>
              </a:pPr>
              <a:endParaRPr lang="en-GB" sz="2000" dirty="0">
                <a:solidFill>
                  <a:srgbClr val="000000"/>
                </a:solidFill>
                <a:latin typeface="Times" pitchFamily="-1" charset="0"/>
              </a:endParaRPr>
            </a:p>
            <a:p>
              <a:pPr>
                <a:lnSpc>
                  <a:spcPct val="100000"/>
                </a:lnSpc>
              </a:pPr>
              <a:r>
                <a:rPr lang="en-GB" sz="2000" dirty="0">
                  <a:solidFill>
                    <a:srgbClr val="000000"/>
                  </a:solidFill>
                  <a:latin typeface="Times" pitchFamily="-1" charset="0"/>
                </a:rPr>
                <a:t>$300</a:t>
              </a:r>
              <a:endParaRPr lang="en-GB" sz="2400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2330" y="2044"/>
              <a:ext cx="16" cy="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2908" y="2044"/>
              <a:ext cx="1" cy="25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5189" y="2044"/>
              <a:ext cx="15" cy="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3056" y="2410"/>
              <a:ext cx="154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total = a.getBalance()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5212" y="2363"/>
              <a:ext cx="34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$100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2330" y="2309"/>
              <a:ext cx="16" cy="2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2908" y="2309"/>
              <a:ext cx="1" cy="25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5189" y="2309"/>
              <a:ext cx="15" cy="2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3056" y="2616"/>
              <a:ext cx="1975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endParaRPr lang="en-GB" sz="2000" i="1" dirty="0">
                <a:solidFill>
                  <a:srgbClr val="000000"/>
                </a:solidFill>
                <a:latin typeface="Times" pitchFamily="-1" charset="0"/>
              </a:endParaRPr>
            </a:p>
            <a:p>
              <a:pPr>
                <a:lnSpc>
                  <a:spcPct val="100000"/>
                </a:lnSpc>
              </a:pPr>
              <a:r>
                <a:rPr lang="en-GB" sz="2000" i="1" dirty="0">
                  <a:solidFill>
                    <a:srgbClr val="000000"/>
                  </a:solidFill>
                  <a:latin typeface="Times" pitchFamily="-1" charset="0"/>
                </a:rPr>
                <a:t>total = </a:t>
              </a:r>
              <a:r>
                <a:rPr lang="en-GB" sz="2000" i="1" dirty="0" err="1">
                  <a:solidFill>
                    <a:srgbClr val="000000"/>
                  </a:solidFill>
                  <a:latin typeface="Times" pitchFamily="-1" charset="0"/>
                </a:rPr>
                <a:t>total+b.getBalance</a:t>
              </a:r>
              <a:r>
                <a:rPr lang="en-GB" sz="2000" i="1" dirty="0">
                  <a:solidFill>
                    <a:srgbClr val="000000"/>
                  </a:solidFill>
                  <a:latin typeface="Times" pitchFamily="-1" charset="0"/>
                </a:rPr>
                <a:t>()</a:t>
              </a:r>
              <a:endParaRPr lang="en-GB" sz="2400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5212" y="2629"/>
              <a:ext cx="34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endParaRPr lang="en-GB" sz="2000">
                <a:solidFill>
                  <a:srgbClr val="000000"/>
                </a:solidFill>
                <a:latin typeface="Times" pitchFamily="-1" charset="0"/>
              </a:endParaRPr>
            </a:p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pitchFamily="-1" charset="0"/>
                </a:rPr>
                <a:t>$400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2330" y="2575"/>
              <a:ext cx="16" cy="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>
              <a:off x="2908" y="2575"/>
              <a:ext cx="1" cy="25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5189" y="2575"/>
              <a:ext cx="15" cy="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3056" y="2760"/>
              <a:ext cx="1966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endParaRPr lang="en-GB" sz="2000" i="1" dirty="0">
                <a:solidFill>
                  <a:srgbClr val="000000"/>
                </a:solidFill>
                <a:latin typeface="Times" pitchFamily="-1" charset="0"/>
              </a:endParaRPr>
            </a:p>
            <a:p>
              <a:pPr>
                <a:lnSpc>
                  <a:spcPct val="100000"/>
                </a:lnSpc>
              </a:pPr>
              <a:r>
                <a:rPr lang="en-GB" sz="2000" i="1" dirty="0">
                  <a:solidFill>
                    <a:srgbClr val="000000"/>
                  </a:solidFill>
                  <a:latin typeface="Times" pitchFamily="-1" charset="0"/>
                </a:rPr>
                <a:t>total = </a:t>
              </a:r>
              <a:r>
                <a:rPr lang="en-GB" sz="2000" i="1" dirty="0" err="1">
                  <a:solidFill>
                    <a:srgbClr val="000000"/>
                  </a:solidFill>
                  <a:latin typeface="Times" pitchFamily="-1" charset="0"/>
                </a:rPr>
                <a:t>total+c.getBalance</a:t>
              </a:r>
              <a:r>
                <a:rPr lang="en-GB" sz="2000" i="1" dirty="0">
                  <a:solidFill>
                    <a:srgbClr val="000000"/>
                  </a:solidFill>
                  <a:latin typeface="Times" pitchFamily="-1" charset="0"/>
                </a:rPr>
                <a:t>()</a:t>
              </a:r>
              <a:endParaRPr lang="en-GB" sz="2400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2330" y="2840"/>
              <a:ext cx="16" cy="2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2908" y="2840"/>
              <a:ext cx="1" cy="25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5189" y="2840"/>
              <a:ext cx="15" cy="2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3056" y="3140"/>
              <a:ext cx="13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pitchFamily="-1" charset="0"/>
                </a:rPr>
                <a:t>...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>
              <a:off x="425" y="3371"/>
              <a:ext cx="1890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2330" y="3106"/>
              <a:ext cx="16" cy="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auto">
            <a:xfrm>
              <a:off x="2330" y="3371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58"/>
            <p:cNvSpPr>
              <a:spLocks noChangeShapeType="1"/>
            </p:cNvSpPr>
            <p:nvPr/>
          </p:nvSpPr>
          <p:spPr bwMode="auto">
            <a:xfrm>
              <a:off x="2346" y="3371"/>
              <a:ext cx="54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59"/>
            <p:cNvSpPr>
              <a:spLocks noChangeShapeType="1"/>
            </p:cNvSpPr>
            <p:nvPr/>
          </p:nvSpPr>
          <p:spPr bwMode="auto">
            <a:xfrm>
              <a:off x="2908" y="3106"/>
              <a:ext cx="1" cy="25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60"/>
            <p:cNvSpPr>
              <a:spLocks noChangeShapeType="1"/>
            </p:cNvSpPr>
            <p:nvPr/>
          </p:nvSpPr>
          <p:spPr bwMode="auto">
            <a:xfrm>
              <a:off x="2908" y="3371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61"/>
            <p:cNvSpPr>
              <a:spLocks noChangeShapeType="1"/>
            </p:cNvSpPr>
            <p:nvPr/>
          </p:nvSpPr>
          <p:spPr bwMode="auto">
            <a:xfrm>
              <a:off x="2924" y="3371"/>
              <a:ext cx="2249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5189" y="3106"/>
              <a:ext cx="15" cy="2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63"/>
            <p:cNvSpPr>
              <a:spLocks noChangeShapeType="1"/>
            </p:cNvSpPr>
            <p:nvPr/>
          </p:nvSpPr>
          <p:spPr bwMode="auto">
            <a:xfrm>
              <a:off x="5189" y="3371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64"/>
            <p:cNvSpPr>
              <a:spLocks noChangeShapeType="1"/>
            </p:cNvSpPr>
            <p:nvPr/>
          </p:nvSpPr>
          <p:spPr bwMode="auto">
            <a:xfrm>
              <a:off x="5204" y="3371"/>
              <a:ext cx="64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4746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Transactions need to provide ACID</a:t>
            </a:r>
          </a:p>
          <a:p>
            <a:r>
              <a:rPr lang="en-US" dirty="0" smtClean="0"/>
              <a:t>Serial equivalence defines correctness of executing concurrent transactions</a:t>
            </a:r>
          </a:p>
          <a:p>
            <a:r>
              <a:rPr lang="en-US" dirty="0" smtClean="0"/>
              <a:t>It is handled by ordering conflicting </a:t>
            </a:r>
            <a:r>
              <a:rPr lang="en-US" dirty="0" smtClean="0"/>
              <a:t>operations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490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23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(UIUC).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187700" y="1600200"/>
            <a:ext cx="3200400" cy="2438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folHlink"/>
              </a:gs>
            </a:gsLst>
            <a:lin ang="18900000" scaled="1"/>
          </a:gradFill>
          <a:ln w="38100" cmpd="dbl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Satisfied?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				</a:t>
            </a:r>
            <a:r>
              <a:rPr lang="en-US" dirty="0" smtClean="0">
                <a:latin typeface="Arial" charset="0"/>
                <a:ea typeface="ＭＳ Ｐゴシック" charset="0"/>
              </a:rPr>
              <a:t>    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				1. savings.deduct(100)</a:t>
            </a:r>
            <a:r>
              <a:rPr lang="en-US" dirty="0" smtClean="0">
                <a:latin typeface="Arial" charset="0"/>
                <a:ea typeface="ＭＳ Ｐゴシック" charset="0"/>
              </a:rPr>
              <a:t>    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				2. checking.add(100)</a:t>
            </a:r>
            <a:r>
              <a:rPr lang="en-US" dirty="0" smtClean="0">
                <a:latin typeface="Arial" charset="0"/>
                <a:ea typeface="ＭＳ Ｐゴシック" charset="0"/>
              </a:rPr>
              <a:t>       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				3. mnymkt.deduct(200)</a:t>
            </a:r>
            <a:r>
              <a:rPr lang="en-US" dirty="0" smtClean="0">
                <a:latin typeface="Arial" charset="0"/>
                <a:ea typeface="ＭＳ Ｐゴシック" charset="0"/>
              </a:rPr>
              <a:t>    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				4. checking.add(200)</a:t>
            </a:r>
            <a:r>
              <a:rPr lang="en-US" dirty="0" smtClean="0">
                <a:latin typeface="Arial" charset="0"/>
                <a:ea typeface="ＭＳ Ｐゴシック" charset="0"/>
              </a:rPr>
              <a:t>       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				5. checking.deduct(400)</a:t>
            </a:r>
            <a:r>
              <a:rPr lang="en-US" dirty="0" smtClean="0">
                <a:latin typeface="Arial" charset="0"/>
                <a:ea typeface="ＭＳ Ｐゴシック" charset="0"/>
              </a:rPr>
              <a:t>  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				6. dispense(400)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		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50900" y="2185075"/>
            <a:ext cx="2082800" cy="147732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A failure at these points means the customer loses money; we need to restore old state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V="1">
            <a:off x="2946400" y="2007275"/>
            <a:ext cx="393700" cy="444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921000" y="2794675"/>
            <a:ext cx="558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933700" y="3213775"/>
            <a:ext cx="495300" cy="35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642100" y="1854875"/>
            <a:ext cx="1828800" cy="2031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A failure at these points does not cause lost money, but old steps cannot be repeated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6083300" y="2375575"/>
            <a:ext cx="5715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6045200" y="3112175"/>
            <a:ext cx="5969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00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Locks &amp;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What we discussed in mutual exclusion is one big lock.</a:t>
            </a:r>
          </a:p>
          <a:p>
            <a:pPr lvl="1"/>
            <a:r>
              <a:rPr lang="en-US" dirty="0" smtClean="0"/>
              <a:t>Everyone else has to wait.</a:t>
            </a:r>
          </a:p>
          <a:p>
            <a:pPr lvl="1"/>
            <a:r>
              <a:rPr lang="en-US" dirty="0" smtClean="0"/>
              <a:t>It does not necessarily deal with failures.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Observation: we can interleave some operations from different processes.</a:t>
            </a:r>
          </a:p>
          <a:p>
            <a:r>
              <a:rPr lang="en-US" dirty="0" smtClean="0"/>
              <a:t>Failure</a:t>
            </a:r>
          </a:p>
          <a:p>
            <a:pPr lvl="1"/>
            <a:r>
              <a:rPr lang="en-US" dirty="0" smtClean="0"/>
              <a:t>If a process crashes while holding a lock</a:t>
            </a:r>
          </a:p>
          <a:p>
            <a:r>
              <a:rPr lang="en-US" dirty="0" smtClean="0"/>
              <a:t>Let’s go beyond simple locking!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Abstraction for </a:t>
            </a:r>
            <a:r>
              <a:rPr lang="en-US" dirty="0" smtClean="0">
                <a:solidFill>
                  <a:srgbClr val="FF0000"/>
                </a:solidFill>
              </a:rPr>
              <a:t>grouping multiple operations into one</a:t>
            </a:r>
          </a:p>
          <a:p>
            <a:r>
              <a:rPr lang="en-US" dirty="0" smtClean="0"/>
              <a:t>A transaction is </a:t>
            </a:r>
            <a:r>
              <a:rPr lang="en-US" dirty="0" smtClean="0">
                <a:solidFill>
                  <a:srgbClr val="0000FF"/>
                </a:solidFill>
              </a:rPr>
              <a:t>indivisible (atomic) </a:t>
            </a:r>
            <a:r>
              <a:rPr lang="en-US" dirty="0" smtClean="0"/>
              <a:t>from the point of view of other transactions</a:t>
            </a:r>
          </a:p>
          <a:p>
            <a:pPr lvl="1"/>
            <a:r>
              <a:rPr lang="en-US" dirty="0" smtClean="0"/>
              <a:t>No access to intermediate results/states</a:t>
            </a:r>
          </a:p>
          <a:p>
            <a:pPr lvl="1"/>
            <a:r>
              <a:rPr lang="en-US" dirty="0" smtClean="0"/>
              <a:t>Free from interference by other operations</a:t>
            </a:r>
          </a:p>
          <a:p>
            <a:r>
              <a:rPr lang="en-US" dirty="0" smtClean="0"/>
              <a:t>Primitives</a:t>
            </a:r>
          </a:p>
          <a:p>
            <a:pPr lvl="1"/>
            <a:r>
              <a:rPr lang="en-US" dirty="0" smtClean="0"/>
              <a:t>begin(): begins a transaction</a:t>
            </a:r>
          </a:p>
          <a:p>
            <a:pPr lvl="1"/>
            <a:r>
              <a:rPr lang="en-US" dirty="0" smtClean="0"/>
              <a:t>commit(): tries completing the transaction</a:t>
            </a:r>
          </a:p>
          <a:p>
            <a:pPr lvl="1"/>
            <a:r>
              <a:rPr lang="en-US" dirty="0" smtClean="0"/>
              <a:t>abort(): aborts the transaction</a:t>
            </a:r>
          </a:p>
          <a:p>
            <a:r>
              <a:rPr lang="en-US" dirty="0" smtClean="0"/>
              <a:t>Implementing transactions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Performance</a:t>
            </a:r>
            <a:r>
              <a:rPr lang="en-US" dirty="0" smtClean="0"/>
              <a:t>: finding out what operations we can interleave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Failure</a:t>
            </a:r>
            <a:r>
              <a:rPr lang="en-US" dirty="0" smtClean="0"/>
              <a:t>: dealing with failures, rolling back changes if necessary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Transactions: ACID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tomicity: All or nothing  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onsistency: if the server starts in a consistent state, the transaction ends with the server in a consistent state.  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solation: Each transaction must be performed without interference from other transactions, i.e., the non-final effects of a transaction must not be visible to other transactions.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urability: After a transaction has completed successfully, all its effects are saved in permanent storage.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Char char="v"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32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200" u="sng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Transaction T1</a:t>
            </a:r>
            <a:r>
              <a:rPr lang="en-US" sz="3200" u="sng" dirty="0" smtClean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	Transaction T2 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balance = </a:t>
            </a:r>
            <a:r>
              <a:rPr lang="en-US" sz="2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b.getBalance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()</a:t>
            </a:r>
            <a:r>
              <a:rPr lang="en-US" sz="2800" dirty="0" smtClean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	</a:t>
            </a:r>
          </a:p>
          <a:p>
            <a:pPr marL="177800" lvl="1" indent="2794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			       balance = </a:t>
            </a:r>
            <a:r>
              <a:rPr lang="en-US" dirty="0" err="1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b.getBalance</a:t>
            </a: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()</a:t>
            </a:r>
          </a:p>
          <a:p>
            <a:pPr marL="177800" lvl="1" indent="2794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			       </a:t>
            </a:r>
            <a:r>
              <a:rPr lang="en-US" dirty="0" err="1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b.setBalance(balance</a:t>
            </a: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*1.1)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b.setBalance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= (balance*1.1)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a.withdraw(balance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* 0.1)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 dirty="0" smtClean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				        </a:t>
            </a:r>
            <a:r>
              <a:rPr lang="en-US" sz="2000" dirty="0" err="1" smtClean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c.withdraw(balance</a:t>
            </a:r>
            <a:r>
              <a:rPr lang="en-US" sz="2000" dirty="0" smtClean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*0.1)</a:t>
            </a:r>
          </a:p>
          <a:p>
            <a:pPr marL="63500" indent="-63500">
              <a:lnSpc>
                <a:spcPct val="13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T1/T2</a:t>
            </a:r>
            <a:r>
              <a:rPr lang="ja-JP" altLang="en-US" dirty="0" smtClean="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 err="1" smtClean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altLang="ja-JP" dirty="0" smtClean="0">
                <a:latin typeface="Arial" charset="0"/>
                <a:ea typeface="ＭＳ Ｐゴシック" charset="0"/>
                <a:cs typeface="ＭＳ Ｐゴシック" charset="0"/>
              </a:rPr>
              <a:t> update on the shared object, </a:t>
            </a:r>
            <a:r>
              <a:rPr lang="ja-JP" altLang="en-US" dirty="0" smtClean="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 err="1" smtClean="0">
                <a:latin typeface="Arial" charset="0"/>
                <a:ea typeface="ＭＳ Ｐゴシック" charset="0"/>
                <a:cs typeface="ＭＳ Ｐゴシック" charset="0"/>
              </a:rPr>
              <a:t>b</a:t>
            </a:r>
            <a:r>
              <a:rPr lang="ja-JP" altLang="en-US" dirty="0" smtClean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 smtClean="0">
                <a:latin typeface="Arial" charset="0"/>
                <a:ea typeface="ＭＳ Ｐゴシック" charset="0"/>
                <a:cs typeface="ＭＳ Ｐゴシック" charset="0"/>
              </a:rPr>
              <a:t>, is lost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114800" y="22606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524500" y="22479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200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921500" y="22479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300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695700" y="22733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a: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181600" y="22606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b: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578600" y="22606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c: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721600" y="52832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280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378700" y="52959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c: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734300" y="48641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80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7378700" y="48768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a: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734300" y="44323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220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7391400" y="44450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b: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7747000" y="40132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220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7404100" y="40259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b:</a:t>
            </a: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3784600" y="3429000"/>
            <a:ext cx="0" cy="952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3784600" y="4368800"/>
            <a:ext cx="520700" cy="203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4292600" y="4572000"/>
            <a:ext cx="0" cy="584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H="1">
            <a:off x="3810000" y="5130800"/>
            <a:ext cx="482600" cy="317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3810000" y="5435600"/>
            <a:ext cx="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H="1">
            <a:off x="3771900" y="3162300"/>
            <a:ext cx="41910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4178300" y="2667000"/>
            <a:ext cx="0" cy="508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736600" y="5689600"/>
            <a:ext cx="67945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810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4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Lost Update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One transaction causes loss of info. for another: consider three account objects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Char char="v"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32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200" u="sng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Transaction T1</a:t>
            </a:r>
            <a:r>
              <a:rPr lang="en-US" sz="3200" u="sng" dirty="0" smtClean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	Transaction T2 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balance = </a:t>
            </a:r>
            <a:r>
              <a:rPr lang="en-US" sz="2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b.getBalance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()</a:t>
            </a:r>
            <a:r>
              <a:rPr lang="en-US" sz="2800" dirty="0" smtClean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	</a:t>
            </a:r>
          </a:p>
          <a:p>
            <a:pPr marL="177800" lvl="1" indent="2794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			       balance = </a:t>
            </a:r>
            <a:r>
              <a:rPr lang="en-US" dirty="0" err="1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b.getBalance</a:t>
            </a: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()</a:t>
            </a:r>
          </a:p>
          <a:p>
            <a:pPr marL="177800" lvl="1" indent="2794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			       </a:t>
            </a:r>
            <a:r>
              <a:rPr lang="en-US" dirty="0" err="1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b.setBalance(balance</a:t>
            </a: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*1.1)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b.setBalance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= (balance*1.1)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a.withdraw(balance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* 0.1)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 dirty="0" smtClean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				        </a:t>
            </a:r>
            <a:r>
              <a:rPr lang="en-US" sz="2000" dirty="0" err="1" smtClean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c.withdraw(balance</a:t>
            </a:r>
            <a:r>
              <a:rPr lang="en-US" sz="2000" dirty="0" smtClean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*0.1)</a:t>
            </a:r>
          </a:p>
          <a:p>
            <a:pPr marL="63500" indent="-63500">
              <a:lnSpc>
                <a:spcPct val="13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T1/T2</a:t>
            </a:r>
            <a:r>
              <a:rPr lang="ja-JP" altLang="en-US" dirty="0" smtClean="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 err="1" smtClean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altLang="ja-JP" dirty="0" smtClean="0">
                <a:latin typeface="Arial" charset="0"/>
                <a:ea typeface="ＭＳ Ｐゴシック" charset="0"/>
                <a:cs typeface="ＭＳ Ｐゴシック" charset="0"/>
              </a:rPr>
              <a:t> update on the shared object, </a:t>
            </a:r>
            <a:r>
              <a:rPr lang="ja-JP" altLang="en-US" dirty="0" smtClean="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 err="1" smtClean="0">
                <a:latin typeface="Arial" charset="0"/>
                <a:ea typeface="ＭＳ Ｐゴシック" charset="0"/>
                <a:cs typeface="ＭＳ Ｐゴシック" charset="0"/>
              </a:rPr>
              <a:t>b</a:t>
            </a:r>
            <a:r>
              <a:rPr lang="ja-JP" altLang="en-US" dirty="0" smtClean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 smtClean="0">
                <a:latin typeface="Arial" charset="0"/>
                <a:ea typeface="ＭＳ Ｐゴシック" charset="0"/>
                <a:cs typeface="ＭＳ Ｐゴシック" charset="0"/>
              </a:rPr>
              <a:t>, is lost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114800" y="22606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524500" y="22479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200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921500" y="22479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300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695700" y="22733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a: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181600" y="22606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b: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578600" y="22606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c: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721600" y="52832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280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378700" y="52959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c: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734300" y="48641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80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7378700" y="48768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a: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734300" y="44323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220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7391400" y="44450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b: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7747000" y="40132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220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7404100" y="40259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b:</a:t>
            </a: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3784600" y="3429000"/>
            <a:ext cx="0" cy="952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3784600" y="4368800"/>
            <a:ext cx="520700" cy="203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4292600" y="4572000"/>
            <a:ext cx="0" cy="584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H="1">
            <a:off x="3810000" y="5130800"/>
            <a:ext cx="482600" cy="317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3810000" y="5435600"/>
            <a:ext cx="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H="1">
            <a:off x="3771900" y="3162300"/>
            <a:ext cx="41910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4178300" y="2667000"/>
            <a:ext cx="0" cy="508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736600" y="5689600"/>
            <a:ext cx="67945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endParaRPr lang="en-US" sz="3200" u="sng" dirty="0" smtClean="0">
              <a:solidFill>
                <a:srgbClr val="0000FF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endParaRPr lang="en-US" sz="3200" u="sng" dirty="0">
              <a:solidFill>
                <a:srgbClr val="0000FF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100000"/>
              </a:lnSpc>
              <a:buClr>
                <a:schemeClr val="tx1"/>
              </a:buClr>
              <a:buSzPct val="120000"/>
              <a:buNone/>
            </a:pPr>
            <a:r>
              <a:rPr lang="en-US" sz="3200" u="sng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200" u="sng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Transaction </a:t>
            </a:r>
            <a:r>
              <a:rPr lang="en-US" sz="3200" u="sng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T1</a:t>
            </a:r>
            <a:r>
              <a:rPr lang="en-US" sz="3200" u="sng" dirty="0" smtClean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	Transaction T2 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a.withdraw(100)</a:t>
            </a:r>
            <a:r>
              <a:rPr lang="en-US" sz="28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	</a:t>
            </a:r>
          </a:p>
          <a:p>
            <a:pPr marL="177800" lvl="1" indent="2794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			       	total = </a:t>
            </a:r>
            <a:r>
              <a:rPr lang="en-US" dirty="0" err="1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a.getBalance</a:t>
            </a: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()</a:t>
            </a:r>
          </a:p>
          <a:p>
            <a:pPr marL="177800" lvl="1" indent="2794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			       	total = total + </a:t>
            </a:r>
            <a:r>
              <a:rPr lang="en-US" dirty="0" err="1" smtClean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b.getBalance</a:t>
            </a:r>
            <a:endParaRPr lang="en-US" dirty="0" smtClean="0">
              <a:solidFill>
                <a:schemeClr val="hlink"/>
              </a:solidFill>
              <a:latin typeface="Arial" charset="0"/>
              <a:ea typeface="ＭＳ Ｐゴシック" charset="0"/>
            </a:endParaRP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b.deposit(100) </a:t>
            </a:r>
            <a:r>
              <a:rPr lang="en-US" sz="2000" dirty="0" smtClean="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			       	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					</a:t>
            </a:r>
            <a:r>
              <a:rPr lang="en-US" sz="2000" dirty="0" smtClean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total = total + </a:t>
            </a:r>
            <a:r>
              <a:rPr lang="en-US" sz="2000" dirty="0" err="1" smtClean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c.getBalance</a:t>
            </a:r>
            <a:endParaRPr lang="en-US" sz="2000" dirty="0" smtClean="0">
              <a:solidFill>
                <a:schemeClr val="bg2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 dirty="0" smtClean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				        </a:t>
            </a:r>
          </a:p>
          <a:p>
            <a:pPr marL="63500" indent="-63500"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T1</a:t>
            </a:r>
            <a:r>
              <a:rPr lang="ja-JP" altLang="en-US" dirty="0" smtClean="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 err="1" smtClean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altLang="ja-JP" dirty="0" smtClean="0">
                <a:latin typeface="Arial" charset="0"/>
                <a:ea typeface="ＭＳ Ｐゴシック" charset="0"/>
                <a:cs typeface="ＭＳ Ｐゴシック" charset="0"/>
              </a:rPr>
              <a:t> partial result is used by T2, giving the wrong result</a:t>
            </a:r>
          </a:p>
          <a:p>
            <a:pPr marL="63500" indent="-63500">
              <a:lnSpc>
                <a:spcPct val="110000"/>
              </a:lnSpc>
              <a:buClr>
                <a:schemeClr val="tx1"/>
              </a:buClr>
              <a:buSzPct val="120000"/>
              <a:buFont typeface="Wingdings" charset="0"/>
              <a:buChar char="v"/>
            </a:pPr>
            <a:endParaRPr lang="en-US" sz="2000" dirty="0" smtClean="0">
              <a:solidFill>
                <a:schemeClr val="hlink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73300" y="21971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759200" y="21844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200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670800" y="36957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0.00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854200" y="22098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a: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416300" y="21971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b: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251200" y="33020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00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895600" y="33147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a: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696200" y="49149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500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696200" y="41656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200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647700" y="5486400"/>
            <a:ext cx="67945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5245100" y="21844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300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902200" y="21971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c: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7658100" y="3352800"/>
            <a:ext cx="6985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total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3251200" y="4508500"/>
            <a:ext cx="68580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300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2908300" y="45212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b:</a:t>
            </a: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4127500" y="2794000"/>
            <a:ext cx="12700" cy="2692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810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0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25064</TotalTime>
  <Pages>12</Pages>
  <Words>1268</Words>
  <Application>Microsoft Macintosh PowerPoint</Application>
  <PresentationFormat>Letter Paper (8.5x11 in)</PresentationFormat>
  <Paragraphs>411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CS252-template</vt:lpstr>
      <vt:lpstr>Office Theme</vt:lpstr>
      <vt:lpstr>CSE 486/586 Distributed Systems Concurrency Control --- 1</vt:lpstr>
      <vt:lpstr>Recap: Concurrent Transactions</vt:lpstr>
      <vt:lpstr>Why Not Satisfied?</vt:lpstr>
      <vt:lpstr>Recap: Locks &amp; Transactions</vt:lpstr>
      <vt:lpstr>Transaction</vt:lpstr>
      <vt:lpstr>Properties of Transactions: ACID</vt:lpstr>
      <vt:lpstr>What Can Go Wrong?</vt:lpstr>
      <vt:lpstr>Lost Update Problem</vt:lpstr>
      <vt:lpstr>What Can Go Wrong?</vt:lpstr>
      <vt:lpstr>Inconsistent Retrieval Problem</vt:lpstr>
      <vt:lpstr>What is “Correct”?</vt:lpstr>
      <vt:lpstr>Concurrency Control: Providing “Correct” Interleaving</vt:lpstr>
      <vt:lpstr>CSE 486/586 Administrivia</vt:lpstr>
      <vt:lpstr>Providing Serial Equivalence</vt:lpstr>
      <vt:lpstr>Conflicting Operations</vt:lpstr>
      <vt:lpstr>Conditions for Correct Interleaving</vt:lpstr>
      <vt:lpstr>Conflicting Operations</vt:lpstr>
      <vt:lpstr>Example of Conflicting Operations</vt:lpstr>
      <vt:lpstr>Another Example</vt:lpstr>
      <vt:lpstr>Inconsistent Retrievals Problem</vt:lpstr>
      <vt:lpstr>Serially-Equivalent Ordering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 Ko</cp:lastModifiedBy>
  <cp:revision>1045</cp:revision>
  <cp:lastPrinted>2013-03-04T19:41:40Z</cp:lastPrinted>
  <dcterms:created xsi:type="dcterms:W3CDTF">2012-03-02T15:23:59Z</dcterms:created>
  <dcterms:modified xsi:type="dcterms:W3CDTF">2013-03-04T19:52:58Z</dcterms:modified>
  <cp:category/>
</cp:coreProperties>
</file>