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8"/>
  </p:notesMasterIdLst>
  <p:handoutMasterIdLst>
    <p:handoutMasterId r:id="rId19"/>
  </p:handoutMasterIdLst>
  <p:sldIdLst>
    <p:sldId id="322" r:id="rId3"/>
    <p:sldId id="733" r:id="rId4"/>
    <p:sldId id="732" r:id="rId5"/>
    <p:sldId id="724" r:id="rId6"/>
    <p:sldId id="723" r:id="rId7"/>
    <p:sldId id="725" r:id="rId8"/>
    <p:sldId id="726" r:id="rId9"/>
    <p:sldId id="712" r:id="rId10"/>
    <p:sldId id="713" r:id="rId11"/>
    <p:sldId id="714" r:id="rId12"/>
    <p:sldId id="715" r:id="rId13"/>
    <p:sldId id="731" r:id="rId14"/>
    <p:sldId id="716" r:id="rId15"/>
    <p:sldId id="687" r:id="rId16"/>
    <p:sldId id="584" r:id="rId1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63" d="100"/>
          <a:sy n="63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2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Concurrency Control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Executions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should </a:t>
            </a:r>
            <a:r>
              <a:rPr lang="en-US" i="1" dirty="0" smtClean="0">
                <a:solidFill>
                  <a:srgbClr val="FF0000"/>
                </a:solidFill>
              </a:rPr>
              <a:t>delay both their read and write operations </a:t>
            </a:r>
            <a:r>
              <a:rPr lang="en-US" dirty="0" smtClean="0"/>
              <a:t>on an object</a:t>
            </a:r>
          </a:p>
          <a:p>
            <a:pPr lvl="1"/>
            <a:r>
              <a:rPr lang="en-US" dirty="0" smtClean="0"/>
              <a:t>Until all transactions that previously wrote that object have either committed or aborted</a:t>
            </a:r>
          </a:p>
          <a:p>
            <a:r>
              <a:rPr lang="en-US" dirty="0" smtClean="0"/>
              <a:t>How do we implement serial equivalence &amp; strict executions? Many ways</a:t>
            </a:r>
          </a:p>
          <a:p>
            <a:r>
              <a:rPr lang="en-US" dirty="0" smtClean="0"/>
              <a:t>One example: optimistic concurrency control: optimistically perform a transaction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if it’s OK to commit then commit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if not, abort and retry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Dropbox</a:t>
            </a:r>
            <a:r>
              <a:rPr lang="en-US" dirty="0" smtClean="0"/>
              <a:t>, Google Docs, Wikipedia, Dynamo, etc.</a:t>
            </a:r>
          </a:p>
          <a:p>
            <a:r>
              <a:rPr lang="en-US" dirty="0" smtClean="0"/>
              <a:t>We’ll see how to do this with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8064500" cy="49276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 Exclusive Locks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4000" dirty="0" smtClean="0">
                <a:latin typeface="Arial" pitchFamily="-1" charset="0"/>
              </a:rPr>
              <a:t> </a:t>
            </a: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		Transaction T2</a:t>
            </a:r>
            <a:r>
              <a:rPr lang="en-US" sz="4000" u="sng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 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 balance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 = (balance*1.1) 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a.withdraw(balance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* 0.1) 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commit()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(balance*1.1) 				        			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c.withdraw(balance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					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commit()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9800" y="2654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54400" y="38735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19400" y="44323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97200" y="48387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24800" y="52070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C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404100" y="57150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1900" y="61214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50000" y="4165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72000" y="22860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22800" y="3022600"/>
            <a:ext cx="711200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WAIT on B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533900" y="4432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B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350000" y="35687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10000" y="467360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Acquire/Release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do it naively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0900" y="1930400"/>
            <a:ext cx="76835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x=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a.write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(20)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       				       					y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b.write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(30)</a:t>
            </a: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b.write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(x)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z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733800" y="1905000"/>
            <a:ext cx="0" cy="266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22860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4400" y="28956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94500" y="2654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Lock B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81800" y="32766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27100" y="35052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Lock B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14400" y="41275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781800" y="45720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</p:spTree>
    <p:extLst>
      <p:ext uri="{BB962C8B-B14F-4D97-AF65-F5344CB8AC3E}">
        <p14:creationId xmlns:p14="http://schemas.microsoft.com/office/powerpoint/2010/main" val="266755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 locking</a:t>
            </a:r>
          </a:p>
          <a:p>
            <a:pPr lvl="1"/>
            <a:r>
              <a:rPr lang="en-US" dirty="0" smtClean="0"/>
              <a:t>To satisfy serial equivalence</a:t>
            </a:r>
          </a:p>
          <a:p>
            <a:pPr lvl="1"/>
            <a:r>
              <a:rPr lang="en-US" dirty="0" smtClean="0"/>
              <a:t>First phase (growing phase): new locks are acquired</a:t>
            </a:r>
          </a:p>
          <a:p>
            <a:pPr lvl="1"/>
            <a:r>
              <a:rPr lang="en-US" dirty="0" smtClean="0"/>
              <a:t>Second phase (shrinking phase): locks are only released</a:t>
            </a:r>
          </a:p>
          <a:p>
            <a:pPr lvl="1"/>
            <a:r>
              <a:rPr lang="en-US" dirty="0" smtClean="0"/>
              <a:t>A transaction is not allowed to acquire any new lock, once it has released any one lock</a:t>
            </a:r>
          </a:p>
          <a:p>
            <a:r>
              <a:rPr lang="en-US" dirty="0" smtClean="0"/>
              <a:t>Strict two phase locking</a:t>
            </a:r>
          </a:p>
          <a:p>
            <a:pPr lvl="1"/>
            <a:r>
              <a:rPr lang="en-US" dirty="0" smtClean="0"/>
              <a:t>To handle abort() (failures)</a:t>
            </a:r>
          </a:p>
          <a:p>
            <a:pPr lvl="1"/>
            <a:r>
              <a:rPr lang="en-US" dirty="0" smtClean="0"/>
              <a:t>Locks are only released at the end of the transaction, either at commit() or abort()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2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Execution</a:t>
            </a:r>
          </a:p>
          <a:p>
            <a:pPr lvl="1"/>
            <a:r>
              <a:rPr lang="en-US" dirty="0" smtClean="0"/>
              <a:t>Delaying </a:t>
            </a:r>
            <a:r>
              <a:rPr lang="en-US" dirty="0"/>
              <a:t>both their read and write operations on an </a:t>
            </a:r>
            <a:r>
              <a:rPr lang="en-US" dirty="0" smtClean="0"/>
              <a:t>object until </a:t>
            </a:r>
            <a:r>
              <a:rPr lang="en-US" dirty="0"/>
              <a:t>all transactions that previously wrote that object have either committed or </a:t>
            </a:r>
            <a:r>
              <a:rPr lang="en-US" dirty="0" smtClean="0"/>
              <a:t>aborted</a:t>
            </a:r>
          </a:p>
          <a:p>
            <a:r>
              <a:rPr lang="en-US" dirty="0" smtClean="0"/>
              <a:t>Strict execution with exclusive locks</a:t>
            </a:r>
          </a:p>
          <a:p>
            <a:pPr lvl="1"/>
            <a:r>
              <a:rPr lang="en-US" smtClean="0"/>
              <a:t>Strict 2PL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check your midterm</a:t>
            </a:r>
          </a:p>
          <a:p>
            <a:pPr lvl="1"/>
            <a:r>
              <a:rPr lang="en-US" dirty="0" smtClean="0"/>
              <a:t>Any mistake?</a:t>
            </a:r>
          </a:p>
          <a:p>
            <a:pPr lvl="1"/>
            <a:r>
              <a:rPr lang="en-US" dirty="0" smtClean="0"/>
              <a:t>Any re-grading request?</a:t>
            </a:r>
          </a:p>
          <a:p>
            <a:r>
              <a:rPr lang="en-US" dirty="0" smtClean="0"/>
              <a:t>Please come down row-by-row</a:t>
            </a:r>
          </a:p>
          <a:p>
            <a:r>
              <a:rPr lang="en-US" dirty="0" smtClean="0"/>
              <a:t>Please return your exam after you’re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6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PA3 deadline: 3/29 (Friday)</a:t>
            </a:r>
          </a:p>
          <a:p>
            <a:r>
              <a:rPr lang="en-US" dirty="0" smtClean="0"/>
              <a:t>PA2 grading</a:t>
            </a:r>
          </a:p>
          <a:p>
            <a:pPr lvl="1"/>
            <a:r>
              <a:rPr lang="en-US" dirty="0" smtClean="0"/>
              <a:t>Will be done sometime next week (we wanted to grade the midterm first.)</a:t>
            </a:r>
          </a:p>
          <a:p>
            <a:r>
              <a:rPr lang="en-US" dirty="0" smtClean="0"/>
              <a:t>Tech Talk</a:t>
            </a:r>
            <a:r>
              <a:rPr lang="en-US" dirty="0"/>
              <a:t>: Chris </a:t>
            </a:r>
            <a:r>
              <a:rPr lang="en-US" dirty="0" err="1" smtClean="0"/>
              <a:t>Buryta</a:t>
            </a:r>
            <a:r>
              <a:rPr lang="en-US" dirty="0" smtClean="0"/>
              <a:t> (Streamline Social) on their virtualization tools for </a:t>
            </a:r>
            <a:r>
              <a:rPr lang="en-US" smtClean="0"/>
              <a:t>social applications</a:t>
            </a:r>
            <a:endParaRPr lang="en-US" dirty="0" smtClean="0"/>
          </a:p>
          <a:p>
            <a:pPr lvl="1"/>
            <a:r>
              <a:rPr lang="en-US" dirty="0" smtClean="0"/>
              <a:t>Today at 6pm</a:t>
            </a:r>
          </a:p>
          <a:p>
            <a:pPr lvl="1"/>
            <a:r>
              <a:rPr lang="en-US" dirty="0" smtClean="0"/>
              <a:t>Davis 338A</a:t>
            </a:r>
          </a:p>
          <a:p>
            <a:r>
              <a:rPr lang="en-US" dirty="0"/>
              <a:t>Anonymous 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0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Two </a:t>
            </a:r>
            <a:r>
              <a:rPr lang="en-US" sz="2000" u="sng" dirty="0" smtClean="0">
                <a:latin typeface="Arial" pitchFamily="-1" charset="0"/>
              </a:rPr>
              <a:t>operations</a:t>
            </a:r>
            <a:r>
              <a:rPr lang="en-US" sz="2000" dirty="0" smtClean="0">
                <a:latin typeface="Arial" pitchFamily="-1" charset="0"/>
              </a:rPr>
              <a:t> are said to be </a:t>
            </a:r>
            <a:r>
              <a:rPr lang="en-US" sz="2000" u="sng" dirty="0" smtClean="0">
                <a:latin typeface="Arial" pitchFamily="-1" charset="0"/>
              </a:rPr>
              <a:t>in conflict</a:t>
            </a:r>
            <a:r>
              <a:rPr lang="en-US" sz="2000" dirty="0" smtClean="0">
                <a:latin typeface="Arial" pitchFamily="-1" charset="0"/>
              </a:rPr>
              <a:t>, if their </a:t>
            </a:r>
            <a:r>
              <a:rPr lang="en-US" sz="2000" i="1" dirty="0" smtClean="0">
                <a:solidFill>
                  <a:srgbClr val="0000FF"/>
                </a:solidFill>
                <a:latin typeface="Arial" pitchFamily="-1" charset="0"/>
              </a:rPr>
              <a:t>combined effect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depends on the 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order</a:t>
            </a:r>
            <a:r>
              <a:rPr lang="en-US" sz="2000" dirty="0" smtClean="0">
                <a:latin typeface="Arial" pitchFamily="-1" charset="0"/>
              </a:rPr>
              <a:t> they are executed, e.g., read-write, write-read, write-write (all on same variables). NOT read-read, not on different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17500" y="2724150"/>
            <a:ext cx="8547100" cy="3524250"/>
            <a:chOff x="341" y="1117"/>
            <a:chExt cx="5545" cy="20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50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Operations of different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81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transactions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37" y="1174"/>
              <a:ext cx="53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Conflict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31" y="1174"/>
              <a:ext cx="4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Reason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84" y="1639"/>
              <a:ext cx="3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296" y="1639"/>
              <a:ext cx="30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41" y="1639"/>
              <a:ext cx="2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601" y="1639"/>
              <a:ext cx="201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610" y="1639"/>
              <a:ext cx="3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902" y="1639"/>
              <a:ext cx="72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01" y="1854"/>
              <a:ext cx="308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does not depend on the order in which they are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601" y="2068"/>
              <a:ext cx="5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executed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4" y="2283"/>
              <a:ext cx="3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96" y="2283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941" y="2283"/>
              <a:ext cx="25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601" y="2283"/>
              <a:ext cx="153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150" y="2283"/>
              <a:ext cx="30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441" y="2283"/>
              <a:ext cx="43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and a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887" y="2283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224" y="2283"/>
              <a:ext cx="66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601" y="2498"/>
              <a:ext cx="257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116" y="2498"/>
              <a:ext cx="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4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96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41" y="2712"/>
              <a:ext cx="25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601" y="2712"/>
              <a:ext cx="201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610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948" y="2712"/>
              <a:ext cx="7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601" y="2927"/>
              <a:ext cx="257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16" y="2927"/>
              <a:ext cx="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Serial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/>
              <a:t>An interleaving of the operations of 2 or more transactions is said to be </a:t>
            </a:r>
            <a:r>
              <a:rPr lang="en-US" sz="2000" i="1" dirty="0" smtClean="0">
                <a:solidFill>
                  <a:srgbClr val="FF0000"/>
                </a:solidFill>
              </a:rPr>
              <a:t>serially equivalent </a:t>
            </a:r>
            <a:r>
              <a:rPr lang="en-US" sz="2000" dirty="0" smtClean="0"/>
              <a:t>if the combined effect is the same as if these transactions had been performed sequentially (in some order).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b="1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       	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                                                           balance = </a:t>
            </a:r>
            <a:r>
              <a:rPr lang="en-US" sz="1600" b="1" dirty="0" err="1" smtClean="0">
                <a:solidFill>
                  <a:schemeClr val="hlink"/>
                </a:solidFill>
              </a:rPr>
              <a:t>b.getBalance</a:t>
            </a:r>
            <a:r>
              <a:rPr lang="en-US" sz="1600" b="1" dirty="0" smtClean="0">
                <a:solidFill>
                  <a:schemeClr val="hlink"/>
                </a:solidFill>
              </a:rPr>
              <a:t>()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				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b.setBalance(balance</a:t>
            </a:r>
            <a:r>
              <a:rPr lang="en-US" sz="1600" b="1" dirty="0" smtClean="0">
                <a:solidFill>
                  <a:schemeClr val="hlink"/>
                </a:solidFill>
              </a:rPr>
              <a:t>*1.1)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a.withdraw(balance</a:t>
            </a:r>
            <a:r>
              <a:rPr lang="en-US" sz="1600" b="1" dirty="0" smtClean="0">
                <a:solidFill>
                  <a:srgbClr val="0000FF"/>
                </a:solidFill>
              </a:rPr>
              <a:t>* 0.1)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c.withdraw(balance</a:t>
            </a:r>
            <a:r>
              <a:rPr lang="en-US" sz="1600" b="1" dirty="0" smtClean="0">
                <a:solidFill>
                  <a:schemeClr val="hlink"/>
                </a:solidFill>
              </a:rPr>
              <a:t>*0.1)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5306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692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705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791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803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473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5067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5080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4008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36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356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461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838574"/>
            <a:ext cx="2530475" cy="63094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== T1 (complete) followed</a:t>
            </a:r>
          </a:p>
          <a:p>
            <a:r>
              <a:rPr lang="en-US" b="1" dirty="0">
                <a:solidFill>
                  <a:srgbClr val="0000FF"/>
                </a:solidFill>
              </a:rPr>
              <a:t>	by T2 (complete)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0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Serial Equivalence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provide serial equivalence with conflicting operations?</a:t>
            </a:r>
          </a:p>
          <a:p>
            <a:pPr lvl="1"/>
            <a:r>
              <a:rPr lang="en-US" dirty="0"/>
              <a:t>Execute all pairs of conflicting operations in the same order for all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7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Serial </a:t>
            </a:r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dirty="0"/>
              <a:t>How to provide serial equivalence with conflicting operations?</a:t>
            </a:r>
          </a:p>
          <a:p>
            <a:pPr lvl="1"/>
            <a:r>
              <a:rPr lang="en-US" dirty="0"/>
              <a:t>Execute all pairs of conflicting operations in the same order for all </a:t>
            </a:r>
            <a:r>
              <a:rPr lang="en-US" dirty="0" smtClean="0"/>
              <a:t>objects</a:t>
            </a:r>
            <a:endParaRPr lang="en-US" sz="20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 smtClean="0">
                <a:latin typeface="Arial" pitchFamily="-1" charset="0"/>
              </a:rPr>
              <a:t>   </a:t>
            </a: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            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 = (balance*1.1)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			       	   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                                                           balance =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bg2"/>
                </a:solidFill>
                <a:latin typeface="Arial" pitchFamily="-1" charset="0"/>
              </a:rPr>
              <a:t>				       	  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b.setBalance(balance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*1.1)</a:t>
            </a:r>
            <a:endParaRPr lang="en-US" sz="16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a.withdraw(balance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				        	  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c.withdraw(balance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 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1600" dirty="0" smtClean="0">
              <a:solidFill>
                <a:schemeClr val="hlink"/>
              </a:solidFill>
              <a:latin typeface="Arial" pitchFamily="-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1877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3495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3622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3495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3495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4483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4610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1308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47244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47371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0579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0259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0132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118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788658"/>
            <a:ext cx="2534556" cy="630942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== T1 (complete) followed</a:t>
            </a:r>
          </a:p>
          <a:p>
            <a:r>
              <a:rPr lang="en-US" sz="1400" b="1" dirty="0"/>
              <a:t>	by T2 (complete)</a:t>
            </a: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3279775" y="4137025"/>
            <a:ext cx="914400" cy="696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3271838" y="3636963"/>
            <a:ext cx="914400" cy="1176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308350" y="4064000"/>
            <a:ext cx="900113" cy="465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2608263" y="6086475"/>
            <a:ext cx="2579687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Pairs of Conflicting Operations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 flipH="1">
            <a:off x="3279775" y="4572000"/>
            <a:ext cx="436563" cy="1538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we wanted to take care of (from the last lecture)</a:t>
            </a:r>
          </a:p>
          <a:p>
            <a:pPr lvl="1"/>
            <a:r>
              <a:rPr lang="en-US" dirty="0" smtClean="0"/>
              <a:t>Performance: interleaving of operations</a:t>
            </a:r>
          </a:p>
          <a:p>
            <a:pPr lvl="1"/>
            <a:r>
              <a:rPr lang="en-US" dirty="0" smtClean="0"/>
              <a:t>Failure: intentional (abort()), unintentional (e.g., process failure)</a:t>
            </a:r>
          </a:p>
          <a:p>
            <a:r>
              <a:rPr lang="en-US" dirty="0" smtClean="0"/>
              <a:t>Interleaving must satisfy serial equivalence</a:t>
            </a:r>
          </a:p>
          <a:p>
            <a:r>
              <a:rPr lang="en-US" dirty="0" smtClean="0"/>
              <a:t>What about failures?</a:t>
            </a:r>
          </a:p>
          <a:p>
            <a:pPr lvl="1"/>
            <a:r>
              <a:rPr lang="en-US" dirty="0" smtClean="0"/>
              <a:t>Should be able to rollback as if no transaction has happened.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5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4713" y="315912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5" y="315912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4713" y="571341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0850" y="57134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04125" y="57134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9600" y="2030413"/>
            <a:ext cx="7942263" cy="3621087"/>
            <a:chOff x="425" y="1091"/>
            <a:chExt cx="5420" cy="228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10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100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353" y="1876"/>
              <a:ext cx="347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056" y="2356"/>
              <a:ext cx="1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a.getBalance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056" y="2596"/>
              <a:ext cx="19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total+b.getBalance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4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$400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056" y="2740"/>
              <a:ext cx="196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total+c.getBalance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...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908" y="311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25461</TotalTime>
  <Pages>12</Pages>
  <Words>817</Words>
  <Application>Microsoft Macintosh PowerPoint</Application>
  <PresentationFormat>Letter Paper (8.5x11 in)</PresentationFormat>
  <Paragraphs>225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CS252-template</vt:lpstr>
      <vt:lpstr>Office Theme</vt:lpstr>
      <vt:lpstr>CSE 486/586 Distributed Systems Concurrency Control --- 2</vt:lpstr>
      <vt:lpstr>Midterm Review</vt:lpstr>
      <vt:lpstr>CSE 486/586 Administrivia</vt:lpstr>
      <vt:lpstr>Recap: Conflicting Operations</vt:lpstr>
      <vt:lpstr>Recap: Serial Equivalence</vt:lpstr>
      <vt:lpstr>Recap: Serial Equivalence </vt:lpstr>
      <vt:lpstr>Recap: Serial Equivalence</vt:lpstr>
      <vt:lpstr>Implementing Transactions</vt:lpstr>
      <vt:lpstr>Handling Abort()</vt:lpstr>
      <vt:lpstr>Strict Executions of Transactions</vt:lpstr>
      <vt:lpstr>Using Exclusive Locks</vt:lpstr>
      <vt:lpstr>How to Acquire/Release Locks</vt:lpstr>
      <vt:lpstr>Using Exclusive Locks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1058</cp:revision>
  <cp:lastPrinted>2012-03-09T19:06:02Z</cp:lastPrinted>
  <dcterms:created xsi:type="dcterms:W3CDTF">2012-03-19T17:30:09Z</dcterms:created>
  <dcterms:modified xsi:type="dcterms:W3CDTF">2013-03-20T17:25:33Z</dcterms:modified>
  <cp:category/>
</cp:coreProperties>
</file>