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82" r:id="rId2"/>
  </p:sldMasterIdLst>
  <p:notesMasterIdLst>
    <p:notesMasterId r:id="rId25"/>
  </p:notesMasterIdLst>
  <p:handoutMasterIdLst>
    <p:handoutMasterId r:id="rId26"/>
  </p:handoutMasterIdLst>
  <p:sldIdLst>
    <p:sldId id="322" r:id="rId3"/>
    <p:sldId id="782" r:id="rId4"/>
    <p:sldId id="783" r:id="rId5"/>
    <p:sldId id="688" r:id="rId6"/>
    <p:sldId id="712" r:id="rId7"/>
    <p:sldId id="759" r:id="rId8"/>
    <p:sldId id="760" r:id="rId9"/>
    <p:sldId id="761" r:id="rId10"/>
    <p:sldId id="778" r:id="rId11"/>
    <p:sldId id="762" r:id="rId12"/>
    <p:sldId id="780" r:id="rId13"/>
    <p:sldId id="781" r:id="rId14"/>
    <p:sldId id="785" r:id="rId15"/>
    <p:sldId id="763" r:id="rId16"/>
    <p:sldId id="764" r:id="rId17"/>
    <p:sldId id="765" r:id="rId18"/>
    <p:sldId id="766" r:id="rId19"/>
    <p:sldId id="784" r:id="rId20"/>
    <p:sldId id="767" r:id="rId21"/>
    <p:sldId id="768" r:id="rId22"/>
    <p:sldId id="777" r:id="rId23"/>
    <p:sldId id="584" r:id="rId24"/>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55FC02"/>
    <a:srgbClr val="FBBA03"/>
    <a:srgbClr val="0332B7"/>
    <a:srgbClr val="000000"/>
    <a:srgbClr val="114FFB"/>
    <a:srgbClr val="7B00E4"/>
    <a:srgbClr val="EFFB03"/>
    <a:srgbClr val="F90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0102" autoAdjust="0"/>
  </p:normalViewPr>
  <p:slideViewPr>
    <p:cSldViewPr>
      <p:cViewPr varScale="1">
        <p:scale>
          <a:sx n="81" d="100"/>
          <a:sy n="81" d="100"/>
        </p:scale>
        <p:origin x="-688" y="-112"/>
      </p:cViewPr>
      <p:guideLst>
        <p:guide orient="horz" pos="2160"/>
        <p:guide pos="2880"/>
      </p:guideLst>
    </p:cSldViewPr>
  </p:slideViewPr>
  <p:outlineViewPr>
    <p:cViewPr>
      <p:scale>
        <a:sx n="33" d="100"/>
        <a:sy n="33" d="100"/>
      </p:scale>
      <p:origin x="0" y="184"/>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2" d="100"/>
          <a:sy n="112" d="100"/>
        </p:scale>
        <p:origin x="-3904" y="-10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pPr>
              <a:defRPr/>
            </a:pPr>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pPr>
              <a:defRPr/>
            </a:pPr>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defRPr>
            </a:lvl1pPr>
          </a:lstStyle>
          <a:p>
            <a:pPr>
              <a:defRPr/>
            </a:pPr>
            <a:r>
              <a:rPr lang="en-US" smtClean="0"/>
              <a:t>C</a:t>
            </a:r>
            <a:endParaRPr lang="en-US"/>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pPr>
              <a:defRPr/>
            </a:pPr>
            <a:fld id="{9FF668F6-92AF-F14F-959F-F8E6BDC55983}" type="slidenum">
              <a:rPr lang="en-US"/>
              <a:pPr>
                <a:defRPr/>
              </a:pPr>
              <a:t>‹#›</a:t>
            </a:fld>
            <a:endParaRPr lang="en-US"/>
          </a:p>
        </p:txBody>
      </p:sp>
    </p:spTree>
    <p:extLst>
      <p:ext uri="{BB962C8B-B14F-4D97-AF65-F5344CB8AC3E}">
        <p14:creationId xmlns:p14="http://schemas.microsoft.com/office/powerpoint/2010/main" val="26714746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latin typeface="Times New Roman" charset="0"/>
              </a:defRPr>
            </a:lvl1pPr>
          </a:lstStyle>
          <a:p>
            <a:pPr>
              <a:defRPr/>
            </a:pPr>
            <a:r>
              <a:rPr lang="en-US" smtClean="0"/>
              <a:t>C</a:t>
            </a:r>
            <a:endParaRPr lang="en-US"/>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fld id="{903442F8-CACF-AA42-83D4-E0A09A06F5CC}" type="slidenum">
              <a:rPr lang="en-US"/>
              <a:pPr>
                <a:defRPr/>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defRPr/>
            </a:pPr>
            <a:r>
              <a:rPr lang="en-US" sz="1300">
                <a:solidFill>
                  <a:schemeClr val="tx1"/>
                </a:solidFill>
              </a:rPr>
              <a:t>Page </a:t>
            </a:r>
            <a:fld id="{ACFFB53C-1439-6C41-A2C3-1FF6E096BBD2}" type="slidenum">
              <a:rPr lang="en-US" sz="1300">
                <a:solidFill>
                  <a:schemeClr val="tx1"/>
                </a:solidFill>
              </a:rPr>
              <a:pPr algn="ctr" defTabSz="919163">
                <a:lnSpc>
                  <a:spcPct val="90000"/>
                </a:lnSpc>
                <a:spcBef>
                  <a:spcPct val="0"/>
                </a:spcBef>
                <a:defRPr/>
              </a:pPr>
              <a:t>‹#›</a:t>
            </a:fld>
            <a:endParaRPr lang="en-US" sz="1300">
              <a:solidFill>
                <a:schemeClr val="tx1"/>
              </a:solidFill>
            </a:endParaRPr>
          </a:p>
        </p:txBody>
      </p:sp>
      <p:sp>
        <p:nvSpPr>
          <p:cNvPr id="14343"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8785833"/>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5838" tIns="47919" rIns="95838" bIns="47919"/>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5" name="Footer Placeholder 4"/>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1A5CA2DB-8A6E-354A-84FE-C390361DC987}" type="slidenum">
              <a:rPr lang="en-US"/>
              <a:pPr>
                <a:defRPr/>
              </a:pPr>
              <a:t>‹#›</a:t>
            </a:fld>
            <a:endParaRPr lang="en-US" b="0">
              <a:solidFill>
                <a:srgbClr val="FBBA0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30200"/>
            <a:ext cx="19240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30200"/>
            <a:ext cx="56197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A8750E79-2683-6848-A4D7-CDA40719EAAA}" type="slidenum">
              <a:rPr lang="en-US"/>
              <a:pPr>
                <a:defRPr/>
              </a:pPr>
              <a:t>‹#›</a:t>
            </a:fld>
            <a:endParaRPr lang="en-US" b="0">
              <a:solidFill>
                <a:srgbClr val="FBBA0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smtClean="0"/>
            </a:lvl1pPr>
          </a:lstStyle>
          <a:p>
            <a:pPr>
              <a:defRPr/>
            </a:pPr>
            <a:fld id="{8C4F458F-5213-914F-94F8-6B10C77F9790}" type="slidenum">
              <a:rPr lang="en-US"/>
              <a:pPr>
                <a:defRPr/>
              </a:pPr>
              <a:t>‹#›</a:t>
            </a:fld>
            <a:endParaRPr lang="en-US" b="0">
              <a:solidFill>
                <a:srgbClr val="FBBA0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6" name="Footer Placeholder 5"/>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74C4F620-2FEB-0043-9943-F8C545420FE9}" type="slidenum">
              <a:rPr lang="en-US"/>
              <a:pPr>
                <a:defRPr/>
              </a:pPr>
              <a:t>‹#›</a:t>
            </a:fld>
            <a:endParaRPr lang="en-US" b="0">
              <a:solidFill>
                <a:srgbClr val="FBBA0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6553200" y="65659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b="1">
                <a:solidFill>
                  <a:schemeClr val="accent2"/>
                </a:solidFill>
                <a:latin typeface="Times New Roman" charset="0"/>
              </a:defRPr>
            </a:lvl1pPr>
          </a:lstStyle>
          <a:p>
            <a:pPr>
              <a:defRPr/>
            </a:pPr>
            <a:fld id="{F543C2CE-5AF7-8143-8A0A-0153F98C0316}" type="slidenum">
              <a:rPr lang="en-US"/>
              <a:pPr>
                <a:defRPr/>
              </a:pPr>
              <a:t>‹#›</a:t>
            </a:fld>
            <a:endParaRPr lang="en-US">
              <a:solidFill>
                <a:srgbClr val="FBBA03"/>
              </a:solidFill>
            </a:endParaRPr>
          </a:p>
        </p:txBody>
      </p:sp>
      <p:sp>
        <p:nvSpPr>
          <p:cNvPr id="1029" name="Rectangle 5"/>
          <p:cNvSpPr>
            <a:spLocks noGrp="1" noChangeArrowheads="1"/>
          </p:cNvSpPr>
          <p:nvPr>
            <p:ph type="title"/>
          </p:nvPr>
        </p:nvSpPr>
        <p:spPr bwMode="auto">
          <a:xfrm>
            <a:off x="685800" y="3302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193800"/>
            <a:ext cx="7683500" cy="4927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3048000" y="6519446"/>
            <a:ext cx="3048000" cy="338554"/>
          </a:xfrm>
          <a:prstGeom prst="rect">
            <a:avLst/>
          </a:prstGeom>
          <a:noFill/>
        </p:spPr>
        <p:txBody>
          <a:bodyPr wrap="square" rtlCol="0">
            <a:spAutoFit/>
          </a:bodyPr>
          <a:lstStyle/>
          <a:p>
            <a:pPr algn="ctr"/>
            <a:r>
              <a:rPr lang="en-US" dirty="0" smtClean="0"/>
              <a:t>CSE 486/586, Spring</a:t>
            </a:r>
            <a:r>
              <a:rPr lang="en-US" baseline="0" dirty="0" smtClean="0"/>
              <a:t> 2013</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xmlns:p14="http://schemas.microsoft.com/office/powerpoint/2010/main" id="1" dur="indefinite" restart="never" nodeType="tmRoot"/>
      </p:par>
    </p:tnLst>
  </p:timing>
  <p:hf hdr="0" ftr="0" dt="0"/>
  <p:txStyles>
    <p:titleStyle>
      <a:lvl1pPr algn="l" rtl="0" eaLnBrk="0" fontAlgn="base" hangingPunct="0">
        <a:lnSpc>
          <a:spcPct val="90000"/>
        </a:lnSpc>
        <a:spcBef>
          <a:spcPct val="0"/>
        </a:spcBef>
        <a:spcAft>
          <a:spcPct val="0"/>
        </a:spcAft>
        <a:defRPr sz="3200" b="1">
          <a:solidFill>
            <a:srgbClr val="0332B7"/>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F3828-6825-D14F-A1E4-6AC47EF8F4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46050" y="1898650"/>
            <a:ext cx="8834438" cy="1666875"/>
          </a:xfrm>
        </p:spPr>
        <p:txBody>
          <a:bodyPr/>
          <a:lstStyle/>
          <a:p>
            <a:pPr algn="ctr">
              <a:lnSpc>
                <a:spcPct val="120000"/>
              </a:lnSpc>
            </a:pPr>
            <a:r>
              <a:rPr lang="en-US" dirty="0" smtClean="0"/>
              <a:t>CSE 486/586 Distributed Systems</a:t>
            </a:r>
            <a:br>
              <a:rPr lang="en-US" dirty="0" smtClean="0"/>
            </a:br>
            <a:r>
              <a:rPr lang="en-US" dirty="0" smtClean="0"/>
              <a:t>Replication </a:t>
            </a:r>
            <a:r>
              <a:rPr lang="en-US" dirty="0" smtClean="0"/>
              <a:t>with </a:t>
            </a:r>
            <a:br>
              <a:rPr lang="en-US" dirty="0" smtClean="0"/>
            </a:br>
            <a:r>
              <a:rPr lang="en-US" dirty="0" smtClean="0"/>
              <a:t>View Synchronous Group Communication</a:t>
            </a:r>
            <a:endParaRPr lang="en-US" dirty="0"/>
          </a:p>
        </p:txBody>
      </p:sp>
      <p:sp>
        <p:nvSpPr>
          <p:cNvPr id="15363" name="Rectangle 3"/>
          <p:cNvSpPr>
            <a:spLocks noGrp="1" noChangeArrowheads="1"/>
          </p:cNvSpPr>
          <p:nvPr>
            <p:ph type="subTitle" idx="1"/>
          </p:nvPr>
        </p:nvSpPr>
        <p:spPr>
          <a:xfrm>
            <a:off x="1171575" y="4289425"/>
            <a:ext cx="6900863" cy="1295400"/>
          </a:xfrm>
        </p:spPr>
        <p:txBody>
          <a:bodyPr/>
          <a:lstStyle/>
          <a:p>
            <a:pPr>
              <a:lnSpc>
                <a:spcPct val="70000"/>
              </a:lnSpc>
            </a:pPr>
            <a:r>
              <a:rPr lang="en-US" dirty="0" smtClean="0"/>
              <a:t>Steve Ko</a:t>
            </a:r>
          </a:p>
          <a:p>
            <a:pPr>
              <a:lnSpc>
                <a:spcPct val="70000"/>
              </a:lnSpc>
            </a:pPr>
            <a:r>
              <a:rPr lang="en-US" sz="2000" dirty="0" smtClean="0"/>
              <a:t>Computer Sciences and Engineering</a:t>
            </a:r>
          </a:p>
          <a:p>
            <a:pPr>
              <a:lnSpc>
                <a:spcPct val="70000"/>
              </a:lnSpc>
            </a:pPr>
            <a:r>
              <a:rPr lang="en-US" sz="2000" dirty="0" smtClean="0"/>
              <a:t>University at Buffalo</a:t>
            </a:r>
          </a:p>
          <a:p>
            <a:pPr>
              <a:lnSpc>
                <a:spcPct val="70000"/>
              </a:lnSpc>
            </a:pPr>
            <a:endParaRPr lang="en-US" sz="2000" dirty="0" smtClean="0"/>
          </a:p>
          <a:p>
            <a:pPr>
              <a:lnSpc>
                <a:spcPct val="70000"/>
              </a:lnSpc>
            </a:pPr>
            <a:endParaRPr lang="en-US" sz="2000" dirty="0" smtClean="0"/>
          </a:p>
          <a:p>
            <a:pPr>
              <a:lnSpc>
                <a:spcPct val="70000"/>
              </a:lnSpc>
            </a:pPr>
            <a:endParaRPr lang="en-US" sz="2000" i="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Revisiting Group Communication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Can use group communication as a building block</a:t>
            </a:r>
          </a:p>
          <a:p>
            <a:r>
              <a:rPr lang="en-US" altLang="ja-JP" dirty="0" smtClean="0"/>
              <a:t>"</a:t>
            </a:r>
            <a:r>
              <a:rPr lang="en-US" dirty="0" smtClean="0"/>
              <a:t>Member</a:t>
            </a:r>
            <a:r>
              <a:rPr lang="en-US" altLang="ja-JP" dirty="0" smtClean="0"/>
              <a:t>"</a:t>
            </a:r>
            <a:r>
              <a:rPr lang="en-US" dirty="0" smtClean="0"/>
              <a:t>= process (e.g., an RM)</a:t>
            </a:r>
          </a:p>
          <a:p>
            <a:r>
              <a:rPr lang="en-US" dirty="0" smtClean="0"/>
              <a:t>Static Groups: group membership is pre-defined</a:t>
            </a:r>
          </a:p>
          <a:p>
            <a:r>
              <a:rPr lang="en-US" dirty="0" smtClean="0"/>
              <a:t>Dynamic Groups: members may join and leave, as necessary</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10</a:t>
            </a:fld>
            <a:endParaRPr lang="en-US" b="0">
              <a:solidFill>
                <a:srgbClr val="FBBA03"/>
              </a:solidFill>
            </a:endParaRPr>
          </a:p>
        </p:txBody>
      </p:sp>
      <p:sp>
        <p:nvSpPr>
          <p:cNvPr id="5" name="Oval 4"/>
          <p:cNvSpPr>
            <a:spLocks noChangeArrowheads="1"/>
          </p:cNvSpPr>
          <p:nvPr/>
        </p:nvSpPr>
        <p:spPr bwMode="auto">
          <a:xfrm>
            <a:off x="1460500" y="2425700"/>
            <a:ext cx="546100" cy="53340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3175000" y="1092200"/>
            <a:ext cx="1574800" cy="3276600"/>
          </a:xfrm>
          <a:prstGeom prst="ellipse">
            <a:avLst/>
          </a:prstGeom>
          <a:solidFill>
            <a:schemeClr val="folHlink"/>
          </a:solidFill>
          <a:ln w="12700">
            <a:solidFill>
              <a:srgbClr val="000000"/>
            </a:solidFill>
            <a:round/>
            <a:headEnd type="none" w="sm" len="sm"/>
            <a:tailEnd type="none" w="med" len="lg"/>
          </a:ln>
        </p:spPr>
        <p:txBody>
          <a:bodyPr wrap="none" anchor="ctr"/>
          <a:lstStyle/>
          <a:p>
            <a:endParaRPr lang="en-US"/>
          </a:p>
        </p:txBody>
      </p:sp>
      <p:sp>
        <p:nvSpPr>
          <p:cNvPr id="7" name="Rectangle 6"/>
          <p:cNvSpPr>
            <a:spLocks noChangeArrowheads="1"/>
          </p:cNvSpPr>
          <p:nvPr/>
        </p:nvSpPr>
        <p:spPr bwMode="auto">
          <a:xfrm>
            <a:off x="2781300" y="2413000"/>
            <a:ext cx="393700" cy="5461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8" name="Oval 7"/>
          <p:cNvSpPr>
            <a:spLocks noChangeArrowheads="1"/>
          </p:cNvSpPr>
          <p:nvPr/>
        </p:nvSpPr>
        <p:spPr bwMode="auto">
          <a:xfrm>
            <a:off x="3657600" y="1524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9" name="Oval 8"/>
          <p:cNvSpPr>
            <a:spLocks noChangeArrowheads="1"/>
          </p:cNvSpPr>
          <p:nvPr/>
        </p:nvSpPr>
        <p:spPr bwMode="auto">
          <a:xfrm>
            <a:off x="3644900" y="2159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0" name="Oval 9"/>
          <p:cNvSpPr>
            <a:spLocks noChangeArrowheads="1"/>
          </p:cNvSpPr>
          <p:nvPr/>
        </p:nvSpPr>
        <p:spPr bwMode="auto">
          <a:xfrm>
            <a:off x="3657600" y="27940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1" name="Oval 10"/>
          <p:cNvSpPr>
            <a:spLocks noChangeArrowheads="1"/>
          </p:cNvSpPr>
          <p:nvPr/>
        </p:nvSpPr>
        <p:spPr bwMode="auto">
          <a:xfrm>
            <a:off x="5118100" y="3695700"/>
            <a:ext cx="546100" cy="53340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3683000" y="3403600"/>
            <a:ext cx="546100" cy="533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3" name="Line 12"/>
          <p:cNvSpPr>
            <a:spLocks noChangeShapeType="1"/>
          </p:cNvSpPr>
          <p:nvPr/>
        </p:nvSpPr>
        <p:spPr bwMode="auto">
          <a:xfrm>
            <a:off x="2006600" y="2705100"/>
            <a:ext cx="7874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3"/>
          <p:cNvSpPr>
            <a:spLocks noChangeShapeType="1"/>
          </p:cNvSpPr>
          <p:nvPr/>
        </p:nvSpPr>
        <p:spPr bwMode="auto">
          <a:xfrm flipV="1">
            <a:off x="3187700" y="1892300"/>
            <a:ext cx="482600" cy="7239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4"/>
          <p:cNvSpPr>
            <a:spLocks noChangeShapeType="1"/>
          </p:cNvSpPr>
          <p:nvPr/>
        </p:nvSpPr>
        <p:spPr bwMode="auto">
          <a:xfrm flipV="1">
            <a:off x="3187700" y="2463800"/>
            <a:ext cx="457200" cy="190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5"/>
          <p:cNvSpPr>
            <a:spLocks noChangeShapeType="1"/>
          </p:cNvSpPr>
          <p:nvPr/>
        </p:nvSpPr>
        <p:spPr bwMode="auto">
          <a:xfrm>
            <a:off x="3162300" y="2819400"/>
            <a:ext cx="508000" cy="190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6"/>
          <p:cNvSpPr>
            <a:spLocks noChangeShapeType="1"/>
          </p:cNvSpPr>
          <p:nvPr/>
        </p:nvSpPr>
        <p:spPr bwMode="auto">
          <a:xfrm>
            <a:off x="3187700" y="2857500"/>
            <a:ext cx="508000" cy="7620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flipH="1">
            <a:off x="4229100" y="4000500"/>
            <a:ext cx="889000" cy="0"/>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4191000" y="2400300"/>
            <a:ext cx="850900" cy="0"/>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a:off x="4216400" y="3048000"/>
            <a:ext cx="850900" cy="0"/>
          </a:xfrm>
          <a:prstGeom prst="line">
            <a:avLst/>
          </a:prstGeom>
          <a:noFill/>
          <a:ln w="12700">
            <a:solidFill>
              <a:srgbClr val="000000"/>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 name="Text Box 20"/>
          <p:cNvSpPr txBox="1">
            <a:spLocks noChangeArrowheads="1"/>
          </p:cNvSpPr>
          <p:nvPr/>
        </p:nvSpPr>
        <p:spPr bwMode="auto">
          <a:xfrm>
            <a:off x="1828800" y="2413000"/>
            <a:ext cx="10287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Group Send</a:t>
            </a:r>
          </a:p>
        </p:txBody>
      </p:sp>
      <p:sp>
        <p:nvSpPr>
          <p:cNvPr id="22" name="Text Box 21"/>
          <p:cNvSpPr txBox="1">
            <a:spLocks noChangeArrowheads="1"/>
          </p:cNvSpPr>
          <p:nvPr/>
        </p:nvSpPr>
        <p:spPr bwMode="auto">
          <a:xfrm>
            <a:off x="1739900" y="1689100"/>
            <a:ext cx="127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Address Expansion</a:t>
            </a:r>
          </a:p>
        </p:txBody>
      </p:sp>
      <p:sp>
        <p:nvSpPr>
          <p:cNvPr id="23" name="Line 22"/>
          <p:cNvSpPr>
            <a:spLocks noChangeShapeType="1"/>
          </p:cNvSpPr>
          <p:nvPr/>
        </p:nvSpPr>
        <p:spPr bwMode="auto">
          <a:xfrm>
            <a:off x="2679700" y="2108200"/>
            <a:ext cx="266700" cy="2667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Text Box 23"/>
          <p:cNvSpPr txBox="1">
            <a:spLocks noChangeArrowheads="1"/>
          </p:cNvSpPr>
          <p:nvPr/>
        </p:nvSpPr>
        <p:spPr bwMode="auto">
          <a:xfrm>
            <a:off x="1778000" y="3454400"/>
            <a:ext cx="127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Multicast Comm.</a:t>
            </a:r>
          </a:p>
        </p:txBody>
      </p:sp>
      <p:sp>
        <p:nvSpPr>
          <p:cNvPr id="25" name="Line 24"/>
          <p:cNvSpPr>
            <a:spLocks noChangeShapeType="1"/>
          </p:cNvSpPr>
          <p:nvPr/>
        </p:nvSpPr>
        <p:spPr bwMode="auto">
          <a:xfrm flipV="1">
            <a:off x="2857500" y="2336800"/>
            <a:ext cx="584200" cy="12319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flipV="1">
            <a:off x="2882900" y="2628900"/>
            <a:ext cx="546100" cy="9398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V="1">
            <a:off x="2908300" y="2933700"/>
            <a:ext cx="495300" cy="6096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V="1">
            <a:off x="2908300" y="3263900"/>
            <a:ext cx="520700" cy="2413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8"/>
          <p:cNvSpPr txBox="1">
            <a:spLocks noChangeArrowheads="1"/>
          </p:cNvSpPr>
          <p:nvPr/>
        </p:nvSpPr>
        <p:spPr bwMode="auto">
          <a:xfrm>
            <a:off x="5994400" y="2247900"/>
            <a:ext cx="127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hlink"/>
                </a:solidFill>
              </a:rPr>
              <a:t>Membership Management</a:t>
            </a:r>
          </a:p>
        </p:txBody>
      </p:sp>
      <p:sp>
        <p:nvSpPr>
          <p:cNvPr id="30" name="Text Box 29"/>
          <p:cNvSpPr txBox="1">
            <a:spLocks noChangeArrowheads="1"/>
          </p:cNvSpPr>
          <p:nvPr/>
        </p:nvSpPr>
        <p:spPr bwMode="auto">
          <a:xfrm>
            <a:off x="4495800" y="20701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Leave</a:t>
            </a:r>
          </a:p>
        </p:txBody>
      </p:sp>
      <p:sp>
        <p:nvSpPr>
          <p:cNvPr id="31" name="Text Box 30"/>
          <p:cNvSpPr txBox="1">
            <a:spLocks noChangeArrowheads="1"/>
          </p:cNvSpPr>
          <p:nvPr/>
        </p:nvSpPr>
        <p:spPr bwMode="auto">
          <a:xfrm>
            <a:off x="4457700" y="27305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Fail</a:t>
            </a:r>
          </a:p>
        </p:txBody>
      </p:sp>
      <p:sp>
        <p:nvSpPr>
          <p:cNvPr id="32" name="Text Box 31"/>
          <p:cNvSpPr txBox="1">
            <a:spLocks noChangeArrowheads="1"/>
          </p:cNvSpPr>
          <p:nvPr/>
        </p:nvSpPr>
        <p:spPr bwMode="auto">
          <a:xfrm>
            <a:off x="4318000" y="36957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Join</a:t>
            </a:r>
          </a:p>
        </p:txBody>
      </p:sp>
      <p:sp>
        <p:nvSpPr>
          <p:cNvPr id="33" name="Line 32"/>
          <p:cNvSpPr>
            <a:spLocks noChangeShapeType="1"/>
          </p:cNvSpPr>
          <p:nvPr/>
        </p:nvSpPr>
        <p:spPr bwMode="auto">
          <a:xfrm flipH="1" flipV="1">
            <a:off x="5308600" y="2362200"/>
            <a:ext cx="647700" cy="1651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H="1">
            <a:off x="5219700" y="2565400"/>
            <a:ext cx="723900" cy="3556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flipH="1">
            <a:off x="5067300" y="2603500"/>
            <a:ext cx="901700" cy="1143000"/>
          </a:xfrm>
          <a:prstGeom prst="line">
            <a:avLst/>
          </a:prstGeom>
          <a:noFill/>
          <a:ln w="12700">
            <a:solidFill>
              <a:srgbClr val="80808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35"/>
          <p:cNvSpPr txBox="1">
            <a:spLocks noChangeArrowheads="1"/>
          </p:cNvSpPr>
          <p:nvPr/>
        </p:nvSpPr>
        <p:spPr bwMode="auto">
          <a:xfrm>
            <a:off x="3479800" y="1193800"/>
            <a:ext cx="1028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lnSpc>
                <a:spcPct val="100000"/>
              </a:lnSpc>
              <a:spcBef>
                <a:spcPct val="50000"/>
              </a:spcBef>
            </a:pPr>
            <a:r>
              <a:rPr lang="en-US" sz="1600" b="1" dirty="0">
                <a:solidFill>
                  <a:srgbClr val="0000FF"/>
                </a:solidFill>
              </a:rPr>
              <a:t>Group</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Revisiting Reliable Multicast</a:t>
            </a:r>
            <a:endParaRPr lang="en-US" dirty="0"/>
          </a:p>
        </p:txBody>
      </p:sp>
      <p:sp>
        <p:nvSpPr>
          <p:cNvPr id="17411" name="Rectangle 3"/>
          <p:cNvSpPr>
            <a:spLocks noGrp="1" noChangeArrowheads="1"/>
          </p:cNvSpPr>
          <p:nvPr>
            <p:ph idx="1"/>
          </p:nvPr>
        </p:nvSpPr>
        <p:spPr/>
        <p:txBody>
          <a:bodyPr>
            <a:normAutofit/>
          </a:bodyPr>
          <a:lstStyle/>
          <a:p>
            <a:r>
              <a:rPr lang="en-US" dirty="0" smtClean="0">
                <a:solidFill>
                  <a:srgbClr val="FF0000"/>
                </a:solidFill>
              </a:rPr>
              <a:t>Integrity</a:t>
            </a:r>
            <a:r>
              <a:rPr lang="en-US" dirty="0" smtClean="0"/>
              <a:t>: A correct (i.e., non-faulty) process </a:t>
            </a:r>
            <a:r>
              <a:rPr lang="en-US" i="1" dirty="0" smtClean="0"/>
              <a:t>p</a:t>
            </a:r>
            <a:r>
              <a:rPr lang="en-US" dirty="0" smtClean="0"/>
              <a:t> delivers a message </a:t>
            </a:r>
            <a:r>
              <a:rPr lang="en-US" i="1" dirty="0" smtClean="0"/>
              <a:t>m</a:t>
            </a:r>
            <a:r>
              <a:rPr lang="en-US" dirty="0" smtClean="0"/>
              <a:t> at most once.</a:t>
            </a:r>
          </a:p>
          <a:p>
            <a:pPr lvl="1"/>
            <a:r>
              <a:rPr lang="en-US" dirty="0" smtClean="0"/>
              <a:t>“Non-faulty”: doesn’t deviate from the protocol &amp; alive</a:t>
            </a:r>
          </a:p>
          <a:p>
            <a:r>
              <a:rPr lang="en-US" dirty="0" smtClean="0">
                <a:solidFill>
                  <a:srgbClr val="FF0000"/>
                </a:solidFill>
              </a:rPr>
              <a:t>Agreement</a:t>
            </a:r>
            <a:r>
              <a:rPr lang="en-US" dirty="0" smtClean="0"/>
              <a:t>: If a correct process delivers message </a:t>
            </a:r>
            <a:r>
              <a:rPr lang="en-US" i="1" dirty="0" smtClean="0"/>
              <a:t>m</a:t>
            </a:r>
            <a:r>
              <a:rPr lang="en-US" dirty="0" smtClean="0"/>
              <a:t>, then all the other correct processes in group(</a:t>
            </a:r>
            <a:r>
              <a:rPr lang="en-US" i="1" dirty="0" smtClean="0"/>
              <a:t>m</a:t>
            </a:r>
            <a:r>
              <a:rPr lang="en-US" dirty="0" smtClean="0"/>
              <a:t>) will eventually deliver </a:t>
            </a:r>
            <a:r>
              <a:rPr lang="en-US" i="1" dirty="0" smtClean="0"/>
              <a:t>m</a:t>
            </a:r>
            <a:r>
              <a:rPr lang="en-US" dirty="0" smtClean="0"/>
              <a:t>.</a:t>
            </a:r>
          </a:p>
          <a:p>
            <a:pPr lvl="1"/>
            <a:r>
              <a:rPr lang="en-US" dirty="0" smtClean="0"/>
              <a:t>Property of </a:t>
            </a:r>
            <a:r>
              <a:rPr lang="ja-JP" altLang="en-US" dirty="0" smtClean="0"/>
              <a:t>“</a:t>
            </a:r>
            <a:r>
              <a:rPr lang="en-US" dirty="0" smtClean="0"/>
              <a:t>all or nothing.</a:t>
            </a:r>
            <a:r>
              <a:rPr lang="ja-JP" altLang="en-US" dirty="0" smtClean="0"/>
              <a:t>”</a:t>
            </a:r>
            <a:endParaRPr lang="en-US" altLang="ja-JP" dirty="0" smtClean="0"/>
          </a:p>
          <a:p>
            <a:r>
              <a:rPr lang="en-US" dirty="0">
                <a:solidFill>
                  <a:srgbClr val="FF0000"/>
                </a:solidFill>
              </a:rPr>
              <a:t>Validity</a:t>
            </a:r>
            <a:r>
              <a:rPr lang="en-US" dirty="0"/>
              <a:t>: If a correct process multicasts (sends) message </a:t>
            </a:r>
            <a:r>
              <a:rPr lang="en-US" i="1" dirty="0"/>
              <a:t>m</a:t>
            </a:r>
            <a:r>
              <a:rPr lang="en-US" dirty="0"/>
              <a:t>, then it will eventually deliver </a:t>
            </a:r>
            <a:r>
              <a:rPr lang="en-US" i="1" dirty="0"/>
              <a:t>m</a:t>
            </a:r>
            <a:r>
              <a:rPr lang="en-US" dirty="0"/>
              <a:t> itself.</a:t>
            </a:r>
          </a:p>
          <a:p>
            <a:pPr lvl="1"/>
            <a:r>
              <a:rPr lang="en-US" dirty="0"/>
              <a:t>Guarantees </a:t>
            </a:r>
            <a:r>
              <a:rPr lang="en-US" dirty="0" err="1"/>
              <a:t>liveness</a:t>
            </a:r>
            <a:r>
              <a:rPr lang="en-US" dirty="0"/>
              <a:t> to the sender</a:t>
            </a:r>
            <a:r>
              <a:rPr lang="en-US" dirty="0" smtClean="0"/>
              <a:t>.</a:t>
            </a:r>
            <a:endParaRPr lang="en-US" b="1" dirty="0" smtClean="0"/>
          </a:p>
          <a:p>
            <a:r>
              <a:rPr lang="en-US" dirty="0" smtClean="0"/>
              <a:t>Validity and agreement together ensure overall </a:t>
            </a:r>
            <a:r>
              <a:rPr lang="en-US" dirty="0" err="1" smtClean="0"/>
              <a:t>liveness</a:t>
            </a:r>
            <a:r>
              <a:rPr lang="en-US" dirty="0" smtClean="0"/>
              <a:t>: if some correct process multicasts a message m, then, all correct processes deliver m too.</a:t>
            </a:r>
            <a:endParaRPr lang="en-US" dirty="0"/>
          </a:p>
        </p:txBody>
      </p:sp>
      <p:sp>
        <p:nvSpPr>
          <p:cNvPr id="6" name="Slide Number Placeholder 5"/>
          <p:cNvSpPr>
            <a:spLocks noGrp="1"/>
          </p:cNvSpPr>
          <p:nvPr>
            <p:ph type="sldNum" sz="quarter" idx="12"/>
          </p:nvPr>
        </p:nvSpPr>
        <p:spPr/>
        <p:txBody>
          <a:bodyPr/>
          <a:lstStyle/>
          <a:p>
            <a:fld id="{A815A43D-5B34-5D42-A57B-C3929BC7D463}" type="slidenum">
              <a:rPr lang="en-US" smtClean="0"/>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with Dynamic Groups</a:t>
            </a:r>
            <a:endParaRPr lang="en-US" dirty="0"/>
          </a:p>
        </p:txBody>
      </p:sp>
      <p:sp>
        <p:nvSpPr>
          <p:cNvPr id="3" name="Content Placeholder 2"/>
          <p:cNvSpPr>
            <a:spLocks noGrp="1"/>
          </p:cNvSpPr>
          <p:nvPr>
            <p:ph idx="1"/>
          </p:nvPr>
        </p:nvSpPr>
        <p:spPr/>
        <p:txBody>
          <a:bodyPr/>
          <a:lstStyle/>
          <a:p>
            <a:r>
              <a:rPr lang="en-US" dirty="0" smtClean="0"/>
              <a:t>How do we define something similar to reliable multicast in a dynamic group?</a:t>
            </a:r>
          </a:p>
          <a:p>
            <a:r>
              <a:rPr lang="en-US" dirty="0" smtClean="0"/>
              <a:t>Approach</a:t>
            </a:r>
          </a:p>
          <a:p>
            <a:pPr lvl="1"/>
            <a:r>
              <a:rPr lang="en-US" dirty="0" smtClean="0"/>
              <a:t>Make sure all processes see the same </a:t>
            </a:r>
            <a:r>
              <a:rPr lang="en-US" i="1" dirty="0" smtClean="0">
                <a:solidFill>
                  <a:srgbClr val="FF0000"/>
                </a:solidFill>
              </a:rPr>
              <a:t>versioned</a:t>
            </a:r>
            <a:r>
              <a:rPr lang="en-US" dirty="0" smtClean="0"/>
              <a:t> membership</a:t>
            </a:r>
          </a:p>
          <a:p>
            <a:pPr lvl="1"/>
            <a:r>
              <a:rPr lang="en-US" dirty="0" smtClean="0"/>
              <a:t>Make sure reliable multicast happens within each version of the membership</a:t>
            </a:r>
          </a:p>
          <a:p>
            <a:r>
              <a:rPr lang="en-US" dirty="0" smtClean="0"/>
              <a:t>Versioned membership: views</a:t>
            </a:r>
          </a:p>
          <a:p>
            <a:pPr lvl="1"/>
            <a:r>
              <a:rPr lang="en-US" dirty="0" smtClean="0"/>
              <a:t>“What happens in the view, stays in the view.”</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12</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152400" y="1219200"/>
            <a:ext cx="519176" cy="58997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CSE 486/586 </a:t>
            </a:r>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PA3 deadline: 3/29 (Friday)</a:t>
            </a:r>
          </a:p>
          <a:p>
            <a:r>
              <a:rPr lang="en-US" dirty="0" smtClean="0"/>
              <a:t>Will be slow </a:t>
            </a:r>
            <a:r>
              <a:rPr lang="en-US" smtClean="0"/>
              <a:t>on Piazza</a:t>
            </a:r>
            <a:endParaRPr lang="en-US" dirty="0" smtClean="0"/>
          </a:p>
          <a:p>
            <a:r>
              <a:rPr lang="en-US" dirty="0" smtClean="0"/>
              <a:t>Anonymous </a:t>
            </a:r>
            <a:r>
              <a:rPr lang="en-US" dirty="0"/>
              <a:t>feedback form still available.</a:t>
            </a:r>
          </a:p>
          <a:p>
            <a:r>
              <a:rPr lang="en-US" dirty="0"/>
              <a:t>Please come </a:t>
            </a:r>
            <a:r>
              <a:rPr lang="en-US" dirty="0" smtClean="0"/>
              <a:t>talk to </a:t>
            </a:r>
            <a:r>
              <a:rPr lang="en-US" dirty="0"/>
              <a:t>me</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13</a:t>
            </a:fld>
            <a:endParaRPr lang="en-US" b="0">
              <a:solidFill>
                <a:srgbClr val="FBBA03"/>
              </a:solidFill>
            </a:endParaRPr>
          </a:p>
        </p:txBody>
      </p:sp>
    </p:spTree>
    <p:extLst>
      <p:ext uri="{BB962C8B-B14F-4D97-AF65-F5344CB8AC3E}">
        <p14:creationId xmlns:p14="http://schemas.microsoft.com/office/powerpoint/2010/main" val="36642471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a:xfrm>
            <a:off x="698500" y="1193800"/>
            <a:ext cx="7683500" cy="5283200"/>
          </a:xfrm>
        </p:spPr>
        <p:txBody>
          <a:bodyPr wrap="square">
            <a:spAutoFit/>
          </a:bodyPr>
          <a:lstStyle/>
          <a:p>
            <a:r>
              <a:rPr lang="en-US" dirty="0" smtClean="0"/>
              <a:t>A group membership service maintains group views, which are lists of current group members. </a:t>
            </a:r>
          </a:p>
          <a:p>
            <a:pPr lvl="1"/>
            <a:r>
              <a:rPr lang="en-US" sz="1800" dirty="0" smtClean="0"/>
              <a:t>This is NOT a list maintained by one member, but…</a:t>
            </a:r>
          </a:p>
          <a:p>
            <a:pPr lvl="1"/>
            <a:r>
              <a:rPr lang="en-US" sz="1800" dirty="0" smtClean="0"/>
              <a:t>Each member maintains its own local view</a:t>
            </a:r>
          </a:p>
          <a:p>
            <a:r>
              <a:rPr lang="en-US" dirty="0" smtClean="0"/>
              <a:t>A view </a:t>
            </a:r>
            <a:r>
              <a:rPr lang="en-US" dirty="0" err="1" smtClean="0"/>
              <a:t>V</a:t>
            </a:r>
            <a:r>
              <a:rPr lang="en-US" baseline="-25000" dirty="0" err="1" smtClean="0"/>
              <a:t>p</a:t>
            </a:r>
            <a:r>
              <a:rPr lang="en-US" dirty="0" err="1" smtClean="0"/>
              <a:t>(g</a:t>
            </a:r>
            <a:r>
              <a:rPr lang="en-US" dirty="0" smtClean="0"/>
              <a:t>) is process </a:t>
            </a:r>
            <a:r>
              <a:rPr lang="en-US" dirty="0" err="1" smtClean="0"/>
              <a:t>p</a:t>
            </a:r>
            <a:r>
              <a:rPr lang="fr-FR" altLang="ja-JP" dirty="0" smtClean="0"/>
              <a:t>'</a:t>
            </a:r>
            <a:r>
              <a:rPr lang="en-US" dirty="0" err="1" smtClean="0"/>
              <a:t>s</a:t>
            </a:r>
            <a:r>
              <a:rPr lang="en-US" dirty="0" smtClean="0"/>
              <a:t> understanding of its group (list of members)</a:t>
            </a:r>
          </a:p>
          <a:p>
            <a:pPr lvl="1"/>
            <a:r>
              <a:rPr lang="en-US" sz="1800" dirty="0" smtClean="0"/>
              <a:t>Example: V</a:t>
            </a:r>
            <a:r>
              <a:rPr lang="en-US" sz="1800" baseline="-25000" dirty="0" smtClean="0"/>
              <a:t>p.0</a:t>
            </a:r>
            <a:r>
              <a:rPr lang="en-US" sz="1800" dirty="0" smtClean="0"/>
              <a:t>(g) = {</a:t>
            </a:r>
            <a:r>
              <a:rPr lang="en-US" sz="1800" dirty="0" err="1" smtClean="0"/>
              <a:t>p</a:t>
            </a:r>
            <a:r>
              <a:rPr lang="en-US" sz="1800" dirty="0" smtClean="0"/>
              <a:t>},  V</a:t>
            </a:r>
            <a:r>
              <a:rPr lang="en-US" sz="1800" baseline="-25000" dirty="0" smtClean="0"/>
              <a:t>p.1</a:t>
            </a:r>
            <a:r>
              <a:rPr lang="en-US" sz="1800" dirty="0" smtClean="0"/>
              <a:t>(g) = {</a:t>
            </a:r>
            <a:r>
              <a:rPr lang="en-US" sz="1800" dirty="0" err="1" smtClean="0"/>
              <a:t>p</a:t>
            </a:r>
            <a:r>
              <a:rPr lang="en-US" sz="1800" dirty="0" smtClean="0"/>
              <a:t>, </a:t>
            </a:r>
            <a:r>
              <a:rPr lang="en-US" sz="1800" dirty="0" err="1" smtClean="0"/>
              <a:t>q</a:t>
            </a:r>
            <a:r>
              <a:rPr lang="en-US" sz="1800" dirty="0" smtClean="0"/>
              <a:t>}, V </a:t>
            </a:r>
            <a:r>
              <a:rPr lang="en-US" sz="1800" baseline="-25000" dirty="0" smtClean="0"/>
              <a:t>p.2 </a:t>
            </a:r>
            <a:r>
              <a:rPr lang="en-US" sz="1800" dirty="0" smtClean="0"/>
              <a:t>(</a:t>
            </a:r>
            <a:r>
              <a:rPr lang="en-US" sz="1800" dirty="0" err="1" smtClean="0"/>
              <a:t>g</a:t>
            </a:r>
            <a:r>
              <a:rPr lang="en-US" sz="1800" dirty="0" smtClean="0"/>
              <a:t>) = {</a:t>
            </a:r>
            <a:r>
              <a:rPr lang="en-US" sz="1800" dirty="0" err="1" smtClean="0"/>
              <a:t>p</a:t>
            </a:r>
            <a:r>
              <a:rPr lang="en-US" sz="1800" dirty="0" smtClean="0"/>
              <a:t>, </a:t>
            </a:r>
            <a:r>
              <a:rPr lang="en-US" sz="1800" dirty="0" err="1" smtClean="0"/>
              <a:t>q</a:t>
            </a:r>
            <a:r>
              <a:rPr lang="en-US" sz="1800" dirty="0" smtClean="0"/>
              <a:t>, </a:t>
            </a:r>
            <a:r>
              <a:rPr lang="en-US" sz="1800" dirty="0" err="1" smtClean="0"/>
              <a:t>r</a:t>
            </a:r>
            <a:r>
              <a:rPr lang="en-US" sz="1800" dirty="0" smtClean="0"/>
              <a:t>}, V </a:t>
            </a:r>
            <a:r>
              <a:rPr lang="en-US" sz="1800" baseline="-25000" dirty="0" smtClean="0"/>
              <a:t>p.3 </a:t>
            </a:r>
            <a:r>
              <a:rPr lang="en-US" sz="1800" dirty="0" smtClean="0"/>
              <a:t>(</a:t>
            </a:r>
            <a:r>
              <a:rPr lang="en-US" sz="1800" dirty="0" err="1" smtClean="0"/>
              <a:t>g</a:t>
            </a:r>
            <a:r>
              <a:rPr lang="en-US" sz="1800" dirty="0" smtClean="0"/>
              <a:t>) = {</a:t>
            </a:r>
            <a:r>
              <a:rPr lang="en-US" sz="1800" dirty="0" err="1" smtClean="0"/>
              <a:t>p,r</a:t>
            </a:r>
            <a:r>
              <a:rPr lang="en-US" sz="1800" dirty="0" smtClean="0"/>
              <a:t>}</a:t>
            </a:r>
          </a:p>
          <a:p>
            <a:pPr lvl="1"/>
            <a:r>
              <a:rPr lang="en-US" sz="1800" dirty="0" smtClean="0"/>
              <a:t>The second subscript indicates the </a:t>
            </a:r>
            <a:r>
              <a:rPr lang="en-US" altLang="ja-JP" sz="1800" dirty="0" smtClean="0"/>
              <a:t>"</a:t>
            </a:r>
            <a:r>
              <a:rPr lang="en-US" sz="1800" dirty="0" smtClean="0"/>
              <a:t>view number</a:t>
            </a:r>
            <a:r>
              <a:rPr lang="en-US" altLang="ja-JP" sz="1800" dirty="0" smtClean="0"/>
              <a:t>"</a:t>
            </a:r>
            <a:r>
              <a:rPr lang="en-US" sz="1800" dirty="0" smtClean="0"/>
              <a:t> received at </a:t>
            </a:r>
            <a:r>
              <a:rPr lang="en-US" sz="1800" dirty="0" err="1" smtClean="0"/>
              <a:t>p</a:t>
            </a:r>
            <a:endParaRPr lang="en-US" sz="1800" dirty="0" smtClean="0"/>
          </a:p>
          <a:p>
            <a:r>
              <a:rPr lang="en-US" dirty="0" smtClean="0"/>
              <a:t>A new group view is disseminated, throughout the group, whenever a member joins or leaves.</a:t>
            </a:r>
          </a:p>
          <a:p>
            <a:pPr lvl="1"/>
            <a:r>
              <a:rPr lang="en-US" sz="1800" dirty="0" smtClean="0"/>
              <a:t>Member detecting failure of another member reliable multicasts a </a:t>
            </a:r>
            <a:r>
              <a:rPr lang="en-US" altLang="ja-JP" sz="1800" dirty="0" smtClean="0"/>
              <a:t>"</a:t>
            </a:r>
            <a:r>
              <a:rPr lang="en-US" sz="1800" dirty="0" smtClean="0"/>
              <a:t>view change</a:t>
            </a:r>
            <a:r>
              <a:rPr lang="en-US" altLang="ja-JP" sz="1800" dirty="0" smtClean="0"/>
              <a:t>"</a:t>
            </a:r>
            <a:r>
              <a:rPr lang="en-US" sz="1800" dirty="0" smtClean="0"/>
              <a:t> message (requires causal-total ordering for multicasts)</a:t>
            </a:r>
          </a:p>
          <a:p>
            <a:pPr lvl="1"/>
            <a:r>
              <a:rPr lang="en-US" sz="1800" dirty="0" smtClean="0"/>
              <a:t>The goal: the compositions of views and the order in which the views are received at different members is the same.</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14</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lstStyle/>
          <a:p>
            <a:r>
              <a:rPr lang="en-US" dirty="0" smtClean="0"/>
              <a:t>An event is said to occur in a view </a:t>
            </a:r>
            <a:r>
              <a:rPr lang="en-US" dirty="0" err="1" smtClean="0"/>
              <a:t>v</a:t>
            </a:r>
            <a:r>
              <a:rPr lang="en-US" baseline="-25000" dirty="0" err="1" smtClean="0"/>
              <a:t>p,i</a:t>
            </a:r>
            <a:r>
              <a:rPr lang="en-US" dirty="0" err="1" smtClean="0"/>
              <a:t>(g</a:t>
            </a:r>
            <a:r>
              <a:rPr lang="en-US" dirty="0" smtClean="0"/>
              <a:t>) if the event occurs at </a:t>
            </a:r>
            <a:r>
              <a:rPr lang="en-US" dirty="0" err="1" smtClean="0"/>
              <a:t>p</a:t>
            </a:r>
            <a:r>
              <a:rPr lang="en-US" dirty="0" smtClean="0"/>
              <a:t>, and at the time of event occurrence, </a:t>
            </a:r>
            <a:r>
              <a:rPr lang="en-US" dirty="0" err="1" smtClean="0"/>
              <a:t>p</a:t>
            </a:r>
            <a:r>
              <a:rPr lang="en-US" dirty="0" smtClean="0"/>
              <a:t> has delivered </a:t>
            </a:r>
            <a:r>
              <a:rPr lang="en-US" dirty="0" err="1" smtClean="0"/>
              <a:t>v</a:t>
            </a:r>
            <a:r>
              <a:rPr lang="en-US" baseline="-25000" dirty="0" err="1" smtClean="0"/>
              <a:t>p,i</a:t>
            </a:r>
            <a:r>
              <a:rPr lang="en-US" dirty="0" err="1" smtClean="0"/>
              <a:t>(g</a:t>
            </a:r>
            <a:r>
              <a:rPr lang="en-US" dirty="0" smtClean="0"/>
              <a:t>) but has not yet delivered v</a:t>
            </a:r>
            <a:r>
              <a:rPr lang="en-US" baseline="-25000" dirty="0" smtClean="0"/>
              <a:t>p,i+1</a:t>
            </a:r>
            <a:r>
              <a:rPr lang="en-US" dirty="0" smtClean="0"/>
              <a:t>(g). </a:t>
            </a:r>
          </a:p>
          <a:p>
            <a:r>
              <a:rPr lang="en-US" dirty="0" smtClean="0"/>
              <a:t>Messages sent out in a view </a:t>
            </a:r>
            <a:r>
              <a:rPr lang="en-US" dirty="0" err="1" smtClean="0"/>
              <a:t>i</a:t>
            </a:r>
            <a:r>
              <a:rPr lang="en-US" dirty="0" smtClean="0"/>
              <a:t> need to be delivered in that view at all members in the group</a:t>
            </a:r>
          </a:p>
          <a:p>
            <a:r>
              <a:rPr lang="en-US" dirty="0" smtClean="0"/>
              <a:t>Requirements for view delivery</a:t>
            </a:r>
          </a:p>
          <a:p>
            <a:pPr lvl="1"/>
            <a:r>
              <a:rPr lang="en-US" dirty="0" smtClean="0">
                <a:solidFill>
                  <a:schemeClr val="accent4"/>
                </a:solidFill>
              </a:rPr>
              <a:t>Order</a:t>
            </a:r>
            <a:r>
              <a:rPr lang="en-US" dirty="0" smtClean="0"/>
              <a:t>: If </a:t>
            </a:r>
            <a:r>
              <a:rPr lang="en-US" dirty="0" err="1" smtClean="0"/>
              <a:t>p</a:t>
            </a:r>
            <a:r>
              <a:rPr lang="en-US" dirty="0" smtClean="0"/>
              <a:t> delivers </a:t>
            </a:r>
            <a:r>
              <a:rPr lang="en-US" dirty="0" err="1" smtClean="0"/>
              <a:t>v</a:t>
            </a:r>
            <a:r>
              <a:rPr lang="en-US" baseline="-25000" dirty="0" err="1" smtClean="0"/>
              <a:t>i</a:t>
            </a:r>
            <a:r>
              <a:rPr lang="en-US" dirty="0" err="1" smtClean="0"/>
              <a:t>(g</a:t>
            </a:r>
            <a:r>
              <a:rPr lang="en-US" dirty="0" smtClean="0"/>
              <a:t>) and then v</a:t>
            </a:r>
            <a:r>
              <a:rPr lang="en-US" baseline="-25000" dirty="0" smtClean="0"/>
              <a:t>i+1</a:t>
            </a:r>
            <a:r>
              <a:rPr lang="en-US" dirty="0" smtClean="0"/>
              <a:t>(g), then no other process </a:t>
            </a:r>
            <a:r>
              <a:rPr lang="en-US" dirty="0" err="1" smtClean="0"/>
              <a:t>q</a:t>
            </a:r>
            <a:r>
              <a:rPr lang="en-US" dirty="0" smtClean="0"/>
              <a:t> delivers v</a:t>
            </a:r>
            <a:r>
              <a:rPr lang="en-US" baseline="-25000" dirty="0" smtClean="0"/>
              <a:t>i+1</a:t>
            </a:r>
            <a:r>
              <a:rPr lang="en-US" dirty="0" smtClean="0"/>
              <a:t>(g) before </a:t>
            </a:r>
            <a:r>
              <a:rPr lang="en-US" dirty="0" err="1" smtClean="0"/>
              <a:t>v</a:t>
            </a:r>
            <a:r>
              <a:rPr lang="en-US" baseline="-25000" dirty="0" err="1" smtClean="0"/>
              <a:t>i</a:t>
            </a:r>
            <a:r>
              <a:rPr lang="en-US" dirty="0" err="1" smtClean="0"/>
              <a:t>(g</a:t>
            </a:r>
            <a:r>
              <a:rPr lang="en-US" dirty="0" smtClean="0"/>
              <a:t>).</a:t>
            </a:r>
          </a:p>
          <a:p>
            <a:pPr lvl="1"/>
            <a:r>
              <a:rPr lang="en-US" dirty="0" smtClean="0">
                <a:solidFill>
                  <a:schemeClr val="accent4"/>
                </a:solidFill>
              </a:rPr>
              <a:t>Integrity</a:t>
            </a:r>
            <a:r>
              <a:rPr lang="en-US" dirty="0" smtClean="0"/>
              <a:t>: If </a:t>
            </a:r>
            <a:r>
              <a:rPr lang="en-US" dirty="0" err="1" smtClean="0"/>
              <a:t>p</a:t>
            </a:r>
            <a:r>
              <a:rPr lang="en-US" dirty="0" smtClean="0"/>
              <a:t> delivers </a:t>
            </a:r>
            <a:r>
              <a:rPr lang="en-US" dirty="0" err="1" smtClean="0"/>
              <a:t>v</a:t>
            </a:r>
            <a:r>
              <a:rPr lang="en-US" baseline="-25000" dirty="0" err="1" smtClean="0"/>
              <a:t>i</a:t>
            </a:r>
            <a:r>
              <a:rPr lang="en-US" dirty="0" err="1" smtClean="0"/>
              <a:t>(g</a:t>
            </a:r>
            <a:r>
              <a:rPr lang="en-US" dirty="0" smtClean="0"/>
              <a:t>), then </a:t>
            </a:r>
            <a:r>
              <a:rPr lang="en-US" dirty="0" err="1" smtClean="0"/>
              <a:t>p</a:t>
            </a:r>
            <a:r>
              <a:rPr lang="en-US" dirty="0" smtClean="0"/>
              <a:t> is in all </a:t>
            </a:r>
            <a:r>
              <a:rPr lang="en-US" dirty="0" err="1" smtClean="0"/>
              <a:t>v</a:t>
            </a:r>
            <a:r>
              <a:rPr lang="en-US" dirty="0" smtClean="0"/>
              <a:t> </a:t>
            </a:r>
            <a:r>
              <a:rPr lang="en-US" baseline="-25000" dirty="0" smtClean="0"/>
              <a:t>*, </a:t>
            </a:r>
            <a:r>
              <a:rPr lang="en-US" baseline="-25000" dirty="0" err="1" smtClean="0"/>
              <a:t>i</a:t>
            </a:r>
            <a:r>
              <a:rPr lang="en-US" dirty="0" err="1" smtClean="0"/>
              <a:t>(g</a:t>
            </a:r>
            <a:r>
              <a:rPr lang="en-US" dirty="0" smtClean="0"/>
              <a:t>).</a:t>
            </a:r>
          </a:p>
          <a:p>
            <a:pPr lvl="1"/>
            <a:r>
              <a:rPr lang="en-US" dirty="0" smtClean="0">
                <a:solidFill>
                  <a:schemeClr val="accent4"/>
                </a:solidFill>
              </a:rPr>
              <a:t>Non-triviality</a:t>
            </a:r>
            <a:r>
              <a:rPr lang="en-US" dirty="0" smtClean="0"/>
              <a:t>: if process </a:t>
            </a:r>
            <a:r>
              <a:rPr lang="en-US" dirty="0" err="1" smtClean="0"/>
              <a:t>q</a:t>
            </a:r>
            <a:r>
              <a:rPr lang="en-US" dirty="0" smtClean="0"/>
              <a:t> joins a group and becomes reachable from process </a:t>
            </a:r>
            <a:r>
              <a:rPr lang="en-US" dirty="0" err="1" smtClean="0"/>
              <a:t>p</a:t>
            </a:r>
            <a:r>
              <a:rPr lang="en-US" dirty="0" smtClean="0"/>
              <a:t>, then eventually, </a:t>
            </a:r>
            <a:r>
              <a:rPr lang="en-US" dirty="0" err="1" smtClean="0"/>
              <a:t>q</a:t>
            </a:r>
            <a:r>
              <a:rPr lang="en-US" dirty="0" smtClean="0"/>
              <a:t> will always be present in the views that delivered at </a:t>
            </a:r>
            <a:r>
              <a:rPr lang="en-US" dirty="0" err="1" smtClean="0"/>
              <a:t>p</a:t>
            </a:r>
            <a:r>
              <a:rPr lang="en-US" dirty="0" smtClean="0"/>
              <a:t>.</a:t>
            </a:r>
          </a:p>
          <a:p>
            <a:pPr lvl="2"/>
            <a:r>
              <a:rPr lang="en-US" dirty="0" smtClean="0"/>
              <a:t>Exception: partitioning of group</a:t>
            </a:r>
          </a:p>
          <a:p>
            <a:pPr lvl="2"/>
            <a:r>
              <a:rPr lang="en-US" dirty="0" smtClean="0"/>
              <a:t>We</a:t>
            </a:r>
            <a:r>
              <a:rPr lang="fr-FR" altLang="ja-JP" dirty="0" smtClean="0"/>
              <a:t>'</a:t>
            </a:r>
            <a:r>
              <a:rPr lang="en-US" dirty="0" err="1" smtClean="0"/>
              <a:t>ll</a:t>
            </a:r>
            <a:r>
              <a:rPr lang="en-US" dirty="0" smtClean="0"/>
              <a:t> discuss partitions next lecture. Ignore for now.</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15</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Synchronous Communication</a:t>
            </a:r>
            <a:endParaRPr lang="en-US" dirty="0"/>
          </a:p>
        </p:txBody>
      </p:sp>
      <p:sp>
        <p:nvSpPr>
          <p:cNvPr id="3" name="Content Placeholder 2"/>
          <p:cNvSpPr>
            <a:spLocks noGrp="1"/>
          </p:cNvSpPr>
          <p:nvPr>
            <p:ph idx="1"/>
          </p:nvPr>
        </p:nvSpPr>
        <p:spPr/>
        <p:txBody>
          <a:bodyPr/>
          <a:lstStyle/>
          <a:p>
            <a:r>
              <a:rPr lang="en-US" dirty="0" smtClean="0"/>
              <a:t>View Synchronous Communication = Group Membership Service  +  Reliable multicast</a:t>
            </a:r>
          </a:p>
          <a:p>
            <a:r>
              <a:rPr lang="en-US" altLang="ja-JP" dirty="0" smtClean="0"/>
              <a:t>"</a:t>
            </a:r>
            <a:r>
              <a:rPr lang="en-US" dirty="0" smtClean="0"/>
              <a:t>What happens in the view, stays in the view</a:t>
            </a:r>
            <a:r>
              <a:rPr lang="en-US" altLang="ja-JP" dirty="0" smtClean="0"/>
              <a:t>"</a:t>
            </a:r>
            <a:endParaRPr lang="en-US" dirty="0" smtClean="0"/>
          </a:p>
          <a:p>
            <a:r>
              <a:rPr lang="en-US" dirty="0" smtClean="0"/>
              <a:t>It is </a:t>
            </a:r>
            <a:r>
              <a:rPr lang="en-US" i="1" dirty="0" smtClean="0"/>
              <a:t>virtual</a:t>
            </a:r>
          </a:p>
          <a:p>
            <a:pPr lvl="1"/>
            <a:r>
              <a:rPr lang="en-US" dirty="0" smtClean="0"/>
              <a:t>View and message deliveries are allowed to occur at different physical times at different members</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16</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Synchronous Communication Guarantees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Integrity</a:t>
            </a:r>
            <a:r>
              <a:rPr lang="en-US" dirty="0" smtClean="0"/>
              <a:t>: If </a:t>
            </a:r>
            <a:r>
              <a:rPr lang="en-US" dirty="0" err="1" smtClean="0"/>
              <a:t>p</a:t>
            </a:r>
            <a:r>
              <a:rPr lang="en-US" dirty="0" smtClean="0"/>
              <a:t> delivered message </a:t>
            </a:r>
            <a:r>
              <a:rPr lang="en-US" dirty="0" err="1" smtClean="0"/>
              <a:t>m</a:t>
            </a:r>
            <a:r>
              <a:rPr lang="en-US" dirty="0" smtClean="0"/>
              <a:t>, </a:t>
            </a:r>
            <a:r>
              <a:rPr lang="en-US" dirty="0" err="1" smtClean="0"/>
              <a:t>p</a:t>
            </a:r>
            <a:r>
              <a:rPr lang="en-US" dirty="0" smtClean="0"/>
              <a:t> will not deliver </a:t>
            </a:r>
            <a:r>
              <a:rPr lang="en-US" dirty="0" err="1" smtClean="0"/>
              <a:t>m</a:t>
            </a:r>
            <a:r>
              <a:rPr lang="en-US" dirty="0" smtClean="0"/>
              <a:t> again. Also </a:t>
            </a:r>
            <a:r>
              <a:rPr lang="en-US" dirty="0" err="1" smtClean="0"/>
              <a:t>p</a:t>
            </a:r>
            <a:r>
              <a:rPr lang="en-US" dirty="0" smtClean="0"/>
              <a:t> </a:t>
            </a:r>
            <a:r>
              <a:rPr lang="en-US" dirty="0" err="1" smtClean="0">
                <a:sym typeface="Symbol" charset="0"/>
              </a:rPr>
              <a:t></a:t>
            </a:r>
            <a:r>
              <a:rPr lang="en-US" dirty="0" smtClean="0">
                <a:sym typeface="Symbol" charset="0"/>
              </a:rPr>
              <a:t> group (</a:t>
            </a:r>
            <a:r>
              <a:rPr lang="en-US" dirty="0" err="1" smtClean="0">
                <a:sym typeface="Symbol" charset="0"/>
              </a:rPr>
              <a:t>m</a:t>
            </a:r>
            <a:r>
              <a:rPr lang="en-US" dirty="0" smtClean="0">
                <a:sym typeface="Symbol" charset="0"/>
              </a:rPr>
              <a:t>), i.e., </a:t>
            </a:r>
            <a:r>
              <a:rPr lang="en-US" dirty="0" err="1" smtClean="0">
                <a:sym typeface="Symbol" charset="0"/>
              </a:rPr>
              <a:t>p</a:t>
            </a:r>
            <a:r>
              <a:rPr lang="en-US" dirty="0" smtClean="0">
                <a:sym typeface="Symbol" charset="0"/>
              </a:rPr>
              <a:t> is in the latest view.</a:t>
            </a:r>
            <a:endParaRPr lang="en-US" dirty="0" smtClean="0"/>
          </a:p>
          <a:p>
            <a:r>
              <a:rPr lang="en-US" dirty="0" smtClean="0">
                <a:solidFill>
                  <a:srgbClr val="FF0000"/>
                </a:solidFill>
              </a:rPr>
              <a:t>Validity</a:t>
            </a:r>
            <a:r>
              <a:rPr lang="en-US" dirty="0" smtClean="0"/>
              <a:t>: Correct processes always deliver all messages. That is, if </a:t>
            </a:r>
            <a:r>
              <a:rPr lang="en-US" dirty="0" err="1" smtClean="0"/>
              <a:t>p</a:t>
            </a:r>
            <a:r>
              <a:rPr lang="en-US" dirty="0" smtClean="0"/>
              <a:t> delivers message </a:t>
            </a:r>
            <a:r>
              <a:rPr lang="en-US" dirty="0" err="1" smtClean="0"/>
              <a:t>m</a:t>
            </a:r>
            <a:r>
              <a:rPr lang="en-US" dirty="0" smtClean="0"/>
              <a:t> in view </a:t>
            </a:r>
            <a:r>
              <a:rPr lang="en-US" dirty="0" err="1" smtClean="0"/>
              <a:t>v(g</a:t>
            </a:r>
            <a:r>
              <a:rPr lang="en-US" dirty="0" smtClean="0"/>
              <a:t>), and some process </a:t>
            </a:r>
            <a:r>
              <a:rPr lang="en-US" dirty="0" err="1" smtClean="0"/>
              <a:t>q</a:t>
            </a:r>
            <a:r>
              <a:rPr lang="en-US" dirty="0" smtClean="0"/>
              <a:t> </a:t>
            </a:r>
            <a:r>
              <a:rPr lang="en-US" dirty="0" err="1" smtClean="0">
                <a:sym typeface="Symbol" charset="0"/>
              </a:rPr>
              <a:t></a:t>
            </a:r>
            <a:r>
              <a:rPr lang="en-US" dirty="0" smtClean="0">
                <a:sym typeface="Symbol" charset="0"/>
              </a:rPr>
              <a:t> </a:t>
            </a:r>
            <a:r>
              <a:rPr lang="en-US" dirty="0" err="1" smtClean="0">
                <a:sym typeface="Symbol" charset="0"/>
              </a:rPr>
              <a:t>v(g</a:t>
            </a:r>
            <a:r>
              <a:rPr lang="en-US" dirty="0" smtClean="0">
                <a:sym typeface="Symbol" charset="0"/>
              </a:rPr>
              <a:t>) does not deliver </a:t>
            </a:r>
            <a:r>
              <a:rPr lang="en-US" dirty="0" err="1" smtClean="0">
                <a:sym typeface="Symbol" charset="0"/>
              </a:rPr>
              <a:t>m</a:t>
            </a:r>
            <a:r>
              <a:rPr lang="en-US" dirty="0" smtClean="0">
                <a:sym typeface="Symbol" charset="0"/>
              </a:rPr>
              <a:t> in view </a:t>
            </a:r>
            <a:r>
              <a:rPr lang="en-US" dirty="0" err="1" smtClean="0">
                <a:sym typeface="Symbol" charset="0"/>
              </a:rPr>
              <a:t>v(g</a:t>
            </a:r>
            <a:r>
              <a:rPr lang="en-US" dirty="0" smtClean="0">
                <a:sym typeface="Symbol" charset="0"/>
              </a:rPr>
              <a:t>), then the next view </a:t>
            </a:r>
            <a:r>
              <a:rPr lang="en-US" dirty="0" err="1" smtClean="0">
                <a:sym typeface="Symbol" charset="0"/>
              </a:rPr>
              <a:t>v</a:t>
            </a:r>
            <a:r>
              <a:rPr lang="fr-FR" altLang="ja-JP" dirty="0" smtClean="0">
                <a:sym typeface="Symbol" charset="0"/>
              </a:rPr>
              <a:t>'</a:t>
            </a:r>
            <a:r>
              <a:rPr lang="en-US" dirty="0" smtClean="0">
                <a:sym typeface="Symbol" charset="0"/>
              </a:rPr>
              <a:t>(</a:t>
            </a:r>
            <a:r>
              <a:rPr lang="en-US" dirty="0" err="1" smtClean="0">
                <a:sym typeface="Symbol" charset="0"/>
              </a:rPr>
              <a:t>g</a:t>
            </a:r>
            <a:r>
              <a:rPr lang="en-US" dirty="0" smtClean="0">
                <a:sym typeface="Symbol" charset="0"/>
              </a:rPr>
              <a:t>) delivered at </a:t>
            </a:r>
            <a:r>
              <a:rPr lang="en-US" dirty="0" err="1" smtClean="0">
                <a:sym typeface="Symbol" charset="0"/>
              </a:rPr>
              <a:t>p</a:t>
            </a:r>
            <a:r>
              <a:rPr lang="en-US" dirty="0" smtClean="0">
                <a:sym typeface="Symbol" charset="0"/>
              </a:rPr>
              <a:t> will not include </a:t>
            </a:r>
            <a:r>
              <a:rPr lang="en-US" dirty="0" err="1" smtClean="0">
                <a:sym typeface="Symbol" charset="0"/>
              </a:rPr>
              <a:t>q</a:t>
            </a:r>
            <a:r>
              <a:rPr lang="en-US" dirty="0" smtClean="0">
                <a:sym typeface="Symbol" charset="0"/>
              </a:rPr>
              <a:t>.</a:t>
            </a:r>
            <a:endParaRPr lang="en-US" dirty="0" smtClean="0"/>
          </a:p>
          <a:p>
            <a:r>
              <a:rPr lang="en-US" dirty="0" smtClean="0">
                <a:solidFill>
                  <a:srgbClr val="FF0000"/>
                </a:solidFill>
              </a:rPr>
              <a:t>Agreement</a:t>
            </a:r>
            <a:r>
              <a:rPr lang="en-US" dirty="0" smtClean="0"/>
              <a:t>: Correct processes deliver the same sequence of views, and the same set of messages in any view.</a:t>
            </a:r>
          </a:p>
          <a:p>
            <a:pPr lvl="1"/>
            <a:r>
              <a:rPr lang="en-US" dirty="0" smtClean="0"/>
              <a:t>If </a:t>
            </a:r>
            <a:r>
              <a:rPr lang="en-US" dirty="0" err="1" smtClean="0"/>
              <a:t>p</a:t>
            </a:r>
            <a:r>
              <a:rPr lang="en-US" dirty="0" smtClean="0"/>
              <a:t> delivers </a:t>
            </a:r>
            <a:r>
              <a:rPr lang="en-US" dirty="0" err="1" smtClean="0"/>
              <a:t>m</a:t>
            </a:r>
            <a:r>
              <a:rPr lang="en-US" dirty="0" smtClean="0"/>
              <a:t> in V, and then delivers V</a:t>
            </a:r>
            <a:r>
              <a:rPr lang="fr-FR" altLang="ja-JP" dirty="0" smtClean="0"/>
              <a:t>'</a:t>
            </a:r>
            <a:r>
              <a:rPr lang="en-US" dirty="0" smtClean="0"/>
              <a:t>, then   all processes in V </a:t>
            </a:r>
            <a:r>
              <a:rPr lang="en-US" dirty="0" err="1" smtClean="0">
                <a:sym typeface="Symbol" charset="0"/>
              </a:rPr>
              <a:t></a:t>
            </a:r>
            <a:r>
              <a:rPr lang="en-US" dirty="0" smtClean="0">
                <a:sym typeface="Symbol" charset="0"/>
              </a:rPr>
              <a:t> V</a:t>
            </a:r>
            <a:r>
              <a:rPr lang="fr-FR" altLang="ja-JP" dirty="0" smtClean="0">
                <a:sym typeface="Symbol" charset="0"/>
              </a:rPr>
              <a:t>'</a:t>
            </a:r>
            <a:r>
              <a:rPr lang="en-US" dirty="0" smtClean="0">
                <a:sym typeface="Symbol" charset="0"/>
              </a:rPr>
              <a:t> deliver </a:t>
            </a:r>
            <a:r>
              <a:rPr lang="en-US" dirty="0" err="1" smtClean="0">
                <a:sym typeface="Symbol" charset="0"/>
              </a:rPr>
              <a:t>m</a:t>
            </a:r>
            <a:r>
              <a:rPr lang="en-US" dirty="0" smtClean="0">
                <a:sym typeface="Symbol" charset="0"/>
              </a:rPr>
              <a:t> in view V</a:t>
            </a:r>
            <a:endParaRPr lang="en-US" dirty="0" smtClean="0"/>
          </a:p>
          <a:p>
            <a:r>
              <a:rPr lang="en-US" dirty="0" smtClean="0"/>
              <a:t>All view delivery conditions (order, integrity, and non-triviality conditions, from last slide) are satisfied</a:t>
            </a:r>
          </a:p>
          <a:p>
            <a:endParaRPr lang="en-US" sz="2000"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17</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Comparison to Reliable Multicast</a:t>
            </a:r>
            <a:endParaRPr lang="en-US" dirty="0"/>
          </a:p>
        </p:txBody>
      </p:sp>
      <p:sp>
        <p:nvSpPr>
          <p:cNvPr id="17411" name="Rectangle 3"/>
          <p:cNvSpPr>
            <a:spLocks noGrp="1" noChangeArrowheads="1"/>
          </p:cNvSpPr>
          <p:nvPr>
            <p:ph idx="1"/>
          </p:nvPr>
        </p:nvSpPr>
        <p:spPr/>
        <p:txBody>
          <a:bodyPr>
            <a:normAutofit/>
          </a:bodyPr>
          <a:lstStyle/>
          <a:p>
            <a:r>
              <a:rPr lang="en-US" dirty="0" smtClean="0">
                <a:solidFill>
                  <a:srgbClr val="FF0000"/>
                </a:solidFill>
              </a:rPr>
              <a:t>Integrity</a:t>
            </a:r>
            <a:r>
              <a:rPr lang="en-US" dirty="0" smtClean="0"/>
              <a:t>: A correct (i.e., non-faulty) process </a:t>
            </a:r>
            <a:r>
              <a:rPr lang="en-US" i="1" dirty="0" smtClean="0"/>
              <a:t>p</a:t>
            </a:r>
            <a:r>
              <a:rPr lang="en-US" dirty="0" smtClean="0"/>
              <a:t> delivers a message </a:t>
            </a:r>
            <a:r>
              <a:rPr lang="en-US" i="1" dirty="0" smtClean="0"/>
              <a:t>m</a:t>
            </a:r>
            <a:r>
              <a:rPr lang="en-US" dirty="0" smtClean="0"/>
              <a:t> at most once.</a:t>
            </a:r>
          </a:p>
          <a:p>
            <a:pPr lvl="1"/>
            <a:r>
              <a:rPr lang="en-US" dirty="0" smtClean="0"/>
              <a:t>“Non-faulty”: doesn’t deviate from the protocol &amp; alive</a:t>
            </a:r>
          </a:p>
          <a:p>
            <a:r>
              <a:rPr lang="en-US" dirty="0" smtClean="0">
                <a:solidFill>
                  <a:srgbClr val="FF0000"/>
                </a:solidFill>
              </a:rPr>
              <a:t>Agreement</a:t>
            </a:r>
            <a:r>
              <a:rPr lang="en-US" dirty="0" smtClean="0"/>
              <a:t>: If a correct process delivers message </a:t>
            </a:r>
            <a:r>
              <a:rPr lang="en-US" i="1" dirty="0" smtClean="0"/>
              <a:t>m</a:t>
            </a:r>
            <a:r>
              <a:rPr lang="en-US" dirty="0" smtClean="0"/>
              <a:t>, then all the other correct processes in group(</a:t>
            </a:r>
            <a:r>
              <a:rPr lang="en-US" i="1" dirty="0" smtClean="0"/>
              <a:t>m</a:t>
            </a:r>
            <a:r>
              <a:rPr lang="en-US" dirty="0" smtClean="0"/>
              <a:t>) will eventually deliver </a:t>
            </a:r>
            <a:r>
              <a:rPr lang="en-US" i="1" dirty="0" smtClean="0"/>
              <a:t>m</a:t>
            </a:r>
            <a:r>
              <a:rPr lang="en-US" dirty="0" smtClean="0"/>
              <a:t>.</a:t>
            </a:r>
          </a:p>
          <a:p>
            <a:pPr lvl="1"/>
            <a:r>
              <a:rPr lang="en-US" dirty="0" smtClean="0"/>
              <a:t>Property of </a:t>
            </a:r>
            <a:r>
              <a:rPr lang="ja-JP" altLang="en-US" dirty="0" smtClean="0"/>
              <a:t>“</a:t>
            </a:r>
            <a:r>
              <a:rPr lang="en-US" dirty="0" smtClean="0"/>
              <a:t>all or nothing.</a:t>
            </a:r>
            <a:r>
              <a:rPr lang="ja-JP" altLang="en-US" dirty="0" smtClean="0"/>
              <a:t>”</a:t>
            </a:r>
            <a:endParaRPr lang="en-US" altLang="ja-JP" dirty="0" smtClean="0"/>
          </a:p>
          <a:p>
            <a:r>
              <a:rPr lang="en-US" dirty="0">
                <a:solidFill>
                  <a:srgbClr val="FF0000"/>
                </a:solidFill>
              </a:rPr>
              <a:t>Validity</a:t>
            </a:r>
            <a:r>
              <a:rPr lang="en-US" dirty="0"/>
              <a:t>: If a correct process multicasts (sends) message </a:t>
            </a:r>
            <a:r>
              <a:rPr lang="en-US" i="1" dirty="0"/>
              <a:t>m</a:t>
            </a:r>
            <a:r>
              <a:rPr lang="en-US" dirty="0"/>
              <a:t>, then it will eventually deliver </a:t>
            </a:r>
            <a:r>
              <a:rPr lang="en-US" i="1" dirty="0"/>
              <a:t>m</a:t>
            </a:r>
            <a:r>
              <a:rPr lang="en-US" dirty="0"/>
              <a:t> itself.</a:t>
            </a:r>
          </a:p>
          <a:p>
            <a:pPr lvl="1"/>
            <a:r>
              <a:rPr lang="en-US" dirty="0"/>
              <a:t>Guarantees </a:t>
            </a:r>
            <a:r>
              <a:rPr lang="en-US" dirty="0" err="1"/>
              <a:t>liveness</a:t>
            </a:r>
            <a:r>
              <a:rPr lang="en-US" dirty="0"/>
              <a:t> to the sender</a:t>
            </a:r>
            <a:r>
              <a:rPr lang="en-US" dirty="0" smtClean="0"/>
              <a:t>.</a:t>
            </a:r>
            <a:endParaRPr lang="en-US" b="1" dirty="0" smtClean="0"/>
          </a:p>
          <a:p>
            <a:r>
              <a:rPr lang="en-US" dirty="0" smtClean="0"/>
              <a:t>Validity and agreement together ensure overall </a:t>
            </a:r>
            <a:r>
              <a:rPr lang="en-US" dirty="0" err="1" smtClean="0"/>
              <a:t>liveness</a:t>
            </a:r>
            <a:r>
              <a:rPr lang="en-US" dirty="0" smtClean="0"/>
              <a:t>: if some correct process multicasts a message m, then, all correct processes deliver m too.</a:t>
            </a:r>
            <a:endParaRPr lang="en-US" dirty="0"/>
          </a:p>
        </p:txBody>
      </p:sp>
      <p:sp>
        <p:nvSpPr>
          <p:cNvPr id="6" name="Slide Number Placeholder 5"/>
          <p:cNvSpPr>
            <a:spLocks noGrp="1"/>
          </p:cNvSpPr>
          <p:nvPr>
            <p:ph type="sldNum" sz="quarter" idx="12"/>
          </p:nvPr>
        </p:nvSpPr>
        <p:spPr/>
        <p:txBody>
          <a:bodyPr/>
          <a:lstStyle/>
          <a:p>
            <a:fld id="{A815A43D-5B34-5D42-A57B-C3929BC7D463}" type="slidenum">
              <a:rPr lang="en-US" smtClean="0"/>
              <a:pPr/>
              <a:t>18</a:t>
            </a:fld>
            <a:endParaRPr lang="en-US"/>
          </a:p>
        </p:txBody>
      </p:sp>
    </p:spTree>
    <p:extLst>
      <p:ext uri="{BB962C8B-B14F-4D97-AF65-F5344CB8AC3E}">
        <p14:creationId xmlns:p14="http://schemas.microsoft.com/office/powerpoint/2010/main" val="26785890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19</a:t>
            </a:fld>
            <a:endParaRPr lang="en-US" b="0">
              <a:solidFill>
                <a:srgbClr val="FBBA03"/>
              </a:solidFill>
            </a:endParaRPr>
          </a:p>
        </p:txBody>
      </p:sp>
      <p:grpSp>
        <p:nvGrpSpPr>
          <p:cNvPr id="5" name="Group 4"/>
          <p:cNvGrpSpPr>
            <a:grpSpLocks/>
          </p:cNvGrpSpPr>
          <p:nvPr/>
        </p:nvGrpSpPr>
        <p:grpSpPr bwMode="auto">
          <a:xfrm>
            <a:off x="749300" y="1443037"/>
            <a:ext cx="2806700" cy="1985963"/>
            <a:chOff x="456" y="744"/>
            <a:chExt cx="1768" cy="1251"/>
          </a:xfrm>
        </p:grpSpPr>
        <p:sp>
          <p:nvSpPr>
            <p:cNvPr id="6" name="Line 5"/>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 name="Line 6"/>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8"/>
            <p:cNvSpPr txBox="1">
              <a:spLocks noChangeArrowheads="1"/>
            </p:cNvSpPr>
            <p:nvPr/>
          </p:nvSpPr>
          <p:spPr bwMode="auto">
            <a:xfrm>
              <a:off x="464" y="856"/>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10" name="Text Box 9"/>
            <p:cNvSpPr txBox="1">
              <a:spLocks noChangeArrowheads="1"/>
            </p:cNvSpPr>
            <p:nvPr/>
          </p:nvSpPr>
          <p:spPr bwMode="auto">
            <a:xfrm>
              <a:off x="456" y="114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11" name="Text Box 10"/>
            <p:cNvSpPr txBox="1">
              <a:spLocks noChangeArrowheads="1"/>
            </p:cNvSpPr>
            <p:nvPr/>
          </p:nvSpPr>
          <p:spPr bwMode="auto">
            <a:xfrm>
              <a:off x="456" y="146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12" name="Freeform 11"/>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38100" cap="flat" cmpd="sng" algn="ctr">
              <a:solidFill>
                <a:schemeClr val="tx1"/>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Text Box 12"/>
            <p:cNvSpPr txBox="1">
              <a:spLocks noChangeArrowheads="1"/>
            </p:cNvSpPr>
            <p:nvPr/>
          </p:nvSpPr>
          <p:spPr bwMode="auto">
            <a:xfrm>
              <a:off x="608" y="1816"/>
              <a:ext cx="5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14" name="Group 13"/>
          <p:cNvGrpSpPr>
            <a:grpSpLocks/>
          </p:cNvGrpSpPr>
          <p:nvPr/>
        </p:nvGrpSpPr>
        <p:grpSpPr bwMode="auto">
          <a:xfrm>
            <a:off x="774700" y="3759200"/>
            <a:ext cx="2806700" cy="1985963"/>
            <a:chOff x="456" y="744"/>
            <a:chExt cx="1768" cy="1251"/>
          </a:xfrm>
        </p:grpSpPr>
        <p:sp>
          <p:nvSpPr>
            <p:cNvPr id="15" name="Line 14"/>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5"/>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6"/>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7"/>
            <p:cNvSpPr txBox="1">
              <a:spLocks noChangeArrowheads="1"/>
            </p:cNvSpPr>
            <p:nvPr/>
          </p:nvSpPr>
          <p:spPr bwMode="auto">
            <a:xfrm>
              <a:off x="464" y="856"/>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19" name="Text Box 18"/>
            <p:cNvSpPr txBox="1">
              <a:spLocks noChangeArrowheads="1"/>
            </p:cNvSpPr>
            <p:nvPr/>
          </p:nvSpPr>
          <p:spPr bwMode="auto">
            <a:xfrm>
              <a:off x="456" y="114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20" name="Text Box 19"/>
            <p:cNvSpPr txBox="1">
              <a:spLocks noChangeArrowheads="1"/>
            </p:cNvSpPr>
            <p:nvPr/>
          </p:nvSpPr>
          <p:spPr bwMode="auto">
            <a:xfrm>
              <a:off x="456" y="146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21" name="Freeform 20"/>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38100" cap="flat" cmpd="sng" algn="ctr">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Text Box 21"/>
            <p:cNvSpPr txBox="1">
              <a:spLocks noChangeArrowheads="1"/>
            </p:cNvSpPr>
            <p:nvPr/>
          </p:nvSpPr>
          <p:spPr bwMode="auto">
            <a:xfrm>
              <a:off x="608" y="1816"/>
              <a:ext cx="5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23" name="Group 22"/>
          <p:cNvGrpSpPr>
            <a:grpSpLocks/>
          </p:cNvGrpSpPr>
          <p:nvPr/>
        </p:nvGrpSpPr>
        <p:grpSpPr bwMode="auto">
          <a:xfrm>
            <a:off x="5105400" y="1519237"/>
            <a:ext cx="2806700" cy="1985963"/>
            <a:chOff x="456" y="744"/>
            <a:chExt cx="1768" cy="1251"/>
          </a:xfrm>
        </p:grpSpPr>
        <p:sp>
          <p:nvSpPr>
            <p:cNvPr id="24" name="Line 23"/>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 name="Text Box 26"/>
            <p:cNvSpPr txBox="1">
              <a:spLocks noChangeArrowheads="1"/>
            </p:cNvSpPr>
            <p:nvPr/>
          </p:nvSpPr>
          <p:spPr bwMode="auto">
            <a:xfrm>
              <a:off x="464" y="856"/>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28" name="Text Box 27"/>
            <p:cNvSpPr txBox="1">
              <a:spLocks noChangeArrowheads="1"/>
            </p:cNvSpPr>
            <p:nvPr/>
          </p:nvSpPr>
          <p:spPr bwMode="auto">
            <a:xfrm>
              <a:off x="456" y="114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29" name="Text Box 28"/>
            <p:cNvSpPr txBox="1">
              <a:spLocks noChangeArrowheads="1"/>
            </p:cNvSpPr>
            <p:nvPr/>
          </p:nvSpPr>
          <p:spPr bwMode="auto">
            <a:xfrm>
              <a:off x="456" y="146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30" name="Freeform 29"/>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38100" cap="flat" cmpd="sng" algn="ctr">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Text Box 30"/>
            <p:cNvSpPr txBox="1">
              <a:spLocks noChangeArrowheads="1"/>
            </p:cNvSpPr>
            <p:nvPr/>
          </p:nvSpPr>
          <p:spPr bwMode="auto">
            <a:xfrm>
              <a:off x="608" y="1816"/>
              <a:ext cx="5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32" name="Group 31"/>
          <p:cNvGrpSpPr>
            <a:grpSpLocks/>
          </p:cNvGrpSpPr>
          <p:nvPr/>
        </p:nvGrpSpPr>
        <p:grpSpPr bwMode="auto">
          <a:xfrm>
            <a:off x="5016500" y="3822700"/>
            <a:ext cx="2806700" cy="1985963"/>
            <a:chOff x="456" y="744"/>
            <a:chExt cx="1768" cy="1251"/>
          </a:xfrm>
        </p:grpSpPr>
        <p:sp>
          <p:nvSpPr>
            <p:cNvPr id="33" name="Line 32"/>
            <p:cNvSpPr>
              <a:spLocks noChangeShapeType="1"/>
            </p:cNvSpPr>
            <p:nvPr/>
          </p:nvSpPr>
          <p:spPr bwMode="auto">
            <a:xfrm>
              <a:off x="768" y="968"/>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a:off x="768" y="126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768" y="1584"/>
              <a:ext cx="1456"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 name="Text Box 35"/>
            <p:cNvSpPr txBox="1">
              <a:spLocks noChangeArrowheads="1"/>
            </p:cNvSpPr>
            <p:nvPr/>
          </p:nvSpPr>
          <p:spPr bwMode="auto">
            <a:xfrm>
              <a:off x="464" y="856"/>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p</a:t>
              </a:r>
            </a:p>
          </p:txBody>
        </p:sp>
        <p:sp>
          <p:nvSpPr>
            <p:cNvPr id="37" name="Text Box 36"/>
            <p:cNvSpPr txBox="1">
              <a:spLocks noChangeArrowheads="1"/>
            </p:cNvSpPr>
            <p:nvPr/>
          </p:nvSpPr>
          <p:spPr bwMode="auto">
            <a:xfrm>
              <a:off x="456" y="114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q</a:t>
              </a:r>
            </a:p>
          </p:txBody>
        </p:sp>
        <p:sp>
          <p:nvSpPr>
            <p:cNvPr id="38" name="Text Box 37"/>
            <p:cNvSpPr txBox="1">
              <a:spLocks noChangeArrowheads="1"/>
            </p:cNvSpPr>
            <p:nvPr/>
          </p:nvSpPr>
          <p:spPr bwMode="auto">
            <a:xfrm>
              <a:off x="456" y="1464"/>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r</a:t>
              </a:r>
            </a:p>
          </p:txBody>
        </p:sp>
        <p:sp>
          <p:nvSpPr>
            <p:cNvPr id="39" name="Freeform 38"/>
            <p:cNvSpPr>
              <a:spLocks/>
            </p:cNvSpPr>
            <p:nvPr/>
          </p:nvSpPr>
          <p:spPr bwMode="auto">
            <a:xfrm>
              <a:off x="872" y="744"/>
              <a:ext cx="139" cy="1024"/>
            </a:xfrm>
            <a:custGeom>
              <a:avLst/>
              <a:gdLst>
                <a:gd name="T0" fmla="*/ 80 w 139"/>
                <a:gd name="T1" fmla="*/ 0 h 1024"/>
                <a:gd name="T2" fmla="*/ 16 w 139"/>
                <a:gd name="T3" fmla="*/ 304 h 1024"/>
                <a:gd name="T4" fmla="*/ 136 w 139"/>
                <a:gd name="T5" fmla="*/ 624 h 1024"/>
                <a:gd name="T6" fmla="*/ 0 w 139"/>
                <a:gd name="T7" fmla="*/ 1024 h 1024"/>
                <a:gd name="T8" fmla="*/ 0 60000 65536"/>
                <a:gd name="T9" fmla="*/ 0 60000 65536"/>
                <a:gd name="T10" fmla="*/ 0 60000 65536"/>
                <a:gd name="T11" fmla="*/ 0 60000 65536"/>
                <a:gd name="T12" fmla="*/ 0 w 139"/>
                <a:gd name="T13" fmla="*/ 0 h 1024"/>
                <a:gd name="T14" fmla="*/ 139 w 139"/>
                <a:gd name="T15" fmla="*/ 1024 h 1024"/>
              </a:gdLst>
              <a:ahLst/>
              <a:cxnLst>
                <a:cxn ang="T8">
                  <a:pos x="T0" y="T1"/>
                </a:cxn>
                <a:cxn ang="T9">
                  <a:pos x="T2" y="T3"/>
                </a:cxn>
                <a:cxn ang="T10">
                  <a:pos x="T4" y="T5"/>
                </a:cxn>
                <a:cxn ang="T11">
                  <a:pos x="T6" y="T7"/>
                </a:cxn>
              </a:cxnLst>
              <a:rect l="T12" t="T13" r="T14" b="T15"/>
              <a:pathLst>
                <a:path w="139" h="1024">
                  <a:moveTo>
                    <a:pt x="80" y="0"/>
                  </a:moveTo>
                  <a:cubicBezTo>
                    <a:pt x="43" y="100"/>
                    <a:pt x="7" y="200"/>
                    <a:pt x="16" y="304"/>
                  </a:cubicBezTo>
                  <a:cubicBezTo>
                    <a:pt x="25" y="408"/>
                    <a:pt x="139" y="504"/>
                    <a:pt x="136" y="624"/>
                  </a:cubicBezTo>
                  <a:cubicBezTo>
                    <a:pt x="133" y="744"/>
                    <a:pt x="23" y="959"/>
                    <a:pt x="0" y="1024"/>
                  </a:cubicBezTo>
                </a:path>
              </a:pathLst>
            </a:custGeom>
            <a:noFill/>
            <a:ln w="38100" cap="flat" cmpd="sng" algn="ctr">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Text Box 39"/>
            <p:cNvSpPr txBox="1">
              <a:spLocks noChangeArrowheads="1"/>
            </p:cNvSpPr>
            <p:nvPr/>
          </p:nvSpPr>
          <p:spPr bwMode="auto">
            <a:xfrm>
              <a:off x="608" y="1816"/>
              <a:ext cx="56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V(p,q,r)</a:t>
              </a:r>
            </a:p>
          </p:txBody>
        </p:sp>
      </p:grpSp>
      <p:grpSp>
        <p:nvGrpSpPr>
          <p:cNvPr id="41" name="Group 40"/>
          <p:cNvGrpSpPr>
            <a:grpSpLocks/>
          </p:cNvGrpSpPr>
          <p:nvPr/>
        </p:nvGrpSpPr>
        <p:grpSpPr bwMode="auto">
          <a:xfrm>
            <a:off x="1625600" y="1646237"/>
            <a:ext cx="482600" cy="614363"/>
            <a:chOff x="1024" y="872"/>
            <a:chExt cx="304" cy="387"/>
          </a:xfrm>
        </p:grpSpPr>
        <p:sp>
          <p:nvSpPr>
            <p:cNvPr id="42" name="Line 41"/>
            <p:cNvSpPr>
              <a:spLocks noChangeShapeType="1"/>
            </p:cNvSpPr>
            <p:nvPr/>
          </p:nvSpPr>
          <p:spPr bwMode="auto">
            <a:xfrm>
              <a:off x="1040" y="976"/>
              <a:ext cx="24" cy="192"/>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43" name="Group 42"/>
            <p:cNvGrpSpPr>
              <a:grpSpLocks/>
            </p:cNvGrpSpPr>
            <p:nvPr/>
          </p:nvGrpSpPr>
          <p:grpSpPr bwMode="auto">
            <a:xfrm>
              <a:off x="1024" y="872"/>
              <a:ext cx="304" cy="387"/>
              <a:chOff x="1024" y="872"/>
              <a:chExt cx="304" cy="387"/>
            </a:xfrm>
          </p:grpSpPr>
          <p:sp>
            <p:nvSpPr>
              <p:cNvPr id="44" name="Line 43"/>
              <p:cNvSpPr>
                <a:spLocks noChangeShapeType="1"/>
              </p:cNvSpPr>
              <p:nvPr/>
            </p:nvSpPr>
            <p:spPr bwMode="auto">
              <a:xfrm>
                <a:off x="1032" y="968"/>
                <a:ext cx="176" cy="16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5" name="Text Box 44"/>
              <p:cNvSpPr txBox="1">
                <a:spLocks noChangeArrowheads="1"/>
              </p:cNvSpPr>
              <p:nvPr/>
            </p:nvSpPr>
            <p:spPr bwMode="auto">
              <a:xfrm>
                <a:off x="1112" y="872"/>
                <a:ext cx="1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46" name="Text Box 45"/>
              <p:cNvSpPr txBox="1">
                <a:spLocks noChangeArrowheads="1"/>
              </p:cNvSpPr>
              <p:nvPr/>
            </p:nvSpPr>
            <p:spPr bwMode="auto">
              <a:xfrm>
                <a:off x="1152" y="1056"/>
                <a:ext cx="1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sp>
            <p:nvSpPr>
              <p:cNvPr id="47" name="Text Box 46"/>
              <p:cNvSpPr txBox="1">
                <a:spLocks noChangeArrowheads="1"/>
              </p:cNvSpPr>
              <p:nvPr/>
            </p:nvSpPr>
            <p:spPr bwMode="auto">
              <a:xfrm>
                <a:off x="1024" y="1080"/>
                <a:ext cx="1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X</a:t>
                </a:r>
              </a:p>
            </p:txBody>
          </p:sp>
        </p:grpSp>
      </p:grpSp>
      <p:grpSp>
        <p:nvGrpSpPr>
          <p:cNvPr id="48" name="Group 47"/>
          <p:cNvGrpSpPr>
            <a:grpSpLocks/>
          </p:cNvGrpSpPr>
          <p:nvPr/>
        </p:nvGrpSpPr>
        <p:grpSpPr bwMode="auto">
          <a:xfrm>
            <a:off x="2387600" y="2103437"/>
            <a:ext cx="863600" cy="1262063"/>
            <a:chOff x="1504" y="1160"/>
            <a:chExt cx="544" cy="795"/>
          </a:xfrm>
        </p:grpSpPr>
        <p:sp>
          <p:nvSpPr>
            <p:cNvPr id="49" name="Freeform 48"/>
            <p:cNvSpPr>
              <a:spLocks/>
            </p:cNvSpPr>
            <p:nvPr/>
          </p:nvSpPr>
          <p:spPr bwMode="auto">
            <a:xfrm>
              <a:off x="1597" y="1160"/>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38100" cap="flat" cmpd="sng" algn="ctr">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Text Box 49"/>
            <p:cNvSpPr txBox="1">
              <a:spLocks noChangeArrowheads="1"/>
            </p:cNvSpPr>
            <p:nvPr/>
          </p:nvSpPr>
          <p:spPr bwMode="auto">
            <a:xfrm>
              <a:off x="1504" y="1776"/>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51" name="Group 50"/>
          <p:cNvGrpSpPr>
            <a:grpSpLocks/>
          </p:cNvGrpSpPr>
          <p:nvPr/>
        </p:nvGrpSpPr>
        <p:grpSpPr bwMode="auto">
          <a:xfrm>
            <a:off x="2171700" y="4432300"/>
            <a:ext cx="863600" cy="1262063"/>
            <a:chOff x="1368" y="2792"/>
            <a:chExt cx="544" cy="795"/>
          </a:xfrm>
        </p:grpSpPr>
        <p:sp>
          <p:nvSpPr>
            <p:cNvPr id="52" name="Freeform 51"/>
            <p:cNvSpPr>
              <a:spLocks/>
            </p:cNvSpPr>
            <p:nvPr/>
          </p:nvSpPr>
          <p:spPr bwMode="auto">
            <a:xfrm>
              <a:off x="1461" y="2792"/>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38100" cap="flat" cmpd="sng" algn="ctr">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 name="Text Box 52"/>
            <p:cNvSpPr txBox="1">
              <a:spLocks noChangeArrowheads="1"/>
            </p:cNvSpPr>
            <p:nvPr/>
          </p:nvSpPr>
          <p:spPr bwMode="auto">
            <a:xfrm>
              <a:off x="1368" y="3408"/>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54" name="Group 53"/>
          <p:cNvGrpSpPr>
            <a:grpSpLocks/>
          </p:cNvGrpSpPr>
          <p:nvPr/>
        </p:nvGrpSpPr>
        <p:grpSpPr bwMode="auto">
          <a:xfrm>
            <a:off x="6832600" y="2116137"/>
            <a:ext cx="863600" cy="1262063"/>
            <a:chOff x="4280" y="1200"/>
            <a:chExt cx="544" cy="795"/>
          </a:xfrm>
        </p:grpSpPr>
        <p:sp>
          <p:nvSpPr>
            <p:cNvPr id="55" name="Freeform 54"/>
            <p:cNvSpPr>
              <a:spLocks/>
            </p:cNvSpPr>
            <p:nvPr/>
          </p:nvSpPr>
          <p:spPr bwMode="auto">
            <a:xfrm>
              <a:off x="4373" y="1200"/>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38100" cap="flat" cmpd="sng" algn="ctr">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 name="Text Box 55"/>
            <p:cNvSpPr txBox="1">
              <a:spLocks noChangeArrowheads="1"/>
            </p:cNvSpPr>
            <p:nvPr/>
          </p:nvSpPr>
          <p:spPr bwMode="auto">
            <a:xfrm>
              <a:off x="4280" y="1816"/>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57" name="Group 56"/>
          <p:cNvGrpSpPr>
            <a:grpSpLocks/>
          </p:cNvGrpSpPr>
          <p:nvPr/>
        </p:nvGrpSpPr>
        <p:grpSpPr bwMode="auto">
          <a:xfrm>
            <a:off x="6413500" y="4495800"/>
            <a:ext cx="863600" cy="1262063"/>
            <a:chOff x="4040" y="2832"/>
            <a:chExt cx="544" cy="795"/>
          </a:xfrm>
        </p:grpSpPr>
        <p:sp>
          <p:nvSpPr>
            <p:cNvPr id="58" name="Freeform 57"/>
            <p:cNvSpPr>
              <a:spLocks/>
            </p:cNvSpPr>
            <p:nvPr/>
          </p:nvSpPr>
          <p:spPr bwMode="auto">
            <a:xfrm>
              <a:off x="4133" y="2832"/>
              <a:ext cx="119" cy="640"/>
            </a:xfrm>
            <a:custGeom>
              <a:avLst/>
              <a:gdLst>
                <a:gd name="T0" fmla="*/ 99 w 119"/>
                <a:gd name="T1" fmla="*/ 0 h 640"/>
                <a:gd name="T2" fmla="*/ 3 w 119"/>
                <a:gd name="T3" fmla="*/ 224 h 640"/>
                <a:gd name="T4" fmla="*/ 115 w 119"/>
                <a:gd name="T5" fmla="*/ 480 h 640"/>
                <a:gd name="T6" fmla="*/ 27 w 119"/>
                <a:gd name="T7" fmla="*/ 640 h 640"/>
                <a:gd name="T8" fmla="*/ 0 60000 65536"/>
                <a:gd name="T9" fmla="*/ 0 60000 65536"/>
                <a:gd name="T10" fmla="*/ 0 60000 65536"/>
                <a:gd name="T11" fmla="*/ 0 60000 65536"/>
                <a:gd name="T12" fmla="*/ 0 w 119"/>
                <a:gd name="T13" fmla="*/ 0 h 640"/>
                <a:gd name="T14" fmla="*/ 119 w 119"/>
                <a:gd name="T15" fmla="*/ 640 h 640"/>
              </a:gdLst>
              <a:ahLst/>
              <a:cxnLst>
                <a:cxn ang="T8">
                  <a:pos x="T0" y="T1"/>
                </a:cxn>
                <a:cxn ang="T9">
                  <a:pos x="T2" y="T3"/>
                </a:cxn>
                <a:cxn ang="T10">
                  <a:pos x="T4" y="T5"/>
                </a:cxn>
                <a:cxn ang="T11">
                  <a:pos x="T6" y="T7"/>
                </a:cxn>
              </a:cxnLst>
              <a:rect l="T12" t="T13" r="T14" b="T15"/>
              <a:pathLst>
                <a:path w="119" h="640">
                  <a:moveTo>
                    <a:pt x="99" y="0"/>
                  </a:moveTo>
                  <a:cubicBezTo>
                    <a:pt x="49" y="72"/>
                    <a:pt x="0" y="144"/>
                    <a:pt x="3" y="224"/>
                  </a:cubicBezTo>
                  <a:cubicBezTo>
                    <a:pt x="6" y="304"/>
                    <a:pt x="111" y="411"/>
                    <a:pt x="115" y="480"/>
                  </a:cubicBezTo>
                  <a:cubicBezTo>
                    <a:pt x="119" y="549"/>
                    <a:pt x="42" y="615"/>
                    <a:pt x="27" y="640"/>
                  </a:cubicBezTo>
                </a:path>
              </a:pathLst>
            </a:custGeom>
            <a:noFill/>
            <a:ln w="38100" cap="flat" cmpd="sng" algn="ctr">
              <a:solidFill>
                <a:srgbClr val="000000"/>
              </a:solidFill>
              <a:prstDash val="dash"/>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Text Box 58"/>
            <p:cNvSpPr txBox="1">
              <a:spLocks noChangeArrowheads="1"/>
            </p:cNvSpPr>
            <p:nvPr/>
          </p:nvSpPr>
          <p:spPr bwMode="auto">
            <a:xfrm>
              <a:off x="4040" y="3448"/>
              <a:ext cx="54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t>V(q,r)</a:t>
              </a:r>
            </a:p>
          </p:txBody>
        </p:sp>
      </p:grpSp>
      <p:grpSp>
        <p:nvGrpSpPr>
          <p:cNvPr id="60" name="Group 59"/>
          <p:cNvGrpSpPr>
            <a:grpSpLocks/>
          </p:cNvGrpSpPr>
          <p:nvPr/>
        </p:nvGrpSpPr>
        <p:grpSpPr bwMode="auto">
          <a:xfrm>
            <a:off x="6007100" y="1697037"/>
            <a:ext cx="977900" cy="1155700"/>
            <a:chOff x="3760" y="936"/>
            <a:chExt cx="616" cy="728"/>
          </a:xfrm>
        </p:grpSpPr>
        <p:sp>
          <p:nvSpPr>
            <p:cNvPr id="61" name="Text Box 60"/>
            <p:cNvSpPr txBox="1">
              <a:spLocks noChangeArrowheads="1"/>
            </p:cNvSpPr>
            <p:nvPr/>
          </p:nvSpPr>
          <p:spPr bwMode="auto">
            <a:xfrm>
              <a:off x="3984" y="936"/>
              <a:ext cx="1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62" name="Line 61"/>
            <p:cNvSpPr>
              <a:spLocks noChangeShapeType="1"/>
            </p:cNvSpPr>
            <p:nvPr/>
          </p:nvSpPr>
          <p:spPr bwMode="auto">
            <a:xfrm>
              <a:off x="3760" y="1048"/>
              <a:ext cx="112" cy="29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auto">
            <a:xfrm>
              <a:off x="3760" y="1048"/>
              <a:ext cx="616" cy="61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4" name="Group 63"/>
          <p:cNvGrpSpPr>
            <a:grpSpLocks/>
          </p:cNvGrpSpPr>
          <p:nvPr/>
        </p:nvGrpSpPr>
        <p:grpSpPr bwMode="auto">
          <a:xfrm>
            <a:off x="1663700" y="3949700"/>
            <a:ext cx="977900" cy="1155700"/>
            <a:chOff x="1048" y="2488"/>
            <a:chExt cx="616" cy="728"/>
          </a:xfrm>
        </p:grpSpPr>
        <p:sp>
          <p:nvSpPr>
            <p:cNvPr id="65" name="Text Box 64"/>
            <p:cNvSpPr txBox="1">
              <a:spLocks noChangeArrowheads="1"/>
            </p:cNvSpPr>
            <p:nvPr/>
          </p:nvSpPr>
          <p:spPr bwMode="auto">
            <a:xfrm>
              <a:off x="1272" y="2488"/>
              <a:ext cx="1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66" name="Line 65"/>
            <p:cNvSpPr>
              <a:spLocks noChangeShapeType="1"/>
            </p:cNvSpPr>
            <p:nvPr/>
          </p:nvSpPr>
          <p:spPr bwMode="auto">
            <a:xfrm>
              <a:off x="1048" y="2600"/>
              <a:ext cx="112" cy="29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7" name="Line 66"/>
            <p:cNvSpPr>
              <a:spLocks noChangeShapeType="1"/>
            </p:cNvSpPr>
            <p:nvPr/>
          </p:nvSpPr>
          <p:spPr bwMode="auto">
            <a:xfrm>
              <a:off x="1048" y="2600"/>
              <a:ext cx="616" cy="61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 name="Group 67"/>
          <p:cNvGrpSpPr>
            <a:grpSpLocks/>
          </p:cNvGrpSpPr>
          <p:nvPr/>
        </p:nvGrpSpPr>
        <p:grpSpPr bwMode="auto">
          <a:xfrm>
            <a:off x="5943600" y="4000500"/>
            <a:ext cx="1130300" cy="1155700"/>
            <a:chOff x="3744" y="2520"/>
            <a:chExt cx="712" cy="728"/>
          </a:xfrm>
        </p:grpSpPr>
        <p:sp>
          <p:nvSpPr>
            <p:cNvPr id="69" name="Text Box 68"/>
            <p:cNvSpPr txBox="1">
              <a:spLocks noChangeArrowheads="1"/>
            </p:cNvSpPr>
            <p:nvPr/>
          </p:nvSpPr>
          <p:spPr bwMode="auto">
            <a:xfrm>
              <a:off x="3968" y="2520"/>
              <a:ext cx="1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tx1"/>
                  </a:solidFill>
                </a:rPr>
                <a:t>X</a:t>
              </a:r>
            </a:p>
          </p:txBody>
        </p:sp>
        <p:sp>
          <p:nvSpPr>
            <p:cNvPr id="70" name="Line 69"/>
            <p:cNvSpPr>
              <a:spLocks noChangeShapeType="1"/>
            </p:cNvSpPr>
            <p:nvPr/>
          </p:nvSpPr>
          <p:spPr bwMode="auto">
            <a:xfrm>
              <a:off x="3744" y="2632"/>
              <a:ext cx="712" cy="29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1" name="Line 70"/>
            <p:cNvSpPr>
              <a:spLocks noChangeShapeType="1"/>
            </p:cNvSpPr>
            <p:nvPr/>
          </p:nvSpPr>
          <p:spPr bwMode="auto">
            <a:xfrm>
              <a:off x="3744" y="2632"/>
              <a:ext cx="616" cy="616"/>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72" name="Text Box 71"/>
          <p:cNvSpPr txBox="1">
            <a:spLocks noChangeArrowheads="1"/>
          </p:cNvSpPr>
          <p:nvPr/>
        </p:nvSpPr>
        <p:spPr bwMode="auto">
          <a:xfrm>
            <a:off x="1524000" y="5791200"/>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Not Allowed</a:t>
            </a:r>
          </a:p>
        </p:txBody>
      </p:sp>
      <p:sp>
        <p:nvSpPr>
          <p:cNvPr id="73" name="Text Box 72"/>
          <p:cNvSpPr txBox="1">
            <a:spLocks noChangeArrowheads="1"/>
          </p:cNvSpPr>
          <p:nvPr/>
        </p:nvSpPr>
        <p:spPr bwMode="auto">
          <a:xfrm>
            <a:off x="5778500" y="5829300"/>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Not Allowed</a:t>
            </a:r>
          </a:p>
        </p:txBody>
      </p:sp>
      <p:sp>
        <p:nvSpPr>
          <p:cNvPr id="74" name="Text Box 73"/>
          <p:cNvSpPr txBox="1">
            <a:spLocks noChangeArrowheads="1"/>
          </p:cNvSpPr>
          <p:nvPr/>
        </p:nvSpPr>
        <p:spPr bwMode="auto">
          <a:xfrm>
            <a:off x="1727200" y="1239837"/>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dirty="0">
                <a:solidFill>
                  <a:schemeClr val="hlink"/>
                </a:solidFill>
              </a:rPr>
              <a:t>Allowed</a:t>
            </a:r>
          </a:p>
        </p:txBody>
      </p:sp>
      <p:sp>
        <p:nvSpPr>
          <p:cNvPr id="75" name="Text Box 74"/>
          <p:cNvSpPr txBox="1">
            <a:spLocks noChangeArrowheads="1"/>
          </p:cNvSpPr>
          <p:nvPr/>
        </p:nvSpPr>
        <p:spPr bwMode="auto">
          <a:xfrm>
            <a:off x="6007100" y="1227137"/>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b="1">
                <a:solidFill>
                  <a:schemeClr val="hlink"/>
                </a:solidFill>
              </a:rPr>
              <a:t>Allowed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0-#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0-#ppt_w/2"/>
                                          </p:val>
                                        </p:tav>
                                        <p:tav tm="100000">
                                          <p:val>
                                            <p:strVal val="#ppt_x"/>
                                          </p:val>
                                        </p:tav>
                                      </p:tavLst>
                                    </p:anim>
                                    <p:anim calcmode="lin" valueType="num">
                                      <p:cBhvr additive="base">
                                        <p:cTn id="38"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0-#ppt_w/2"/>
                                          </p:val>
                                        </p:tav>
                                        <p:tav tm="100000">
                                          <p:val>
                                            <p:strVal val="#ppt_x"/>
                                          </p:val>
                                        </p:tav>
                                      </p:tavLst>
                                    </p:anim>
                                    <p:anim calcmode="lin" valueType="num">
                                      <p:cBhvr additive="base">
                                        <p:cTn id="44"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5"/>
                                        </p:tgtEl>
                                        <p:attrNameLst>
                                          <p:attrName>style.visibility</p:attrName>
                                        </p:attrNameLst>
                                      </p:cBhvr>
                                      <p:to>
                                        <p:strVal val="visible"/>
                                      </p:to>
                                    </p:set>
                                    <p:anim calcmode="lin" valueType="num">
                                      <p:cBhvr additive="base">
                                        <p:cTn id="49" dur="500" fill="hold"/>
                                        <p:tgtEl>
                                          <p:spTgt spid="75"/>
                                        </p:tgtEl>
                                        <p:attrNameLst>
                                          <p:attrName>ppt_x</p:attrName>
                                        </p:attrNameLst>
                                      </p:cBhvr>
                                      <p:tavLst>
                                        <p:tav tm="0">
                                          <p:val>
                                            <p:strVal val="0-#ppt_w/2"/>
                                          </p:val>
                                        </p:tav>
                                        <p:tav tm="100000">
                                          <p:val>
                                            <p:strVal val="#ppt_x"/>
                                          </p:val>
                                        </p:tav>
                                      </p:tavLst>
                                    </p:anim>
                                    <p:anim calcmode="lin" valueType="num">
                                      <p:cBhvr additive="base">
                                        <p:cTn id="50"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0-#ppt_w/2"/>
                                          </p:val>
                                        </p:tav>
                                        <p:tav tm="100000">
                                          <p:val>
                                            <p:strVal val="#ppt_x"/>
                                          </p:val>
                                        </p:tav>
                                      </p:tavLst>
                                    </p:anim>
                                    <p:anim calcmode="lin" valueType="num">
                                      <p:cBhvr additive="base">
                                        <p:cTn id="5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0-#ppt_w/2"/>
                                          </p:val>
                                        </p:tav>
                                        <p:tav tm="100000">
                                          <p:val>
                                            <p:strVal val="#ppt_x"/>
                                          </p:val>
                                        </p:tav>
                                      </p:tavLst>
                                    </p:anim>
                                    <p:anim calcmode="lin" valueType="num">
                                      <p:cBhvr additive="base">
                                        <p:cTn id="62"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0-#ppt_w/2"/>
                                          </p:val>
                                        </p:tav>
                                        <p:tav tm="100000">
                                          <p:val>
                                            <p:strVal val="#ppt_x"/>
                                          </p:val>
                                        </p:tav>
                                      </p:tavLst>
                                    </p:anim>
                                    <p:anim calcmode="lin" valueType="num">
                                      <p:cBhvr additive="base">
                                        <p:cTn id="6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2"/>
                                        </p:tgtEl>
                                        <p:attrNameLst>
                                          <p:attrName>style.visibility</p:attrName>
                                        </p:attrNameLst>
                                      </p:cBhvr>
                                      <p:to>
                                        <p:strVal val="visible"/>
                                      </p:to>
                                    </p:set>
                                    <p:anim calcmode="lin" valueType="num">
                                      <p:cBhvr additive="base">
                                        <p:cTn id="73" dur="500" fill="hold"/>
                                        <p:tgtEl>
                                          <p:spTgt spid="72"/>
                                        </p:tgtEl>
                                        <p:attrNameLst>
                                          <p:attrName>ppt_x</p:attrName>
                                        </p:attrNameLst>
                                      </p:cBhvr>
                                      <p:tavLst>
                                        <p:tav tm="0">
                                          <p:val>
                                            <p:strVal val="0-#ppt_w/2"/>
                                          </p:val>
                                        </p:tav>
                                        <p:tav tm="100000">
                                          <p:val>
                                            <p:strVal val="#ppt_x"/>
                                          </p:val>
                                        </p:tav>
                                      </p:tavLst>
                                    </p:anim>
                                    <p:anim calcmode="lin" valueType="num">
                                      <p:cBhvr additive="base">
                                        <p:cTn id="74"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68"/>
                                        </p:tgtEl>
                                        <p:attrNameLst>
                                          <p:attrName>style.visibility</p:attrName>
                                        </p:attrNameLst>
                                      </p:cBhvr>
                                      <p:to>
                                        <p:strVal val="visible"/>
                                      </p:to>
                                    </p:set>
                                    <p:anim calcmode="lin" valueType="num">
                                      <p:cBhvr additive="base">
                                        <p:cTn id="85" dur="500" fill="hold"/>
                                        <p:tgtEl>
                                          <p:spTgt spid="68"/>
                                        </p:tgtEl>
                                        <p:attrNameLst>
                                          <p:attrName>ppt_x</p:attrName>
                                        </p:attrNameLst>
                                      </p:cBhvr>
                                      <p:tavLst>
                                        <p:tav tm="0">
                                          <p:val>
                                            <p:strVal val="0-#ppt_w/2"/>
                                          </p:val>
                                        </p:tav>
                                        <p:tav tm="100000">
                                          <p:val>
                                            <p:strVal val="#ppt_x"/>
                                          </p:val>
                                        </p:tav>
                                      </p:tavLst>
                                    </p:anim>
                                    <p:anim calcmode="lin" valueType="num">
                                      <p:cBhvr additive="base">
                                        <p:cTn id="86"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0-#ppt_w/2"/>
                                          </p:val>
                                        </p:tav>
                                        <p:tav tm="100000">
                                          <p:val>
                                            <p:strVal val="#ppt_x"/>
                                          </p:val>
                                        </p:tav>
                                      </p:tavLst>
                                    </p:anim>
                                    <p:anim calcmode="lin" valueType="num">
                                      <p:cBhvr additive="base">
                                        <p:cTn id="92"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3"/>
                                        </p:tgtEl>
                                        <p:attrNameLst>
                                          <p:attrName>style.visibility</p:attrName>
                                        </p:attrNameLst>
                                      </p:cBhvr>
                                      <p:to>
                                        <p:strVal val="visible"/>
                                      </p:to>
                                    </p:set>
                                    <p:anim calcmode="lin" valueType="num">
                                      <p:cBhvr additive="base">
                                        <p:cTn id="97" dur="500" fill="hold"/>
                                        <p:tgtEl>
                                          <p:spTgt spid="73"/>
                                        </p:tgtEl>
                                        <p:attrNameLst>
                                          <p:attrName>ppt_x</p:attrName>
                                        </p:attrNameLst>
                                      </p:cBhvr>
                                      <p:tavLst>
                                        <p:tav tm="0">
                                          <p:val>
                                            <p:strVal val="0-#ppt_w/2"/>
                                          </p:val>
                                        </p:tav>
                                        <p:tav tm="100000">
                                          <p:val>
                                            <p:strVal val="#ppt_x"/>
                                          </p:val>
                                        </p:tav>
                                      </p:tavLst>
                                    </p:anim>
                                    <p:anim calcmode="lin" valueType="num">
                                      <p:cBhvr additive="base">
                                        <p:cTn id="98"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3" grpId="0" autoUpdateAnimBg="0"/>
      <p:bldP spid="74" grpId="0" autoUpdateAnimBg="0"/>
      <p:bldP spid="7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Non-Exclusive Locks</a:t>
            </a:r>
            <a:endParaRPr lang="en-US" dirty="0"/>
          </a:p>
        </p:txBody>
      </p:sp>
      <p:sp>
        <p:nvSpPr>
          <p:cNvPr id="3" name="Content Placeholder 2"/>
          <p:cNvSpPr>
            <a:spLocks noGrp="1"/>
          </p:cNvSpPr>
          <p:nvPr>
            <p:ph idx="1"/>
          </p:nvPr>
        </p:nvSpPr>
        <p:spPr>
          <a:xfrm>
            <a:off x="698500" y="1778000"/>
            <a:ext cx="7683500" cy="3327400"/>
          </a:xfrm>
        </p:spPr>
        <p:txBody>
          <a:bodyPr/>
          <a:lstStyle/>
          <a:p>
            <a:pPr algn="ctr">
              <a:lnSpc>
                <a:spcPct val="100000"/>
              </a:lnSpc>
              <a:buFont typeface="Symbol" pitchFamily="-1" charset="2"/>
              <a:buNone/>
            </a:pPr>
            <a:r>
              <a:rPr lang="en-US" dirty="0" smtClean="0">
                <a:solidFill>
                  <a:schemeClr val="hlink"/>
                </a:solidFill>
                <a:latin typeface="Arial" pitchFamily="-1" charset="0"/>
              </a:rPr>
              <a:t> </a:t>
            </a:r>
            <a:r>
              <a:rPr lang="en-US" u="sng" dirty="0" smtClean="0">
                <a:latin typeface="Arial" pitchFamily="-1" charset="0"/>
              </a:rPr>
              <a:t>non-exclusive</a:t>
            </a:r>
            <a:r>
              <a:rPr lang="en-US" u="sng" dirty="0" smtClean="0">
                <a:solidFill>
                  <a:schemeClr val="hlink"/>
                </a:solidFill>
                <a:latin typeface="Arial" pitchFamily="-1" charset="0"/>
              </a:rPr>
              <a:t> </a:t>
            </a:r>
            <a:r>
              <a:rPr lang="en-US" u="sng" dirty="0" smtClean="0">
                <a:latin typeface="Arial" pitchFamily="-1" charset="0"/>
              </a:rPr>
              <a:t>lock compatibility</a:t>
            </a:r>
          </a:p>
          <a:p>
            <a:pPr>
              <a:lnSpc>
                <a:spcPct val="100000"/>
              </a:lnSpc>
              <a:buFont typeface="Symbol" pitchFamily="-1" charset="2"/>
              <a:buNone/>
            </a:pPr>
            <a:r>
              <a:rPr lang="en-US" dirty="0" smtClean="0">
                <a:latin typeface="Arial" pitchFamily="-1" charset="0"/>
              </a:rPr>
              <a:t>	    Lock already		Lock requested</a:t>
            </a:r>
          </a:p>
          <a:p>
            <a:pPr>
              <a:lnSpc>
                <a:spcPct val="60000"/>
              </a:lnSpc>
              <a:buFont typeface="Symbol" pitchFamily="-1" charset="2"/>
              <a:buNone/>
            </a:pPr>
            <a:r>
              <a:rPr lang="en-US" dirty="0" smtClean="0">
                <a:latin typeface="Arial" pitchFamily="-1" charset="0"/>
              </a:rPr>
              <a:t>		      set		read		write</a:t>
            </a:r>
          </a:p>
          <a:p>
            <a:pPr>
              <a:lnSpc>
                <a:spcPct val="60000"/>
              </a:lnSpc>
              <a:buFont typeface="Symbol" pitchFamily="-1" charset="2"/>
              <a:buNone/>
            </a:pPr>
            <a:r>
              <a:rPr lang="en-US" dirty="0" smtClean="0">
                <a:latin typeface="Arial" pitchFamily="-1" charset="0"/>
              </a:rPr>
              <a:t>		none			  </a:t>
            </a:r>
            <a:r>
              <a:rPr lang="en-US" dirty="0" smtClean="0">
                <a:solidFill>
                  <a:schemeClr val="hlink"/>
                </a:solidFill>
                <a:latin typeface="Arial" pitchFamily="-1" charset="0"/>
              </a:rPr>
              <a:t>OK</a:t>
            </a:r>
            <a:r>
              <a:rPr lang="en-US" dirty="0" smtClean="0">
                <a:latin typeface="Arial" pitchFamily="-1" charset="0"/>
              </a:rPr>
              <a:t>		  </a:t>
            </a:r>
            <a:r>
              <a:rPr lang="en-US" dirty="0" smtClean="0">
                <a:solidFill>
                  <a:schemeClr val="hlink"/>
                </a:solidFill>
                <a:latin typeface="Arial" pitchFamily="-1" charset="0"/>
              </a:rPr>
              <a:t>OK</a:t>
            </a:r>
          </a:p>
          <a:p>
            <a:pPr>
              <a:lnSpc>
                <a:spcPct val="60000"/>
              </a:lnSpc>
              <a:buFont typeface="Symbol" pitchFamily="-1" charset="2"/>
              <a:buNone/>
            </a:pPr>
            <a:r>
              <a:rPr lang="en-US" dirty="0" smtClean="0">
                <a:latin typeface="Arial" pitchFamily="-1" charset="0"/>
              </a:rPr>
              <a:t>		read			  </a:t>
            </a:r>
            <a:r>
              <a:rPr lang="en-US" dirty="0" smtClean="0">
                <a:solidFill>
                  <a:schemeClr val="hlink"/>
                </a:solidFill>
                <a:latin typeface="Arial" pitchFamily="-1" charset="0"/>
              </a:rPr>
              <a:t>OK</a:t>
            </a:r>
            <a:r>
              <a:rPr lang="en-US" dirty="0" smtClean="0">
                <a:latin typeface="Arial" pitchFamily="-1" charset="0"/>
              </a:rPr>
              <a:t>		</a:t>
            </a:r>
            <a:r>
              <a:rPr lang="en-US" dirty="0" smtClean="0">
                <a:solidFill>
                  <a:srgbClr val="0000FF"/>
                </a:solidFill>
                <a:latin typeface="Arial" pitchFamily="-1" charset="0"/>
              </a:rPr>
              <a:t>WAIT</a:t>
            </a:r>
          </a:p>
          <a:p>
            <a:pPr>
              <a:lnSpc>
                <a:spcPct val="60000"/>
              </a:lnSpc>
              <a:buFont typeface="Symbol" pitchFamily="-1" charset="2"/>
              <a:buNone/>
            </a:pPr>
            <a:r>
              <a:rPr lang="en-US" dirty="0" smtClean="0">
                <a:latin typeface="Arial" pitchFamily="-1" charset="0"/>
              </a:rPr>
              <a:t>		write			</a:t>
            </a:r>
            <a:r>
              <a:rPr lang="en-US" dirty="0" smtClean="0">
                <a:solidFill>
                  <a:srgbClr val="0000FF"/>
                </a:solidFill>
                <a:latin typeface="Arial" pitchFamily="-1" charset="0"/>
              </a:rPr>
              <a:t>WAIT</a:t>
            </a:r>
            <a:r>
              <a:rPr lang="en-US" dirty="0" smtClean="0">
                <a:solidFill>
                  <a:schemeClr val="accent2"/>
                </a:solidFill>
                <a:latin typeface="Arial" pitchFamily="-1" charset="0"/>
              </a:rPr>
              <a:t>	</a:t>
            </a:r>
            <a:r>
              <a:rPr lang="en-US" dirty="0" smtClean="0">
                <a:latin typeface="Arial" pitchFamily="-1" charset="0"/>
              </a:rPr>
              <a:t>	</a:t>
            </a:r>
            <a:r>
              <a:rPr lang="en-US" dirty="0" smtClean="0">
                <a:solidFill>
                  <a:srgbClr val="0000FF"/>
                </a:solidFill>
                <a:latin typeface="Arial" pitchFamily="-1" charset="0"/>
              </a:rPr>
              <a:t>WAIT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a:t>
            </a:fld>
            <a:endParaRPr lang="en-US" b="0">
              <a:solidFill>
                <a:srgbClr val="FBBA03"/>
              </a:solidFill>
            </a:endParaRPr>
          </a:p>
        </p:txBody>
      </p:sp>
      <p:sp>
        <p:nvSpPr>
          <p:cNvPr id="5" name="Line 4"/>
          <p:cNvSpPr>
            <a:spLocks noChangeShapeType="1"/>
          </p:cNvSpPr>
          <p:nvPr/>
        </p:nvSpPr>
        <p:spPr bwMode="auto">
          <a:xfrm flipV="1">
            <a:off x="977900" y="2997200"/>
            <a:ext cx="6337300" cy="0"/>
          </a:xfrm>
          <a:prstGeom prst="line">
            <a:avLst/>
          </a:prstGeom>
          <a:noFill/>
          <a:ln w="38100" cmpd="dbl">
            <a:solidFill>
              <a:srgbClr val="000000"/>
            </a:solidFill>
            <a:round/>
            <a:headEnd type="none" w="sm" len="sm"/>
            <a:tailEnd type="none" w="med" len="lg"/>
          </a:ln>
        </p:spPr>
        <p:txBody>
          <a:bodyPr wrap="none" anchor="ctr">
            <a:prstTxWarp prst="textNoShape">
              <a:avLst/>
            </a:prstTxWarp>
          </a:bodyPr>
          <a:lstStyle/>
          <a:p>
            <a:endParaRPr lang="en-US"/>
          </a:p>
        </p:txBody>
      </p:sp>
      <p:sp>
        <p:nvSpPr>
          <p:cNvPr id="6" name="Line 5"/>
          <p:cNvSpPr>
            <a:spLocks noChangeShapeType="1"/>
          </p:cNvSpPr>
          <p:nvPr/>
        </p:nvSpPr>
        <p:spPr bwMode="auto">
          <a:xfrm flipV="1">
            <a:off x="952500" y="4318000"/>
            <a:ext cx="6451600" cy="0"/>
          </a:xfrm>
          <a:prstGeom prst="line">
            <a:avLst/>
          </a:prstGeom>
          <a:noFill/>
          <a:ln w="12700">
            <a:solidFill>
              <a:srgbClr val="000000"/>
            </a:solidFill>
            <a:round/>
            <a:headEnd type="none" w="sm" len="sm"/>
            <a:tailEnd type="none" w="med" len="lg"/>
          </a:ln>
        </p:spPr>
        <p:txBody>
          <a:bodyPr wrap="none" anchor="ctr">
            <a:prstTxWarp prst="textNoShape">
              <a:avLst/>
            </a:prstTxWarp>
          </a:bodyPr>
          <a:lstStyle/>
          <a:p>
            <a:endParaRPr lang="en-US"/>
          </a:p>
        </p:txBody>
      </p:sp>
      <p:sp>
        <p:nvSpPr>
          <p:cNvPr id="7" name="Line 6"/>
          <p:cNvSpPr>
            <a:spLocks noChangeShapeType="1"/>
          </p:cNvSpPr>
          <p:nvPr/>
        </p:nvSpPr>
        <p:spPr bwMode="auto">
          <a:xfrm flipH="1">
            <a:off x="5384800" y="2819400"/>
            <a:ext cx="0" cy="1011941"/>
          </a:xfrm>
          <a:prstGeom prst="line">
            <a:avLst/>
          </a:prstGeom>
          <a:noFill/>
          <a:ln w="38100" cmpd="dbl">
            <a:solidFill>
              <a:srgbClr val="000000"/>
            </a:solidFill>
            <a:round/>
            <a:headEnd type="none" w="sm" len="sm"/>
            <a:tailEnd type="none" w="med" len="lg"/>
          </a:ln>
        </p:spPr>
        <p:txBody>
          <a:bodyPr wrap="none" anchor="ctr">
            <a:prstTxWarp prst="textNoShape">
              <a:avLst/>
            </a:prstTxWarp>
          </a:bodyPr>
          <a:lstStyle/>
          <a:p>
            <a:endParaRPr lang="en-US"/>
          </a:p>
        </p:txBody>
      </p:sp>
      <p:sp>
        <p:nvSpPr>
          <p:cNvPr id="8" name="Line 7"/>
          <p:cNvSpPr>
            <a:spLocks noChangeShapeType="1"/>
          </p:cNvSpPr>
          <p:nvPr/>
        </p:nvSpPr>
        <p:spPr bwMode="auto">
          <a:xfrm flipH="1">
            <a:off x="3556000" y="2489200"/>
            <a:ext cx="0" cy="1234911"/>
          </a:xfrm>
          <a:prstGeom prst="line">
            <a:avLst/>
          </a:prstGeom>
          <a:noFill/>
          <a:ln w="38100" cmpd="dbl">
            <a:solidFill>
              <a:srgbClr val="000000"/>
            </a:solidFill>
            <a:round/>
            <a:headEnd type="none" w="sm" len="sm"/>
            <a:tailEnd type="none" w="med" len="lg"/>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22697610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Transfer</a:t>
            </a:r>
            <a:endParaRPr lang="en-US" dirty="0"/>
          </a:p>
        </p:txBody>
      </p:sp>
      <p:sp>
        <p:nvSpPr>
          <p:cNvPr id="3" name="Content Placeholder 2"/>
          <p:cNvSpPr>
            <a:spLocks noGrp="1"/>
          </p:cNvSpPr>
          <p:nvPr>
            <p:ph idx="1"/>
          </p:nvPr>
        </p:nvSpPr>
        <p:spPr/>
        <p:txBody>
          <a:bodyPr/>
          <a:lstStyle/>
          <a:p>
            <a:r>
              <a:rPr lang="en-US" dirty="0" smtClean="0"/>
              <a:t>When a new process joins the group, state transfer may be needed (at view delivery point) to bring it up to date</a:t>
            </a:r>
          </a:p>
          <a:p>
            <a:pPr lvl="1"/>
            <a:r>
              <a:rPr lang="en-US" altLang="ja-JP" dirty="0" smtClean="0"/>
              <a:t>"</a:t>
            </a:r>
            <a:r>
              <a:rPr lang="en-US" dirty="0" smtClean="0"/>
              <a:t>state</a:t>
            </a:r>
            <a:r>
              <a:rPr lang="en-US" altLang="ja-JP" dirty="0" smtClean="0"/>
              <a:t>"</a:t>
            </a:r>
            <a:r>
              <a:rPr lang="en-US" dirty="0" smtClean="0"/>
              <a:t> may be list of all messages delivered so far (wasteful)</a:t>
            </a:r>
          </a:p>
          <a:p>
            <a:pPr lvl="1"/>
            <a:r>
              <a:rPr lang="en-US" altLang="ja-JP" dirty="0" smtClean="0"/>
              <a:t>"</a:t>
            </a:r>
            <a:r>
              <a:rPr lang="en-US" dirty="0" smtClean="0"/>
              <a:t>state</a:t>
            </a:r>
            <a:r>
              <a:rPr lang="en-US" altLang="ja-JP" dirty="0" smtClean="0"/>
              <a:t>"</a:t>
            </a:r>
            <a:r>
              <a:rPr lang="en-US" dirty="0" smtClean="0"/>
              <a:t> could be list of current server object values (e.g., a bank database) – could be large</a:t>
            </a:r>
          </a:p>
          <a:p>
            <a:pPr lvl="1"/>
            <a:r>
              <a:rPr lang="en-US" dirty="0" smtClean="0"/>
              <a:t>Important to optimize this state transfer</a:t>
            </a:r>
          </a:p>
          <a:p>
            <a:r>
              <a:rPr lang="en-US" dirty="0" smtClean="0"/>
              <a:t>View Synchrony = </a:t>
            </a:r>
            <a:r>
              <a:rPr lang="en-US" altLang="ja-JP" dirty="0" smtClean="0"/>
              <a:t>"</a:t>
            </a:r>
            <a:r>
              <a:rPr lang="en-US" dirty="0" smtClean="0"/>
              <a:t>Virtual Synchrony</a:t>
            </a:r>
            <a:r>
              <a:rPr lang="en-US" altLang="ja-JP" dirty="0" smtClean="0"/>
              <a:t>"</a:t>
            </a:r>
            <a:endParaRPr lang="en-US" dirty="0" smtClean="0"/>
          </a:p>
          <a:p>
            <a:pPr lvl="1"/>
            <a:r>
              <a:rPr lang="en-US" dirty="0" smtClean="0"/>
              <a:t>Provides an abstraction of a synchronous network that hides the asynchrony of the underlying network from distributed applications </a:t>
            </a:r>
          </a:p>
          <a:p>
            <a:pPr lvl="1"/>
            <a:r>
              <a:rPr lang="en-US" dirty="0" smtClean="0"/>
              <a:t>But does not violate FLP impossibility (since can partition)</a:t>
            </a:r>
          </a:p>
          <a:p>
            <a:r>
              <a:rPr lang="en-US" dirty="0" smtClean="0"/>
              <a:t>Used in ISIS toolkit (NY Stock Exchange)</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20</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Replicating objects across servers improves performance, fault-tolerance, availability</a:t>
            </a:r>
          </a:p>
          <a:p>
            <a:r>
              <a:rPr lang="en-US" dirty="0" smtClean="0"/>
              <a:t>Raises problem of Replica Management</a:t>
            </a:r>
          </a:p>
          <a:p>
            <a:r>
              <a:rPr lang="en-US" dirty="0" smtClean="0"/>
              <a:t>Group communication an important building block</a:t>
            </a:r>
          </a:p>
          <a:p>
            <a:r>
              <a:rPr lang="en-US" dirty="0" smtClean="0"/>
              <a:t>View Synchronous communication service provides totally ordered delivery of </a:t>
            </a:r>
            <a:r>
              <a:rPr lang="en-US" dirty="0" err="1" smtClean="0"/>
              <a:t>views+multicasts</a:t>
            </a:r>
            <a:endParaRPr lang="en-US" dirty="0" smtClean="0"/>
          </a:p>
          <a:p>
            <a:r>
              <a:rPr lang="en-US" dirty="0" err="1" smtClean="0"/>
              <a:t>RMs</a:t>
            </a:r>
            <a:r>
              <a:rPr lang="en-US" dirty="0" smtClean="0"/>
              <a:t> can be built over </a:t>
            </a:r>
            <a:r>
              <a:rPr lang="en-US" smtClean="0"/>
              <a:t>this service</a:t>
            </a:r>
            <a:endParaRPr lang="en-US" dirty="0" smtClean="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21</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Slide Number Placeholder 5"/>
          <p:cNvSpPr>
            <a:spLocks noGrp="1"/>
          </p:cNvSpPr>
          <p:nvPr>
            <p:ph type="sldNum" sz="quarter" idx="12"/>
          </p:nvPr>
        </p:nvSpPr>
        <p:spPr>
          <a:noFill/>
        </p:spPr>
        <p:txBody>
          <a:bodyPr/>
          <a:lstStyle/>
          <a:p>
            <a:fld id="{7888A9B7-E954-E041-8E9D-C26F0D6CC7B8}" type="slidenum">
              <a:rPr lang="en-US"/>
              <a:pPr/>
              <a:t>22</a:t>
            </a:fld>
            <a:endParaRPr lang="en-US" b="0">
              <a:solidFill>
                <a:srgbClr val="FBBA03"/>
              </a:solidFill>
            </a:endParaRPr>
          </a:p>
        </p:txBody>
      </p:sp>
      <p:sp>
        <p:nvSpPr>
          <p:cNvPr id="134149" name="Rectangle 2"/>
          <p:cNvSpPr>
            <a:spLocks noGrp="1" noChangeArrowheads="1"/>
          </p:cNvSpPr>
          <p:nvPr>
            <p:ph type="title"/>
          </p:nvPr>
        </p:nvSpPr>
        <p:spPr/>
        <p:txBody>
          <a:bodyPr/>
          <a:lstStyle/>
          <a:p>
            <a:r>
              <a:rPr lang="en-US"/>
              <a:t>Acknowledgements</a:t>
            </a:r>
          </a:p>
        </p:txBody>
      </p:sp>
      <p:sp>
        <p:nvSpPr>
          <p:cNvPr id="134150" name="Rectangle 3"/>
          <p:cNvSpPr>
            <a:spLocks noGrp="1" noChangeArrowheads="1"/>
          </p:cNvSpPr>
          <p:nvPr>
            <p:ph type="body" idx="1"/>
          </p:nvPr>
        </p:nvSpPr>
        <p:spPr/>
        <p:txBody>
          <a:bodyPr/>
          <a:lstStyle/>
          <a:p>
            <a:r>
              <a:rPr lang="en-US" dirty="0" smtClean="0"/>
              <a:t>These slides contain material developed and copyrighted by </a:t>
            </a:r>
            <a:r>
              <a:rPr lang="en-US" dirty="0" err="1" smtClean="0"/>
              <a:t>Indranil</a:t>
            </a:r>
            <a:r>
              <a:rPr lang="en-US" dirty="0" smtClean="0"/>
              <a:t> Gupta (UIUC).</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Two-Version Locking</a:t>
            </a:r>
            <a:endParaRPr lang="en-US" dirty="0"/>
          </a:p>
        </p:txBody>
      </p:sp>
      <p:sp>
        <p:nvSpPr>
          <p:cNvPr id="3" name="Content Placeholder 2"/>
          <p:cNvSpPr>
            <a:spLocks noGrp="1"/>
          </p:cNvSpPr>
          <p:nvPr>
            <p:ph idx="1"/>
          </p:nvPr>
        </p:nvSpPr>
        <p:spPr>
          <a:xfrm>
            <a:off x="698500" y="1778000"/>
            <a:ext cx="7683500" cy="3327400"/>
          </a:xfrm>
        </p:spPr>
        <p:txBody>
          <a:bodyPr/>
          <a:lstStyle/>
          <a:p>
            <a:pPr algn="ctr">
              <a:lnSpc>
                <a:spcPct val="100000"/>
              </a:lnSpc>
              <a:buFont typeface="Symbol" pitchFamily="-1" charset="2"/>
              <a:buNone/>
            </a:pPr>
            <a:r>
              <a:rPr lang="en-US" u="sng" dirty="0" smtClean="0">
                <a:latin typeface="Arial" pitchFamily="-1" charset="0"/>
              </a:rPr>
              <a:t>lock compatibility</a:t>
            </a:r>
          </a:p>
          <a:p>
            <a:pPr>
              <a:lnSpc>
                <a:spcPct val="100000"/>
              </a:lnSpc>
              <a:buFont typeface="Symbol" pitchFamily="-1" charset="2"/>
              <a:buNone/>
            </a:pPr>
            <a:r>
              <a:rPr lang="en-US" dirty="0" smtClean="0">
                <a:latin typeface="Arial" pitchFamily="-1" charset="0"/>
              </a:rPr>
              <a:t>	    Lock already		Lock requested</a:t>
            </a:r>
          </a:p>
          <a:p>
            <a:pPr>
              <a:lnSpc>
                <a:spcPct val="60000"/>
              </a:lnSpc>
              <a:buFont typeface="Symbol" pitchFamily="-1" charset="2"/>
              <a:buNone/>
            </a:pPr>
            <a:r>
              <a:rPr lang="en-US" dirty="0" smtClean="0">
                <a:latin typeface="Arial" pitchFamily="-1" charset="0"/>
              </a:rPr>
              <a:t>		      set		read	    write	commit</a:t>
            </a:r>
          </a:p>
          <a:p>
            <a:pPr>
              <a:lnSpc>
                <a:spcPct val="60000"/>
              </a:lnSpc>
              <a:buFont typeface="Symbol" pitchFamily="-1" charset="2"/>
              <a:buNone/>
            </a:pPr>
            <a:r>
              <a:rPr lang="en-US" dirty="0" smtClean="0">
                <a:latin typeface="Arial" pitchFamily="-1" charset="0"/>
              </a:rPr>
              <a:t>		none			  </a:t>
            </a:r>
            <a:r>
              <a:rPr lang="en-US" dirty="0" smtClean="0">
                <a:solidFill>
                  <a:schemeClr val="hlink"/>
                </a:solidFill>
                <a:latin typeface="Arial" pitchFamily="-1" charset="0"/>
              </a:rPr>
              <a:t>OK</a:t>
            </a:r>
            <a:r>
              <a:rPr lang="en-US" dirty="0" smtClean="0">
                <a:latin typeface="Arial" pitchFamily="-1" charset="0"/>
              </a:rPr>
              <a:t>	</a:t>
            </a:r>
            <a:r>
              <a:rPr lang="en-US" dirty="0">
                <a:latin typeface="Arial" pitchFamily="-1" charset="0"/>
              </a:rPr>
              <a:t> </a:t>
            </a:r>
            <a:r>
              <a:rPr lang="en-US" dirty="0" smtClean="0">
                <a:latin typeface="Arial" pitchFamily="-1" charset="0"/>
              </a:rPr>
              <a:t>    </a:t>
            </a:r>
            <a:r>
              <a:rPr lang="en-US" dirty="0">
                <a:solidFill>
                  <a:schemeClr val="hlink"/>
                </a:solidFill>
                <a:latin typeface="Arial" pitchFamily="-1" charset="0"/>
              </a:rPr>
              <a:t>OK		</a:t>
            </a:r>
            <a:r>
              <a:rPr lang="en-US" dirty="0" smtClean="0">
                <a:solidFill>
                  <a:schemeClr val="hlink"/>
                </a:solidFill>
                <a:latin typeface="Arial" pitchFamily="-1" charset="0"/>
              </a:rPr>
              <a:t>  OK</a:t>
            </a:r>
          </a:p>
          <a:p>
            <a:pPr>
              <a:lnSpc>
                <a:spcPct val="60000"/>
              </a:lnSpc>
              <a:buFont typeface="Symbol" pitchFamily="-1" charset="2"/>
              <a:buNone/>
            </a:pPr>
            <a:r>
              <a:rPr lang="en-US" dirty="0" smtClean="0">
                <a:latin typeface="Arial" pitchFamily="-1" charset="0"/>
              </a:rPr>
              <a:t>		read			  </a:t>
            </a:r>
            <a:r>
              <a:rPr lang="en-US" dirty="0" smtClean="0">
                <a:solidFill>
                  <a:schemeClr val="hlink"/>
                </a:solidFill>
                <a:latin typeface="Arial" pitchFamily="-1" charset="0"/>
              </a:rPr>
              <a:t>OK</a:t>
            </a:r>
            <a:r>
              <a:rPr lang="en-US" dirty="0" smtClean="0">
                <a:latin typeface="Arial" pitchFamily="-1" charset="0"/>
              </a:rPr>
              <a:t>	</a:t>
            </a:r>
            <a:r>
              <a:rPr lang="en-US" dirty="0">
                <a:latin typeface="Arial" pitchFamily="-1" charset="0"/>
              </a:rPr>
              <a:t> </a:t>
            </a:r>
            <a:r>
              <a:rPr lang="en-US" dirty="0" smtClean="0">
                <a:latin typeface="Arial" pitchFamily="-1" charset="0"/>
              </a:rPr>
              <a:t>    </a:t>
            </a:r>
            <a:r>
              <a:rPr lang="en-US" dirty="0" smtClean="0">
                <a:solidFill>
                  <a:schemeClr val="hlink"/>
                </a:solidFill>
                <a:latin typeface="Arial" pitchFamily="-1" charset="0"/>
              </a:rPr>
              <a:t>OK		</a:t>
            </a:r>
            <a:r>
              <a:rPr lang="en-US" dirty="0">
                <a:solidFill>
                  <a:srgbClr val="0000FF"/>
                </a:solidFill>
                <a:latin typeface="Arial" pitchFamily="-1" charset="0"/>
              </a:rPr>
              <a:t>WAIT</a:t>
            </a:r>
            <a:endParaRPr lang="en-US" dirty="0" smtClean="0">
              <a:solidFill>
                <a:srgbClr val="0000FF"/>
              </a:solidFill>
              <a:latin typeface="Arial" pitchFamily="-1" charset="0"/>
            </a:endParaRPr>
          </a:p>
          <a:p>
            <a:pPr>
              <a:lnSpc>
                <a:spcPct val="60000"/>
              </a:lnSpc>
              <a:buFont typeface="Symbol" pitchFamily="-1" charset="2"/>
              <a:buNone/>
            </a:pPr>
            <a:r>
              <a:rPr lang="en-US" dirty="0" smtClean="0">
                <a:latin typeface="Arial" pitchFamily="-1" charset="0"/>
              </a:rPr>
              <a:t>		write			  </a:t>
            </a:r>
            <a:r>
              <a:rPr lang="en-US" dirty="0">
                <a:solidFill>
                  <a:schemeClr val="hlink"/>
                </a:solidFill>
                <a:latin typeface="Arial" pitchFamily="-1" charset="0"/>
              </a:rPr>
              <a:t>OK</a:t>
            </a:r>
            <a:r>
              <a:rPr lang="en-US" dirty="0" smtClean="0">
                <a:solidFill>
                  <a:schemeClr val="accent2"/>
                </a:solidFill>
                <a:latin typeface="Arial" pitchFamily="-1" charset="0"/>
              </a:rPr>
              <a:t>	</a:t>
            </a:r>
            <a:r>
              <a:rPr lang="en-US" dirty="0">
                <a:latin typeface="Arial" pitchFamily="-1" charset="0"/>
              </a:rPr>
              <a:t> </a:t>
            </a:r>
            <a:r>
              <a:rPr lang="en-US" dirty="0" smtClean="0">
                <a:latin typeface="Arial" pitchFamily="-1" charset="0"/>
              </a:rPr>
              <a:t>  </a:t>
            </a:r>
            <a:r>
              <a:rPr lang="en-US" dirty="0" smtClean="0">
                <a:solidFill>
                  <a:srgbClr val="0000FF"/>
                </a:solidFill>
                <a:latin typeface="Arial" pitchFamily="-1" charset="0"/>
              </a:rPr>
              <a:t>WAIT</a:t>
            </a:r>
          </a:p>
          <a:p>
            <a:pPr>
              <a:lnSpc>
                <a:spcPct val="60000"/>
              </a:lnSpc>
              <a:buFont typeface="Symbol" pitchFamily="-1" charset="2"/>
              <a:buNone/>
            </a:pPr>
            <a:r>
              <a:rPr lang="en-US" dirty="0">
                <a:latin typeface="Arial" pitchFamily="-1" charset="0"/>
              </a:rPr>
              <a:t>	</a:t>
            </a:r>
            <a:r>
              <a:rPr lang="en-US" dirty="0" smtClean="0">
                <a:latin typeface="Arial" pitchFamily="-1" charset="0"/>
              </a:rPr>
              <a:t>	commit		</a:t>
            </a:r>
            <a:r>
              <a:rPr lang="en-US" dirty="0" smtClean="0">
                <a:solidFill>
                  <a:srgbClr val="0000FF"/>
                </a:solidFill>
                <a:latin typeface="Arial" pitchFamily="-1" charset="0"/>
              </a:rPr>
              <a:t>WAIT	   </a:t>
            </a:r>
            <a:r>
              <a:rPr lang="en-US" dirty="0">
                <a:solidFill>
                  <a:srgbClr val="0000FF"/>
                </a:solidFill>
                <a:latin typeface="Arial" pitchFamily="-1" charset="0"/>
              </a:rPr>
              <a:t>WAIT</a:t>
            </a:r>
            <a:endParaRPr lang="en-US" dirty="0" smtClean="0">
              <a:latin typeface="Arial" pitchFamily="-1" charset="0"/>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3</a:t>
            </a:fld>
            <a:endParaRPr lang="en-US" b="0">
              <a:solidFill>
                <a:srgbClr val="FBBA03"/>
              </a:solidFill>
            </a:endParaRPr>
          </a:p>
        </p:txBody>
      </p:sp>
      <p:sp>
        <p:nvSpPr>
          <p:cNvPr id="5" name="Line 4"/>
          <p:cNvSpPr>
            <a:spLocks noChangeShapeType="1"/>
          </p:cNvSpPr>
          <p:nvPr/>
        </p:nvSpPr>
        <p:spPr bwMode="auto">
          <a:xfrm flipV="1">
            <a:off x="1371600" y="2971800"/>
            <a:ext cx="7010400" cy="25400"/>
          </a:xfrm>
          <a:prstGeom prst="line">
            <a:avLst/>
          </a:prstGeom>
          <a:noFill/>
          <a:ln w="38100" cmpd="dbl">
            <a:solidFill>
              <a:srgbClr val="000000"/>
            </a:solidFill>
            <a:round/>
            <a:headEnd type="none" w="sm" len="sm"/>
            <a:tailEnd type="none" w="med" len="lg"/>
          </a:ln>
        </p:spPr>
        <p:txBody>
          <a:bodyPr wrap="none" anchor="ctr">
            <a:prstTxWarp prst="textNoShape">
              <a:avLst/>
            </a:prstTxWarp>
          </a:bodyPr>
          <a:lstStyle/>
          <a:p>
            <a:endParaRPr lang="en-US"/>
          </a:p>
        </p:txBody>
      </p:sp>
      <p:sp>
        <p:nvSpPr>
          <p:cNvPr id="6" name="Line 5"/>
          <p:cNvSpPr>
            <a:spLocks noChangeShapeType="1"/>
          </p:cNvSpPr>
          <p:nvPr/>
        </p:nvSpPr>
        <p:spPr bwMode="auto">
          <a:xfrm>
            <a:off x="952500" y="4318000"/>
            <a:ext cx="7429500" cy="25400"/>
          </a:xfrm>
          <a:prstGeom prst="line">
            <a:avLst/>
          </a:prstGeom>
          <a:noFill/>
          <a:ln w="12700">
            <a:solidFill>
              <a:srgbClr val="000000"/>
            </a:solidFill>
            <a:round/>
            <a:headEnd type="none" w="sm" len="sm"/>
            <a:tailEnd type="none" w="med" len="lg"/>
          </a:ln>
        </p:spPr>
        <p:txBody>
          <a:bodyPr wrap="none" anchor="ctr">
            <a:prstTxWarp prst="textNoShape">
              <a:avLst/>
            </a:prstTxWarp>
          </a:bodyPr>
          <a:lstStyle/>
          <a:p>
            <a:endParaRPr lang="en-US"/>
          </a:p>
        </p:txBody>
      </p:sp>
      <p:sp>
        <p:nvSpPr>
          <p:cNvPr id="8" name="Line 7"/>
          <p:cNvSpPr>
            <a:spLocks noChangeShapeType="1"/>
          </p:cNvSpPr>
          <p:nvPr/>
        </p:nvSpPr>
        <p:spPr bwMode="auto">
          <a:xfrm flipH="1">
            <a:off x="3556000" y="3032289"/>
            <a:ext cx="0" cy="1234911"/>
          </a:xfrm>
          <a:prstGeom prst="line">
            <a:avLst/>
          </a:prstGeom>
          <a:noFill/>
          <a:ln w="38100" cmpd="dbl">
            <a:solidFill>
              <a:srgbClr val="000000"/>
            </a:solidFill>
            <a:round/>
            <a:headEnd type="none" w="sm" len="sm"/>
            <a:tailEnd type="none" w="med" len="lg"/>
          </a:ln>
        </p:spPr>
        <p:txBody>
          <a:bodyPr wrap="none" anchor="ctr">
            <a:prstTxWarp prst="textNoShape">
              <a:avLst/>
            </a:prstTxWarp>
          </a:bodyPr>
          <a:lstStyle/>
          <a:p>
            <a:endParaRPr lang="en-US"/>
          </a:p>
        </p:txBody>
      </p:sp>
      <p:sp>
        <p:nvSpPr>
          <p:cNvPr id="10" name="Line 7"/>
          <p:cNvSpPr>
            <a:spLocks noChangeShapeType="1"/>
          </p:cNvSpPr>
          <p:nvPr/>
        </p:nvSpPr>
        <p:spPr bwMode="auto">
          <a:xfrm flipH="1">
            <a:off x="5410200" y="3048000"/>
            <a:ext cx="0" cy="1234911"/>
          </a:xfrm>
          <a:prstGeom prst="line">
            <a:avLst/>
          </a:prstGeom>
          <a:noFill/>
          <a:ln w="38100" cmpd="dbl">
            <a:solidFill>
              <a:srgbClr val="000000"/>
            </a:solidFill>
            <a:round/>
            <a:headEnd type="none" w="sm" len="sm"/>
            <a:tailEnd type="none" w="med" len="lg"/>
          </a:ln>
        </p:spPr>
        <p:txBody>
          <a:bodyPr wrap="none" anchor="ctr">
            <a:prstTxWarp prst="textNoShape">
              <a:avLst/>
            </a:prstTxWarp>
          </a:bodyPr>
          <a:lstStyle/>
          <a:p>
            <a:endParaRPr lang="en-US"/>
          </a:p>
        </p:txBody>
      </p:sp>
      <p:sp>
        <p:nvSpPr>
          <p:cNvPr id="11" name="Line 7"/>
          <p:cNvSpPr>
            <a:spLocks noChangeShapeType="1"/>
          </p:cNvSpPr>
          <p:nvPr/>
        </p:nvSpPr>
        <p:spPr bwMode="auto">
          <a:xfrm flipH="1">
            <a:off x="6781800" y="3048000"/>
            <a:ext cx="0" cy="1234911"/>
          </a:xfrm>
          <a:prstGeom prst="line">
            <a:avLst/>
          </a:prstGeom>
          <a:noFill/>
          <a:ln w="38100" cmpd="dbl">
            <a:solidFill>
              <a:srgbClr val="000000"/>
            </a:solidFill>
            <a:round/>
            <a:headEnd type="none" w="sm" len="sm"/>
            <a:tailEnd type="none" w="med" len="lg"/>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0597531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Distributed Transactions</a:t>
            </a:r>
            <a:endParaRPr lang="en-US" dirty="0"/>
          </a:p>
        </p:txBody>
      </p:sp>
      <p:sp>
        <p:nvSpPr>
          <p:cNvPr id="3" name="Content Placeholder 2"/>
          <p:cNvSpPr>
            <a:spLocks noGrp="1"/>
          </p:cNvSpPr>
          <p:nvPr>
            <p:ph idx="1"/>
          </p:nvPr>
        </p:nvSpPr>
        <p:spPr/>
        <p:txBody>
          <a:bodyPr/>
          <a:lstStyle/>
          <a:p>
            <a:r>
              <a:rPr lang="en-US" dirty="0" smtClean="0"/>
              <a:t>Atomic commit problem</a:t>
            </a:r>
          </a:p>
          <a:p>
            <a:pPr lvl="1"/>
            <a:r>
              <a:rPr lang="en-US" dirty="0" smtClean="0"/>
              <a:t>Either all commit or all abort</a:t>
            </a:r>
          </a:p>
          <a:p>
            <a:r>
              <a:rPr lang="en-US" dirty="0" smtClean="0"/>
              <a:t>2PC</a:t>
            </a:r>
          </a:p>
          <a:p>
            <a:pPr lvl="1"/>
            <a:r>
              <a:rPr lang="en-US" dirty="0" smtClean="0"/>
              <a:t>Voting phase</a:t>
            </a:r>
          </a:p>
          <a:p>
            <a:pPr lvl="1"/>
            <a:r>
              <a:rPr lang="en-US" dirty="0" smtClean="0"/>
              <a:t>Commit phase</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4</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lstStyle/>
          <a:p>
            <a:r>
              <a:rPr lang="en-US" dirty="0" smtClean="0"/>
              <a:t>Enhances a service by replication</a:t>
            </a:r>
          </a:p>
          <a:p>
            <a:pPr lvl="1"/>
            <a:r>
              <a:rPr lang="en-US" dirty="0" smtClean="0"/>
              <a:t>In what ways?</a:t>
            </a:r>
          </a:p>
          <a:p>
            <a:r>
              <a:rPr lang="en-US" dirty="0" smtClean="0"/>
              <a:t>Increased availability of service. When servers fail or when the network is partitioned.</a:t>
            </a:r>
          </a:p>
          <a:p>
            <a:pPr lvl="1"/>
            <a:r>
              <a:rPr lang="en-US" dirty="0" smtClean="0"/>
              <a:t>P:  probability that one server fails= 1 – P= availability of service. e.g. P = 5% =&gt; service is available 95% of the time.</a:t>
            </a:r>
          </a:p>
          <a:p>
            <a:pPr lvl="1"/>
            <a:r>
              <a:rPr lang="en-US" dirty="0" err="1" smtClean="0">
                <a:solidFill>
                  <a:srgbClr val="000000"/>
                </a:solidFill>
              </a:rPr>
              <a:t>P</a:t>
            </a:r>
            <a:r>
              <a:rPr lang="en-US" sz="2800" baseline="30000" dirty="0" err="1" smtClean="0">
                <a:solidFill>
                  <a:srgbClr val="000000"/>
                </a:solidFill>
              </a:rPr>
              <a:t>n</a:t>
            </a:r>
            <a:r>
              <a:rPr lang="en-US" dirty="0" smtClean="0">
                <a:solidFill>
                  <a:srgbClr val="000000"/>
                </a:solidFill>
              </a:rPr>
              <a:t>:  probability that </a:t>
            </a:r>
            <a:r>
              <a:rPr lang="en-US" dirty="0" err="1" smtClean="0">
                <a:solidFill>
                  <a:srgbClr val="000000"/>
                </a:solidFill>
              </a:rPr>
              <a:t>n</a:t>
            </a:r>
            <a:r>
              <a:rPr lang="en-US" dirty="0" smtClean="0">
                <a:solidFill>
                  <a:srgbClr val="000000"/>
                </a:solidFill>
              </a:rPr>
              <a:t> servers fail= 1 – </a:t>
            </a:r>
            <a:r>
              <a:rPr lang="en-US" dirty="0" err="1" smtClean="0">
                <a:solidFill>
                  <a:srgbClr val="000000"/>
                </a:solidFill>
              </a:rPr>
              <a:t>P</a:t>
            </a:r>
            <a:r>
              <a:rPr lang="en-US" sz="2800" baseline="30000" dirty="0" err="1" smtClean="0">
                <a:solidFill>
                  <a:srgbClr val="000000"/>
                </a:solidFill>
              </a:rPr>
              <a:t>n</a:t>
            </a:r>
            <a:r>
              <a:rPr lang="en-US" dirty="0" smtClean="0">
                <a:solidFill>
                  <a:srgbClr val="000000"/>
                </a:solidFill>
              </a:rPr>
              <a:t>= availability of service. e.g. P = 5%, </a:t>
            </a:r>
            <a:r>
              <a:rPr lang="en-US" dirty="0" err="1" smtClean="0">
                <a:solidFill>
                  <a:srgbClr val="000000"/>
                </a:solidFill>
              </a:rPr>
              <a:t>n</a:t>
            </a:r>
            <a:r>
              <a:rPr lang="en-US" dirty="0" smtClean="0">
                <a:solidFill>
                  <a:srgbClr val="000000"/>
                </a:solidFill>
              </a:rPr>
              <a:t> = 3 =&gt; service available 99.875% of the time</a:t>
            </a:r>
            <a:endParaRPr lang="en-US" dirty="0" smtClean="0"/>
          </a:p>
          <a:p>
            <a:r>
              <a:rPr lang="en-US" dirty="0" smtClean="0"/>
              <a:t>Fault tolerance</a:t>
            </a:r>
          </a:p>
          <a:p>
            <a:pPr lvl="1"/>
            <a:r>
              <a:rPr lang="en-US" dirty="0" smtClean="0"/>
              <a:t>Under the fail-stop model, if up to </a:t>
            </a:r>
            <a:r>
              <a:rPr lang="en-US" dirty="0" err="1" smtClean="0"/>
              <a:t>f</a:t>
            </a:r>
            <a:r>
              <a:rPr lang="en-US" dirty="0" smtClean="0"/>
              <a:t> of f+1 servers crash, at least one is alive.</a:t>
            </a:r>
          </a:p>
          <a:p>
            <a:r>
              <a:rPr lang="en-US" dirty="0" smtClean="0"/>
              <a:t>Load balancing</a:t>
            </a:r>
          </a:p>
          <a:p>
            <a:pPr lvl="1"/>
            <a:r>
              <a:rPr lang="en-US" dirty="0" smtClean="0"/>
              <a:t>One approach: Multiple server </a:t>
            </a:r>
            <a:r>
              <a:rPr lang="en-US" dirty="0" err="1" smtClean="0"/>
              <a:t>IPs</a:t>
            </a:r>
            <a:r>
              <a:rPr lang="en-US" dirty="0" smtClean="0"/>
              <a:t> can be assigned to the same name in DNS, which returns answers round-robin.</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5</a:t>
            </a:fld>
            <a:endParaRPr lang="en-US" b="0">
              <a:solidFill>
                <a:srgbClr val="FBBA03"/>
              </a:solidFill>
            </a:endParaRPr>
          </a:p>
        </p:txBody>
      </p:sp>
      <p:pic>
        <p:nvPicPr>
          <p:cNvPr id="7" name="Picture 6"/>
          <p:cNvPicPr>
            <a:picLocks noChangeAspect="1"/>
          </p:cNvPicPr>
          <p:nvPr/>
        </p:nvPicPr>
        <p:blipFill>
          <a:blip r:embed="rId2"/>
          <a:stretch>
            <a:fillRect/>
          </a:stretch>
        </p:blipFill>
        <p:spPr>
          <a:xfrm>
            <a:off x="685800" y="1524000"/>
            <a:ext cx="519176" cy="58997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Replication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Replication transparency</a:t>
            </a:r>
          </a:p>
          <a:p>
            <a:pPr lvl="1"/>
            <a:r>
              <a:rPr lang="en-US" dirty="0" smtClean="0"/>
              <a:t>User/client need not know that multiple physical copies of data exist.</a:t>
            </a:r>
          </a:p>
          <a:p>
            <a:r>
              <a:rPr lang="en-US" dirty="0" smtClean="0"/>
              <a:t>Replication consistency</a:t>
            </a:r>
          </a:p>
          <a:p>
            <a:pPr lvl="1"/>
            <a:r>
              <a:rPr lang="en-US" dirty="0" smtClean="0"/>
              <a:t>Data is consistent on all of the replicas (or is converging towards becoming consistent)</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6</a:t>
            </a:fld>
            <a:endParaRPr lang="en-US" b="0">
              <a:solidFill>
                <a:srgbClr val="FBBA03"/>
              </a:solidFill>
            </a:endParaRPr>
          </a:p>
        </p:txBody>
      </p:sp>
      <p:sp>
        <p:nvSpPr>
          <p:cNvPr id="5" name="Rectangle 2"/>
          <p:cNvSpPr>
            <a:spLocks noChangeArrowheads="1"/>
          </p:cNvSpPr>
          <p:nvPr/>
        </p:nvSpPr>
        <p:spPr bwMode="auto">
          <a:xfrm>
            <a:off x="5765800" y="1054100"/>
            <a:ext cx="2451100" cy="29210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6" name="Rectangle 3"/>
          <p:cNvSpPr>
            <a:spLocks noChangeArrowheads="1"/>
          </p:cNvSpPr>
          <p:nvPr/>
        </p:nvSpPr>
        <p:spPr bwMode="auto">
          <a:xfrm>
            <a:off x="5930900" y="21844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7" name="Rectangle 4"/>
          <p:cNvSpPr>
            <a:spLocks noChangeArrowheads="1"/>
          </p:cNvSpPr>
          <p:nvPr/>
        </p:nvSpPr>
        <p:spPr bwMode="auto">
          <a:xfrm>
            <a:off x="5918200" y="2971800"/>
            <a:ext cx="2133600" cy="6985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8" name="Rectangle 5"/>
          <p:cNvSpPr>
            <a:spLocks noChangeArrowheads="1"/>
          </p:cNvSpPr>
          <p:nvPr/>
        </p:nvSpPr>
        <p:spPr bwMode="auto">
          <a:xfrm>
            <a:off x="5918200" y="1257300"/>
            <a:ext cx="2133600" cy="838200"/>
          </a:xfrm>
          <a:prstGeom prst="rect">
            <a:avLst/>
          </a:prstGeom>
          <a:gradFill rotWithShape="0">
            <a:gsLst>
              <a:gs pos="0">
                <a:srgbClr val="51C3BD"/>
              </a:gs>
              <a:gs pos="50000">
                <a:srgbClr val="67F7F0"/>
              </a:gs>
              <a:gs pos="100000">
                <a:srgbClr val="51C3BD"/>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9" name="Rectangle 6"/>
          <p:cNvSpPr>
            <a:spLocks noChangeArrowheads="1"/>
          </p:cNvSpPr>
          <p:nvPr/>
        </p:nvSpPr>
        <p:spPr bwMode="auto">
          <a:xfrm>
            <a:off x="1079500" y="1168400"/>
            <a:ext cx="3886200" cy="685800"/>
          </a:xfrm>
          <a:prstGeom prst="rect">
            <a:avLst/>
          </a:prstGeom>
          <a:no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10" name="Oval 9"/>
          <p:cNvSpPr>
            <a:spLocks noChangeArrowheads="1"/>
          </p:cNvSpPr>
          <p:nvPr/>
        </p:nvSpPr>
        <p:spPr bwMode="auto">
          <a:xfrm>
            <a:off x="1371600" y="13208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1" name="Text Box 10"/>
          <p:cNvSpPr txBox="1">
            <a:spLocks noChangeArrowheads="1"/>
          </p:cNvSpPr>
          <p:nvPr/>
        </p:nvSpPr>
        <p:spPr bwMode="auto">
          <a:xfrm>
            <a:off x="1384300" y="1371600"/>
            <a:ext cx="876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dirty="0">
                <a:solidFill>
                  <a:srgbClr val="000000"/>
                </a:solidFill>
              </a:rPr>
              <a:t>Client</a:t>
            </a:r>
          </a:p>
        </p:txBody>
      </p:sp>
      <p:sp>
        <p:nvSpPr>
          <p:cNvPr id="12" name="Text Box 11"/>
          <p:cNvSpPr txBox="1">
            <a:spLocks noChangeArrowheads="1"/>
          </p:cNvSpPr>
          <p:nvPr/>
        </p:nvSpPr>
        <p:spPr bwMode="auto">
          <a:xfrm>
            <a:off x="3378200" y="1358900"/>
            <a:ext cx="1193800" cy="338554"/>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dirty="0">
                <a:solidFill>
                  <a:srgbClr val="000000"/>
                </a:solidFill>
              </a:rPr>
              <a:t>Front End</a:t>
            </a:r>
          </a:p>
        </p:txBody>
      </p:sp>
      <p:sp>
        <p:nvSpPr>
          <p:cNvPr id="13" name="Oval 12"/>
          <p:cNvSpPr>
            <a:spLocks noChangeArrowheads="1"/>
          </p:cNvSpPr>
          <p:nvPr/>
        </p:nvSpPr>
        <p:spPr bwMode="auto">
          <a:xfrm>
            <a:off x="6121400" y="14224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4" name="Oval 13"/>
          <p:cNvSpPr>
            <a:spLocks noChangeArrowheads="1"/>
          </p:cNvSpPr>
          <p:nvPr/>
        </p:nvSpPr>
        <p:spPr bwMode="auto">
          <a:xfrm>
            <a:off x="6121400" y="22225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5" name="Oval 14"/>
          <p:cNvSpPr>
            <a:spLocks noChangeArrowheads="1"/>
          </p:cNvSpPr>
          <p:nvPr/>
        </p:nvSpPr>
        <p:spPr bwMode="auto">
          <a:xfrm>
            <a:off x="6108700" y="3022600"/>
            <a:ext cx="571500" cy="5715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16" name="Text Box 15"/>
          <p:cNvSpPr txBox="1">
            <a:spLocks noChangeArrowheads="1"/>
          </p:cNvSpPr>
          <p:nvPr/>
        </p:nvSpPr>
        <p:spPr bwMode="auto">
          <a:xfrm>
            <a:off x="6083300" y="15240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17" name="Text Box 16"/>
          <p:cNvSpPr txBox="1">
            <a:spLocks noChangeArrowheads="1"/>
          </p:cNvSpPr>
          <p:nvPr/>
        </p:nvSpPr>
        <p:spPr bwMode="auto">
          <a:xfrm>
            <a:off x="6070600" y="31877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18" name="Text Box 17"/>
          <p:cNvSpPr txBox="1">
            <a:spLocks noChangeArrowheads="1"/>
          </p:cNvSpPr>
          <p:nvPr/>
        </p:nvSpPr>
        <p:spPr bwMode="auto">
          <a:xfrm>
            <a:off x="6096000" y="2349500"/>
            <a:ext cx="673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800">
                <a:solidFill>
                  <a:schemeClr val="tx1"/>
                </a:solidFill>
              </a:rPr>
              <a:t>RM</a:t>
            </a:r>
          </a:p>
        </p:txBody>
      </p:sp>
      <p:sp>
        <p:nvSpPr>
          <p:cNvPr id="19" name="Rectangle 18"/>
          <p:cNvSpPr>
            <a:spLocks noChangeArrowheads="1"/>
          </p:cNvSpPr>
          <p:nvPr/>
        </p:nvSpPr>
        <p:spPr bwMode="auto">
          <a:xfrm>
            <a:off x="1079500" y="1968500"/>
            <a:ext cx="3886200" cy="685800"/>
          </a:xfrm>
          <a:prstGeom prst="rect">
            <a:avLst/>
          </a:prstGeom>
          <a:no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20" name="Oval 19"/>
          <p:cNvSpPr>
            <a:spLocks noChangeArrowheads="1"/>
          </p:cNvSpPr>
          <p:nvPr/>
        </p:nvSpPr>
        <p:spPr bwMode="auto">
          <a:xfrm>
            <a:off x="1371600" y="21209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1" name="Text Box 20"/>
          <p:cNvSpPr txBox="1">
            <a:spLocks noChangeArrowheads="1"/>
          </p:cNvSpPr>
          <p:nvPr/>
        </p:nvSpPr>
        <p:spPr bwMode="auto">
          <a:xfrm>
            <a:off x="1384300" y="2171700"/>
            <a:ext cx="876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dirty="0">
                <a:solidFill>
                  <a:srgbClr val="000000"/>
                </a:solidFill>
              </a:rPr>
              <a:t>Client</a:t>
            </a:r>
          </a:p>
        </p:txBody>
      </p:sp>
      <p:sp>
        <p:nvSpPr>
          <p:cNvPr id="22" name="Text Box 21"/>
          <p:cNvSpPr txBox="1">
            <a:spLocks noChangeArrowheads="1"/>
          </p:cNvSpPr>
          <p:nvPr/>
        </p:nvSpPr>
        <p:spPr bwMode="auto">
          <a:xfrm>
            <a:off x="3378200" y="2146300"/>
            <a:ext cx="1193800" cy="338554"/>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dirty="0">
                <a:solidFill>
                  <a:srgbClr val="000000"/>
                </a:solidFill>
              </a:rPr>
              <a:t>Front End</a:t>
            </a:r>
          </a:p>
        </p:txBody>
      </p:sp>
      <p:sp>
        <p:nvSpPr>
          <p:cNvPr id="23" name="Rectangle 22"/>
          <p:cNvSpPr>
            <a:spLocks noChangeArrowheads="1"/>
          </p:cNvSpPr>
          <p:nvPr/>
        </p:nvSpPr>
        <p:spPr bwMode="auto">
          <a:xfrm>
            <a:off x="1092200" y="3086100"/>
            <a:ext cx="3886200" cy="685800"/>
          </a:xfrm>
          <a:prstGeom prst="rect">
            <a:avLst/>
          </a:prstGeom>
          <a:noFill/>
          <a:ln w="12700">
            <a:solidFill>
              <a:srgbClr val="000000"/>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24" name="Oval 23"/>
          <p:cNvSpPr>
            <a:spLocks noChangeArrowheads="1"/>
          </p:cNvSpPr>
          <p:nvPr/>
        </p:nvSpPr>
        <p:spPr bwMode="auto">
          <a:xfrm>
            <a:off x="1384300" y="3238500"/>
            <a:ext cx="876300" cy="406400"/>
          </a:xfrm>
          <a:prstGeom prst="ellipse">
            <a:avLst/>
          </a:prstGeom>
          <a:solidFill>
            <a:schemeClr val="accent1"/>
          </a:solidFill>
          <a:ln w="12700">
            <a:solidFill>
              <a:srgbClr val="000000"/>
            </a:solidFill>
            <a:round/>
            <a:headEnd type="none" w="sm" len="sm"/>
            <a:tailEnd type="none" w="med" len="lg"/>
          </a:ln>
        </p:spPr>
        <p:txBody>
          <a:bodyPr wrap="none" anchor="ctr"/>
          <a:lstStyle/>
          <a:p>
            <a:endParaRPr lang="en-US"/>
          </a:p>
        </p:txBody>
      </p:sp>
      <p:sp>
        <p:nvSpPr>
          <p:cNvPr id="25" name="Text Box 24"/>
          <p:cNvSpPr txBox="1">
            <a:spLocks noChangeArrowheads="1"/>
          </p:cNvSpPr>
          <p:nvPr/>
        </p:nvSpPr>
        <p:spPr bwMode="auto">
          <a:xfrm>
            <a:off x="1397000" y="3289300"/>
            <a:ext cx="876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dirty="0">
                <a:solidFill>
                  <a:srgbClr val="000000"/>
                </a:solidFill>
              </a:rPr>
              <a:t>Client</a:t>
            </a:r>
          </a:p>
        </p:txBody>
      </p:sp>
      <p:sp>
        <p:nvSpPr>
          <p:cNvPr id="26" name="Text Box 25"/>
          <p:cNvSpPr txBox="1">
            <a:spLocks noChangeArrowheads="1"/>
          </p:cNvSpPr>
          <p:nvPr/>
        </p:nvSpPr>
        <p:spPr bwMode="auto">
          <a:xfrm>
            <a:off x="3390900" y="3263900"/>
            <a:ext cx="1193800" cy="338554"/>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spcBef>
                <a:spcPct val="50000"/>
              </a:spcBef>
            </a:pPr>
            <a:r>
              <a:rPr lang="en-US" sz="1600" b="1" dirty="0">
                <a:solidFill>
                  <a:srgbClr val="000000"/>
                </a:solidFill>
              </a:rPr>
              <a:t>Front End</a:t>
            </a:r>
          </a:p>
        </p:txBody>
      </p:sp>
      <p:sp>
        <p:nvSpPr>
          <p:cNvPr id="27" name="Text Box 26"/>
          <p:cNvSpPr txBox="1">
            <a:spLocks noChangeArrowheads="1"/>
          </p:cNvSpPr>
          <p:nvPr/>
        </p:nvSpPr>
        <p:spPr bwMode="auto">
          <a:xfrm>
            <a:off x="7162800" y="3721100"/>
            <a:ext cx="977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sz="1600" b="1">
                <a:solidFill>
                  <a:schemeClr val="hlink"/>
                </a:solidFill>
              </a:rPr>
              <a:t>Service</a:t>
            </a:r>
          </a:p>
        </p:txBody>
      </p:sp>
      <p:sp>
        <p:nvSpPr>
          <p:cNvPr id="28" name="Line 27"/>
          <p:cNvSpPr>
            <a:spLocks noChangeShapeType="1"/>
          </p:cNvSpPr>
          <p:nvPr/>
        </p:nvSpPr>
        <p:spPr bwMode="auto">
          <a:xfrm>
            <a:off x="2247900" y="15367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2273300" y="23241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9"/>
          <p:cNvSpPr>
            <a:spLocks noChangeShapeType="1"/>
          </p:cNvSpPr>
          <p:nvPr/>
        </p:nvSpPr>
        <p:spPr bwMode="auto">
          <a:xfrm>
            <a:off x="2273300" y="3441700"/>
            <a:ext cx="11430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0"/>
          <p:cNvSpPr>
            <a:spLocks noChangeShapeType="1"/>
          </p:cNvSpPr>
          <p:nvPr/>
        </p:nvSpPr>
        <p:spPr bwMode="auto">
          <a:xfrm>
            <a:off x="4584700" y="1549400"/>
            <a:ext cx="1168400" cy="2921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1"/>
          <p:cNvSpPr>
            <a:spLocks noChangeShapeType="1"/>
          </p:cNvSpPr>
          <p:nvPr/>
        </p:nvSpPr>
        <p:spPr bwMode="auto">
          <a:xfrm>
            <a:off x="4572000" y="2298700"/>
            <a:ext cx="120650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flipV="1">
            <a:off x="4597400" y="3009900"/>
            <a:ext cx="1155700" cy="40640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4" name="Group 33"/>
          <p:cNvGrpSpPr>
            <a:grpSpLocks/>
          </p:cNvGrpSpPr>
          <p:nvPr/>
        </p:nvGrpSpPr>
        <p:grpSpPr bwMode="auto">
          <a:xfrm>
            <a:off x="6997700" y="1333500"/>
            <a:ext cx="203200" cy="393700"/>
            <a:chOff x="4408" y="920"/>
            <a:chExt cx="128" cy="248"/>
          </a:xfrm>
        </p:grpSpPr>
        <p:sp>
          <p:nvSpPr>
            <p:cNvPr id="35" name="Oval 34"/>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36" name="Line 35"/>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7" name="Group 36"/>
          <p:cNvGrpSpPr>
            <a:grpSpLocks/>
          </p:cNvGrpSpPr>
          <p:nvPr/>
        </p:nvGrpSpPr>
        <p:grpSpPr bwMode="auto">
          <a:xfrm>
            <a:off x="7150100" y="1485900"/>
            <a:ext cx="203200" cy="393700"/>
            <a:chOff x="4408" y="920"/>
            <a:chExt cx="128" cy="248"/>
          </a:xfrm>
        </p:grpSpPr>
        <p:sp>
          <p:nvSpPr>
            <p:cNvPr id="38" name="Oval 37"/>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39" name="Line 38"/>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 name="Group 39"/>
          <p:cNvGrpSpPr>
            <a:grpSpLocks/>
          </p:cNvGrpSpPr>
          <p:nvPr/>
        </p:nvGrpSpPr>
        <p:grpSpPr bwMode="auto">
          <a:xfrm>
            <a:off x="7302500" y="1638300"/>
            <a:ext cx="203200" cy="393700"/>
            <a:chOff x="4408" y="920"/>
            <a:chExt cx="128" cy="248"/>
          </a:xfrm>
        </p:grpSpPr>
        <p:sp>
          <p:nvSpPr>
            <p:cNvPr id="41" name="Oval 40"/>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42" name="Line 41"/>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 name="Group 42"/>
          <p:cNvGrpSpPr>
            <a:grpSpLocks/>
          </p:cNvGrpSpPr>
          <p:nvPr/>
        </p:nvGrpSpPr>
        <p:grpSpPr bwMode="auto">
          <a:xfrm>
            <a:off x="7010400" y="2273300"/>
            <a:ext cx="203200" cy="393700"/>
            <a:chOff x="4408" y="920"/>
            <a:chExt cx="128" cy="248"/>
          </a:xfrm>
        </p:grpSpPr>
        <p:sp>
          <p:nvSpPr>
            <p:cNvPr id="44" name="Oval 43"/>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45" name="Line 44"/>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 name="Group 45"/>
          <p:cNvGrpSpPr>
            <a:grpSpLocks/>
          </p:cNvGrpSpPr>
          <p:nvPr/>
        </p:nvGrpSpPr>
        <p:grpSpPr bwMode="auto">
          <a:xfrm>
            <a:off x="7289800" y="2260600"/>
            <a:ext cx="203200" cy="393700"/>
            <a:chOff x="4408" y="920"/>
            <a:chExt cx="128" cy="248"/>
          </a:xfrm>
        </p:grpSpPr>
        <p:sp>
          <p:nvSpPr>
            <p:cNvPr id="47" name="Oval 46"/>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48" name="Line 47"/>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9" name="Group 48"/>
          <p:cNvGrpSpPr>
            <a:grpSpLocks/>
          </p:cNvGrpSpPr>
          <p:nvPr/>
        </p:nvGrpSpPr>
        <p:grpSpPr bwMode="auto">
          <a:xfrm>
            <a:off x="7556500" y="2273300"/>
            <a:ext cx="203200" cy="393700"/>
            <a:chOff x="4408" y="920"/>
            <a:chExt cx="128" cy="248"/>
          </a:xfrm>
        </p:grpSpPr>
        <p:sp>
          <p:nvSpPr>
            <p:cNvPr id="50" name="Oval 49"/>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51" name="Line 50"/>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2" name="Group 51"/>
          <p:cNvGrpSpPr>
            <a:grpSpLocks/>
          </p:cNvGrpSpPr>
          <p:nvPr/>
        </p:nvGrpSpPr>
        <p:grpSpPr bwMode="auto">
          <a:xfrm>
            <a:off x="6819900" y="2997200"/>
            <a:ext cx="203200" cy="393700"/>
            <a:chOff x="4408" y="920"/>
            <a:chExt cx="128" cy="248"/>
          </a:xfrm>
        </p:grpSpPr>
        <p:sp>
          <p:nvSpPr>
            <p:cNvPr id="53" name="Oval 52"/>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54" name="Line 53"/>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5" name="Group 54"/>
          <p:cNvGrpSpPr>
            <a:grpSpLocks/>
          </p:cNvGrpSpPr>
          <p:nvPr/>
        </p:nvGrpSpPr>
        <p:grpSpPr bwMode="auto">
          <a:xfrm>
            <a:off x="7048500" y="3175000"/>
            <a:ext cx="203200" cy="393700"/>
            <a:chOff x="4408" y="920"/>
            <a:chExt cx="128" cy="248"/>
          </a:xfrm>
        </p:grpSpPr>
        <p:sp>
          <p:nvSpPr>
            <p:cNvPr id="56" name="Oval 55"/>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57" name="Line 56"/>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8" name="Group 57"/>
          <p:cNvGrpSpPr>
            <a:grpSpLocks/>
          </p:cNvGrpSpPr>
          <p:nvPr/>
        </p:nvGrpSpPr>
        <p:grpSpPr bwMode="auto">
          <a:xfrm>
            <a:off x="7315200" y="3086100"/>
            <a:ext cx="203200" cy="393700"/>
            <a:chOff x="4408" y="920"/>
            <a:chExt cx="128" cy="248"/>
          </a:xfrm>
        </p:grpSpPr>
        <p:sp>
          <p:nvSpPr>
            <p:cNvPr id="59" name="Oval 58"/>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60" name="Line 59"/>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1" name="Text Box 60"/>
          <p:cNvSpPr txBox="1">
            <a:spLocks noChangeArrowheads="1"/>
          </p:cNvSpPr>
          <p:nvPr/>
        </p:nvSpPr>
        <p:spPr bwMode="auto">
          <a:xfrm>
            <a:off x="7366000" y="3429000"/>
            <a:ext cx="787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server</a:t>
            </a:r>
          </a:p>
        </p:txBody>
      </p:sp>
      <p:sp>
        <p:nvSpPr>
          <p:cNvPr id="62" name="Text Box 61"/>
          <p:cNvSpPr txBox="1">
            <a:spLocks noChangeArrowheads="1"/>
          </p:cNvSpPr>
          <p:nvPr/>
        </p:nvSpPr>
        <p:spPr bwMode="auto">
          <a:xfrm>
            <a:off x="7315200" y="2628900"/>
            <a:ext cx="787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server</a:t>
            </a:r>
          </a:p>
        </p:txBody>
      </p:sp>
      <p:sp>
        <p:nvSpPr>
          <p:cNvPr id="63" name="Text Box 62"/>
          <p:cNvSpPr txBox="1">
            <a:spLocks noChangeArrowheads="1"/>
          </p:cNvSpPr>
          <p:nvPr/>
        </p:nvSpPr>
        <p:spPr bwMode="auto">
          <a:xfrm>
            <a:off x="7302500" y="1257300"/>
            <a:ext cx="787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server</a:t>
            </a:r>
          </a:p>
        </p:txBody>
      </p:sp>
      <p:grpSp>
        <p:nvGrpSpPr>
          <p:cNvPr id="64" name="Group 63"/>
          <p:cNvGrpSpPr>
            <a:grpSpLocks/>
          </p:cNvGrpSpPr>
          <p:nvPr/>
        </p:nvGrpSpPr>
        <p:grpSpPr bwMode="auto">
          <a:xfrm>
            <a:off x="7645400" y="3073400"/>
            <a:ext cx="215900" cy="393700"/>
            <a:chOff x="4408" y="920"/>
            <a:chExt cx="128" cy="248"/>
          </a:xfrm>
        </p:grpSpPr>
        <p:sp>
          <p:nvSpPr>
            <p:cNvPr id="65" name="Oval 64"/>
            <p:cNvSpPr>
              <a:spLocks noChangeArrowheads="1"/>
            </p:cNvSpPr>
            <p:nvPr/>
          </p:nvSpPr>
          <p:spPr bwMode="auto">
            <a:xfrm>
              <a:off x="4416" y="920"/>
              <a:ext cx="120" cy="248"/>
            </a:xfrm>
            <a:prstGeom prst="ellipse">
              <a:avLst/>
            </a:prstGeom>
            <a:solidFill>
              <a:srgbClr val="037C03"/>
            </a:solidFill>
            <a:ln w="12700">
              <a:solidFill>
                <a:srgbClr val="000000"/>
              </a:solidFill>
              <a:round/>
              <a:headEnd type="none" w="sm" len="sm"/>
              <a:tailEnd type="none" w="med" len="lg"/>
            </a:ln>
          </p:spPr>
          <p:txBody>
            <a:bodyPr wrap="none" anchor="ctr"/>
            <a:lstStyle/>
            <a:p>
              <a:endParaRPr lang="en-US"/>
            </a:p>
          </p:txBody>
        </p:sp>
        <p:sp>
          <p:nvSpPr>
            <p:cNvPr id="66" name="Line 65"/>
            <p:cNvSpPr>
              <a:spLocks noChangeShapeType="1"/>
            </p:cNvSpPr>
            <p:nvPr/>
          </p:nvSpPr>
          <p:spPr bwMode="auto">
            <a:xfrm>
              <a:off x="4408" y="1048"/>
              <a:ext cx="128" cy="0"/>
            </a:xfrm>
            <a:prstGeom prst="line">
              <a:avLst/>
            </a:prstGeom>
            <a:noFill/>
            <a:ln w="28575">
              <a:solidFill>
                <a:schemeClr val="bg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7" name="Text Box 66"/>
          <p:cNvSpPr txBox="1">
            <a:spLocks noChangeArrowheads="1"/>
          </p:cNvSpPr>
          <p:nvPr/>
        </p:nvSpPr>
        <p:spPr bwMode="auto">
          <a:xfrm>
            <a:off x="5655645" y="525463"/>
            <a:ext cx="17363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1600" dirty="0">
                <a:solidFill>
                  <a:srgbClr val="000000"/>
                </a:solidFill>
              </a:rPr>
              <a:t>Replica Manager</a:t>
            </a:r>
          </a:p>
        </p:txBody>
      </p:sp>
      <p:sp>
        <p:nvSpPr>
          <p:cNvPr id="68" name="Line 67"/>
          <p:cNvSpPr>
            <a:spLocks noChangeShapeType="1"/>
          </p:cNvSpPr>
          <p:nvPr/>
        </p:nvSpPr>
        <p:spPr bwMode="auto">
          <a:xfrm flipV="1">
            <a:off x="6197600" y="876300"/>
            <a:ext cx="457200" cy="6604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Managers</a:t>
            </a:r>
            <a:endParaRPr lang="en-US" dirty="0"/>
          </a:p>
        </p:txBody>
      </p:sp>
      <p:sp>
        <p:nvSpPr>
          <p:cNvPr id="3" name="Content Placeholder 2"/>
          <p:cNvSpPr>
            <a:spLocks noGrp="1"/>
          </p:cNvSpPr>
          <p:nvPr>
            <p:ph idx="1"/>
          </p:nvPr>
        </p:nvSpPr>
        <p:spPr/>
        <p:txBody>
          <a:bodyPr/>
          <a:lstStyle/>
          <a:p>
            <a:r>
              <a:rPr lang="en-US" dirty="0" smtClean="0">
                <a:solidFill>
                  <a:schemeClr val="accent4"/>
                </a:solidFill>
              </a:rPr>
              <a:t>Request Communication</a:t>
            </a:r>
          </a:p>
          <a:p>
            <a:pPr lvl="1"/>
            <a:r>
              <a:rPr lang="en-US" dirty="0" smtClean="0"/>
              <a:t> Requests can be made to a single RM or to multiple </a:t>
            </a:r>
            <a:r>
              <a:rPr lang="en-US" dirty="0" err="1" smtClean="0"/>
              <a:t>RMs</a:t>
            </a:r>
            <a:endParaRPr lang="en-US" dirty="0" smtClean="0"/>
          </a:p>
          <a:p>
            <a:r>
              <a:rPr lang="en-US" dirty="0" smtClean="0">
                <a:solidFill>
                  <a:schemeClr val="accent4"/>
                </a:solidFill>
              </a:rPr>
              <a:t>Coordination</a:t>
            </a:r>
            <a:r>
              <a:rPr lang="en-US" dirty="0" smtClean="0"/>
              <a:t>: The </a:t>
            </a:r>
            <a:r>
              <a:rPr lang="en-US" dirty="0" err="1" smtClean="0"/>
              <a:t>RMs</a:t>
            </a:r>
            <a:r>
              <a:rPr lang="en-US" dirty="0" smtClean="0"/>
              <a:t> decide</a:t>
            </a:r>
          </a:p>
          <a:p>
            <a:pPr lvl="1"/>
            <a:r>
              <a:rPr lang="en-US" dirty="0" smtClean="0"/>
              <a:t> whether the request is to be applied</a:t>
            </a:r>
          </a:p>
          <a:p>
            <a:pPr lvl="1"/>
            <a:r>
              <a:rPr lang="en-US" dirty="0" smtClean="0"/>
              <a:t> the order of requests</a:t>
            </a:r>
          </a:p>
          <a:p>
            <a:pPr lvl="2"/>
            <a:r>
              <a:rPr lang="en-US" dirty="0" smtClean="0">
                <a:solidFill>
                  <a:srgbClr val="0000FF"/>
                </a:solidFill>
              </a:rPr>
              <a:t>FIFO ordering</a:t>
            </a:r>
            <a:r>
              <a:rPr lang="en-US" dirty="0" smtClean="0"/>
              <a:t>: If a FE issues </a:t>
            </a:r>
            <a:r>
              <a:rPr lang="en-US" dirty="0" err="1" smtClean="0"/>
              <a:t>r</a:t>
            </a:r>
            <a:r>
              <a:rPr lang="en-US" dirty="0" smtClean="0"/>
              <a:t> then </a:t>
            </a:r>
            <a:r>
              <a:rPr lang="en-US" dirty="0" err="1" smtClean="0"/>
              <a:t>r</a:t>
            </a:r>
            <a:r>
              <a:rPr lang="fr-FR" altLang="ja-JP" dirty="0" smtClean="0"/>
              <a:t>'</a:t>
            </a:r>
            <a:r>
              <a:rPr lang="en-US" dirty="0" smtClean="0"/>
              <a:t>, then any correct RM handles </a:t>
            </a:r>
            <a:r>
              <a:rPr lang="en-US" dirty="0" err="1" smtClean="0"/>
              <a:t>r</a:t>
            </a:r>
            <a:r>
              <a:rPr lang="en-US" dirty="0" smtClean="0"/>
              <a:t> and then </a:t>
            </a:r>
            <a:r>
              <a:rPr lang="en-US" dirty="0" err="1" smtClean="0"/>
              <a:t>r</a:t>
            </a:r>
            <a:r>
              <a:rPr lang="fr-FR" altLang="ja-JP" dirty="0" smtClean="0"/>
              <a:t>'</a:t>
            </a:r>
            <a:r>
              <a:rPr lang="en-US" dirty="0" smtClean="0"/>
              <a:t>.</a:t>
            </a:r>
          </a:p>
          <a:p>
            <a:pPr lvl="2"/>
            <a:r>
              <a:rPr lang="en-US" dirty="0" smtClean="0">
                <a:solidFill>
                  <a:srgbClr val="0000FF"/>
                </a:solidFill>
              </a:rPr>
              <a:t>Causal ordering</a:t>
            </a:r>
            <a:r>
              <a:rPr lang="en-US" dirty="0" smtClean="0"/>
              <a:t>: If the issue of </a:t>
            </a:r>
            <a:r>
              <a:rPr lang="en-US" dirty="0" err="1" smtClean="0"/>
              <a:t>r</a:t>
            </a:r>
            <a:r>
              <a:rPr lang="en-US" dirty="0" smtClean="0"/>
              <a:t> </a:t>
            </a:r>
            <a:r>
              <a:rPr lang="en-US" altLang="ja-JP" dirty="0" smtClean="0"/>
              <a:t>"</a:t>
            </a:r>
            <a:r>
              <a:rPr lang="en-US" dirty="0" smtClean="0"/>
              <a:t>happened before</a:t>
            </a:r>
            <a:r>
              <a:rPr lang="en-US" altLang="ja-JP" dirty="0" smtClean="0"/>
              <a:t>"</a:t>
            </a:r>
            <a:r>
              <a:rPr lang="en-US" dirty="0" smtClean="0"/>
              <a:t> the issue of </a:t>
            </a:r>
            <a:r>
              <a:rPr lang="en-US" dirty="0" err="1" smtClean="0"/>
              <a:t>r</a:t>
            </a:r>
            <a:r>
              <a:rPr lang="fr-FR" altLang="ja-JP" dirty="0" smtClean="0"/>
              <a:t>'</a:t>
            </a:r>
            <a:r>
              <a:rPr lang="en-US" dirty="0" smtClean="0"/>
              <a:t>, then any correct RM handles </a:t>
            </a:r>
            <a:r>
              <a:rPr lang="en-US" dirty="0" err="1" smtClean="0"/>
              <a:t>r</a:t>
            </a:r>
            <a:r>
              <a:rPr lang="en-US" dirty="0" smtClean="0"/>
              <a:t> and then </a:t>
            </a:r>
            <a:r>
              <a:rPr lang="en-US" dirty="0" err="1" smtClean="0"/>
              <a:t>r</a:t>
            </a:r>
            <a:r>
              <a:rPr lang="fr-FR" altLang="ja-JP" dirty="0" smtClean="0"/>
              <a:t>'</a:t>
            </a:r>
            <a:r>
              <a:rPr lang="en-US" dirty="0" smtClean="0"/>
              <a:t>.</a:t>
            </a:r>
          </a:p>
          <a:p>
            <a:pPr lvl="2"/>
            <a:r>
              <a:rPr lang="en-US" dirty="0" smtClean="0">
                <a:solidFill>
                  <a:srgbClr val="0000FF"/>
                </a:solidFill>
              </a:rPr>
              <a:t>Total ordering</a:t>
            </a:r>
            <a:r>
              <a:rPr lang="en-US" dirty="0" smtClean="0"/>
              <a:t>: If a correct RM handles </a:t>
            </a:r>
            <a:r>
              <a:rPr lang="en-US" dirty="0" err="1" smtClean="0"/>
              <a:t>r</a:t>
            </a:r>
            <a:r>
              <a:rPr lang="en-US" dirty="0" smtClean="0"/>
              <a:t> and then </a:t>
            </a:r>
            <a:r>
              <a:rPr lang="en-US" dirty="0" err="1" smtClean="0"/>
              <a:t>r</a:t>
            </a:r>
            <a:r>
              <a:rPr lang="fr-FR" altLang="ja-JP" dirty="0" smtClean="0"/>
              <a:t>'</a:t>
            </a:r>
            <a:r>
              <a:rPr lang="en-US" dirty="0" smtClean="0"/>
              <a:t>, then any correct RM handles </a:t>
            </a:r>
            <a:r>
              <a:rPr lang="en-US" dirty="0" err="1" smtClean="0"/>
              <a:t>r</a:t>
            </a:r>
            <a:r>
              <a:rPr lang="en-US" dirty="0" smtClean="0"/>
              <a:t> and then </a:t>
            </a:r>
            <a:r>
              <a:rPr lang="en-US" dirty="0" err="1" smtClean="0"/>
              <a:t>r</a:t>
            </a:r>
            <a:r>
              <a:rPr lang="fr-FR" altLang="ja-JP" dirty="0" smtClean="0"/>
              <a:t>'</a:t>
            </a:r>
            <a:r>
              <a:rPr lang="en-US" dirty="0" smtClean="0"/>
              <a:t>.</a:t>
            </a:r>
          </a:p>
          <a:p>
            <a:r>
              <a:rPr lang="en-US" dirty="0" smtClean="0">
                <a:solidFill>
                  <a:schemeClr val="accent4"/>
                </a:solidFill>
              </a:rPr>
              <a:t>Execution</a:t>
            </a:r>
            <a:r>
              <a:rPr lang="en-US" dirty="0" smtClean="0"/>
              <a:t>: The </a:t>
            </a:r>
            <a:r>
              <a:rPr lang="en-US" dirty="0" err="1" smtClean="0"/>
              <a:t>RMs</a:t>
            </a:r>
            <a:r>
              <a:rPr lang="en-US" dirty="0" smtClean="0"/>
              <a:t> execute the request (often they do this tentatively – why?). </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7</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Managers</a:t>
            </a:r>
            <a:endParaRPr lang="en-US" dirty="0"/>
          </a:p>
        </p:txBody>
      </p:sp>
      <p:sp>
        <p:nvSpPr>
          <p:cNvPr id="3" name="Content Placeholder 2"/>
          <p:cNvSpPr>
            <a:spLocks noGrp="1"/>
          </p:cNvSpPr>
          <p:nvPr>
            <p:ph idx="1"/>
          </p:nvPr>
        </p:nvSpPr>
        <p:spPr/>
        <p:txBody>
          <a:bodyPr/>
          <a:lstStyle/>
          <a:p>
            <a:r>
              <a:rPr lang="en-US" dirty="0" smtClean="0">
                <a:solidFill>
                  <a:srgbClr val="0000FF"/>
                </a:solidFill>
              </a:rPr>
              <a:t>Agreement</a:t>
            </a:r>
            <a:r>
              <a:rPr lang="en-US" dirty="0" smtClean="0"/>
              <a:t>: The </a:t>
            </a:r>
            <a:r>
              <a:rPr lang="en-US" dirty="0" err="1" smtClean="0"/>
              <a:t>RMs</a:t>
            </a:r>
            <a:r>
              <a:rPr lang="en-US" dirty="0" smtClean="0"/>
              <a:t> attempt to reach consensus on the effect of the request.  </a:t>
            </a:r>
          </a:p>
          <a:p>
            <a:pPr lvl="1"/>
            <a:r>
              <a:rPr lang="en-US" dirty="0" smtClean="0"/>
              <a:t>E.g., two phase commit through a coordinator</a:t>
            </a:r>
          </a:p>
          <a:p>
            <a:pPr lvl="1"/>
            <a:r>
              <a:rPr lang="en-US" dirty="0" smtClean="0"/>
              <a:t>If this succeeds, effect of request is made permanent</a:t>
            </a:r>
          </a:p>
          <a:p>
            <a:r>
              <a:rPr lang="en-US" dirty="0" smtClean="0">
                <a:solidFill>
                  <a:srgbClr val="0000FF"/>
                </a:solidFill>
              </a:rPr>
              <a:t>Response</a:t>
            </a:r>
          </a:p>
          <a:p>
            <a:pPr lvl="1"/>
            <a:r>
              <a:rPr lang="en-US" dirty="0" smtClean="0"/>
              <a:t>One or more </a:t>
            </a:r>
            <a:r>
              <a:rPr lang="en-US" dirty="0" err="1" smtClean="0"/>
              <a:t>RMs</a:t>
            </a:r>
            <a:r>
              <a:rPr lang="en-US" dirty="0" smtClean="0"/>
              <a:t> respond to the front end.</a:t>
            </a:r>
          </a:p>
          <a:p>
            <a:pPr lvl="1"/>
            <a:r>
              <a:rPr lang="en-US" dirty="0" smtClean="0"/>
              <a:t>The first response to arrive is good enough because all the </a:t>
            </a:r>
            <a:r>
              <a:rPr lang="en-US" dirty="0" err="1" smtClean="0"/>
              <a:t>RMs</a:t>
            </a:r>
            <a:r>
              <a:rPr lang="en-US" dirty="0" smtClean="0"/>
              <a:t> will return the same answer.</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8</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 Managers</a:t>
            </a:r>
            <a:endParaRPr lang="en-US" dirty="0"/>
          </a:p>
        </p:txBody>
      </p:sp>
      <p:sp>
        <p:nvSpPr>
          <p:cNvPr id="3" name="Content Placeholder 2"/>
          <p:cNvSpPr>
            <a:spLocks noGrp="1"/>
          </p:cNvSpPr>
          <p:nvPr>
            <p:ph idx="1"/>
          </p:nvPr>
        </p:nvSpPr>
        <p:spPr/>
        <p:txBody>
          <a:bodyPr/>
          <a:lstStyle/>
          <a:p>
            <a:r>
              <a:rPr lang="en-US" dirty="0" smtClean="0"/>
              <a:t>One way to provide (strong) consistency</a:t>
            </a:r>
          </a:p>
          <a:p>
            <a:pPr lvl="1"/>
            <a:r>
              <a:rPr lang="en-US" dirty="0" smtClean="0"/>
              <a:t>Start with the same initial state</a:t>
            </a:r>
          </a:p>
          <a:p>
            <a:pPr lvl="1"/>
            <a:r>
              <a:rPr lang="en-US" dirty="0" smtClean="0"/>
              <a:t>Agree on the order of read/write operations and when writes become visible</a:t>
            </a:r>
          </a:p>
          <a:p>
            <a:pPr lvl="1"/>
            <a:r>
              <a:rPr lang="en-US" dirty="0" smtClean="0"/>
              <a:t>Execute the operations at all replicas</a:t>
            </a:r>
          </a:p>
          <a:p>
            <a:pPr lvl="1"/>
            <a:r>
              <a:rPr lang="en-US" dirty="0" smtClean="0"/>
              <a:t>(This will end with the same, consistent state)</a:t>
            </a:r>
          </a:p>
          <a:p>
            <a:r>
              <a:rPr lang="en-US" dirty="0" smtClean="0"/>
              <a:t>Thus each RM is a </a:t>
            </a:r>
            <a:r>
              <a:rPr lang="en-US" i="1" dirty="0" smtClean="0">
                <a:solidFill>
                  <a:srgbClr val="FF0000"/>
                </a:solidFill>
              </a:rPr>
              <a:t>replicated state machine</a:t>
            </a:r>
          </a:p>
          <a:p>
            <a:pPr lvl="1"/>
            <a:r>
              <a:rPr lang="en-US" altLang="ja-JP" dirty="0" smtClean="0"/>
              <a:t>"</a:t>
            </a:r>
            <a:r>
              <a:rPr lang="en-US" dirty="0" smtClean="0"/>
              <a:t>Multiple copies of the same State Machine begun in the Start state, and receiving the same Inputs in the same order will arrive at the same State having generated the same Outputs.</a:t>
            </a:r>
            <a:r>
              <a:rPr lang="en-US" altLang="ja-JP" dirty="0" smtClean="0"/>
              <a:t>"</a:t>
            </a:r>
            <a:r>
              <a:rPr lang="en-US" dirty="0" smtClean="0"/>
              <a:t> [Wikipedia, Schneider 90]</a:t>
            </a:r>
          </a:p>
          <a:p>
            <a:r>
              <a:rPr lang="en-US" dirty="0" smtClean="0"/>
              <a:t>Does this remind you of anything? What communication primitive do you want to use?</a:t>
            </a:r>
          </a:p>
          <a:p>
            <a:pPr lvl="1"/>
            <a:r>
              <a:rPr lang="en-US" dirty="0" smtClean="0"/>
              <a:t>Group communication (reliable, ordered multicast)</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9</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dirty="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CS252-template</Template>
  <TotalTime>27200</TotalTime>
  <Pages>12</Pages>
  <Words>1817</Words>
  <Application>Microsoft Macintosh PowerPoint</Application>
  <PresentationFormat>Letter Paper (8.5x11 in)</PresentationFormat>
  <Paragraphs>235</Paragraphs>
  <Slides>22</Slides>
  <Notes>4</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CS252-template</vt:lpstr>
      <vt:lpstr>Office Theme</vt:lpstr>
      <vt:lpstr>CSE 486/586 Distributed Systems Replication with  View Synchronous Group Communication</vt:lpstr>
      <vt:lpstr>Recap: Non-Exclusive Locks</vt:lpstr>
      <vt:lpstr>Recap: Two-Version Locking</vt:lpstr>
      <vt:lpstr>Recap: Distributed Transactions</vt:lpstr>
      <vt:lpstr>Replication</vt:lpstr>
      <vt:lpstr>Goals of Replication</vt:lpstr>
      <vt:lpstr>Replica Managers</vt:lpstr>
      <vt:lpstr>Replica Managers</vt:lpstr>
      <vt:lpstr>Replica Managers</vt:lpstr>
      <vt:lpstr>Revisiting Group Communication</vt:lpstr>
      <vt:lpstr>Revisiting Reliable Multicast</vt:lpstr>
      <vt:lpstr>Multicast with Dynamic Groups</vt:lpstr>
      <vt:lpstr>CSE 486/586 Administrivia</vt:lpstr>
      <vt:lpstr>Views</vt:lpstr>
      <vt:lpstr>Views</vt:lpstr>
      <vt:lpstr>View Synchronous Communication</vt:lpstr>
      <vt:lpstr>View Synchronous Communication Guarantees</vt:lpstr>
      <vt:lpstr>Comparison to Reliable Multicast</vt:lpstr>
      <vt:lpstr>Examples</vt:lpstr>
      <vt:lpstr>State Transfer</vt:lpstr>
      <vt:lpstr>Summary</vt:lpstr>
      <vt:lpstr>Acknowledgements</vt:lpstr>
    </vt:vector>
  </TitlesOfParts>
  <Manager/>
  <Company>UC Berkeley-EECS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152  Computer Architecture  and Engineering  Lec 01 - Introduction  </dc:title>
  <dc:subject/>
  <dc:creator> Krste Asanovic</dc:creator>
  <cp:keywords/>
  <dc:description/>
  <cp:lastModifiedBy>Steve Ko</cp:lastModifiedBy>
  <cp:revision>1081</cp:revision>
  <cp:lastPrinted>2013-03-22T18:48:25Z</cp:lastPrinted>
  <dcterms:created xsi:type="dcterms:W3CDTF">2012-03-21T16:22:08Z</dcterms:created>
  <dcterms:modified xsi:type="dcterms:W3CDTF">2013-03-26T01:47:19Z</dcterms:modified>
  <cp:category/>
</cp:coreProperties>
</file>